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webextensions/webextension1.xml" ContentType="application/vnd.ms-office.webextension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webextensions/webextension2.xml" ContentType="application/vnd.ms-office.webextension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webextensions/webextension3.xml" ContentType="application/vnd.ms-office.webextension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webextensions/webextension4.xml" ContentType="application/vnd.ms-office.webextension+xml"/>
  <Override PartName="/ppt/webextensions/webextension5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5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2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380DF-7058-4D01-837D-542ADBE1DEAC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862D5-7C9A-4EED-A4D3-566261782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16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786D7-6656-CD45-8598-653DB387B3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20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786D7-6656-CD45-8598-653DB387B3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2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786D7-6656-CD45-8598-653DB387B3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20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786D7-6656-CD45-8598-653DB387B3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20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89EF4-5010-3A41-05B2-5457C6D0D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555"/>
            <a:ext cx="9144000" cy="1006475"/>
          </a:xfrm>
          <a:solidFill>
            <a:schemeClr val="bg1">
              <a:alpha val="74000"/>
            </a:schemeClr>
          </a:solidFill>
          <a:ln>
            <a:noFill/>
          </a:ln>
          <a:effectLst>
            <a:softEdge rad="63500"/>
          </a:effectLst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A61975-47B2-D0A3-D111-0CC105F66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03414"/>
            <a:ext cx="9144000" cy="505505"/>
          </a:xfrm>
          <a:solidFill>
            <a:schemeClr val="bg1">
              <a:alpha val="68000"/>
            </a:schemeClr>
          </a:solidFill>
          <a:ln>
            <a:noFill/>
          </a:ln>
          <a:effectLst>
            <a:softEdge rad="63500"/>
          </a:effectLst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33DB9-836C-7DDC-31EB-007EA3954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58D1-27A3-4341-AEFB-0233CB1EB7F9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0B3D7-D416-24C0-11E6-FE8F5CB98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12AE2-BB01-AF2C-639F-692040723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F069-4445-4BC5-8F33-69CB61D83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3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9903-DAEF-FFAF-EE05-FB389BAB6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CB3999-803B-F1EC-8B06-FE4014BF53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CFB46C-4550-686B-BF16-EE884E1C21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52CAA-165D-B37E-7856-3641C752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58D1-27A3-4341-AEFB-0233CB1EB7F9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781628-E5D0-BE52-AEBD-B325A30A4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9F70F-97C0-0895-B0BA-8204D7660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F069-4445-4BC5-8F33-69CB61D83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39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D4B3A-4B89-7DEE-EF32-D6D76BB81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2E4957-93EA-179A-3DB7-9B3E87FF4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A42EC-9D1F-8133-0059-19DBF0D04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58D1-27A3-4341-AEFB-0233CB1EB7F9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174AF-9D91-D971-B27F-14E73783E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514D8-5D31-FD5F-CE43-8630534ED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F069-4445-4BC5-8F33-69CB61D83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83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E7681C-973F-9965-0328-593198A33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A2A8FF-99C7-525F-EFC7-2AE6C2F62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86D39-62EB-862E-6DB1-7F38C1678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58D1-27A3-4341-AEFB-0233CB1EB7F9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FCD00-7411-A0AC-6635-BD3D6D7F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78D43-E7D9-483A-47FA-79B3E1135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F069-4445-4BC5-8F33-69CB61D83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4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68E90-D515-4C89-0AF4-ED667765C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314" y="365125"/>
            <a:ext cx="8552541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9C36D-C4EB-160A-3397-CACC21624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7314" y="1825625"/>
            <a:ext cx="855254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755EF-C529-8DDC-428D-01F1825ED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58D1-27A3-4341-AEFB-0233CB1EB7F9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8B93F-7959-EFCB-8A0E-E211FE091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1289D-6492-B4F3-3CCE-E894451C5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F069-4445-4BC5-8F33-69CB61D8300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77B450-F531-665B-99D8-96D6B57F2A4F}"/>
              </a:ext>
            </a:extLst>
          </p:cNvPr>
          <p:cNvCxnSpPr/>
          <p:nvPr userDrawn="1"/>
        </p:nvCxnSpPr>
        <p:spPr>
          <a:xfrm>
            <a:off x="3367314" y="1378857"/>
            <a:ext cx="7489372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8607C53-03F2-1F6D-D4AD-F8DCB3D9FA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42"/>
          <a:stretch>
            <a:fillRect/>
          </a:stretch>
        </p:blipFill>
        <p:spPr>
          <a:xfrm>
            <a:off x="0" y="0"/>
            <a:ext cx="3164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8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68E90-D515-4C89-0AF4-ED667765C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34" y="365125"/>
            <a:ext cx="8552541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9C36D-C4EB-160A-3397-CACC21624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34" y="1825625"/>
            <a:ext cx="855254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755EF-C529-8DDC-428D-01F1825ED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58D1-27A3-4341-AEFB-0233CB1EB7F9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8B93F-7959-EFCB-8A0E-E211FE091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1289D-6492-B4F3-3CCE-E894451C5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F069-4445-4BC5-8F33-69CB61D8300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D1713E-54AA-85EC-FD92-4605806FC205}"/>
              </a:ext>
            </a:extLst>
          </p:cNvPr>
          <p:cNvCxnSpPr/>
          <p:nvPr userDrawn="1"/>
        </p:nvCxnSpPr>
        <p:spPr>
          <a:xfrm>
            <a:off x="1275803" y="1393372"/>
            <a:ext cx="7489372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A9648C2-FCC9-76F8-CEC7-8380B8B622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29" r="-33"/>
          <a:stretch>
            <a:fillRect/>
          </a:stretch>
        </p:blipFill>
        <p:spPr>
          <a:xfrm>
            <a:off x="8940800" y="-10886"/>
            <a:ext cx="325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9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5717D-C6D8-2023-813B-D1C4338FD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7777D-1F11-B7C0-AE3B-459DE55E9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7BA37-2319-4329-16B5-5B6CD3FE8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58D1-27A3-4341-AEFB-0233CB1EB7F9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A8F53-E1E7-B14B-A7D2-3243B6FA2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3EE3D-6C4A-5BB8-F21D-C02827199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F069-4445-4BC5-8F33-69CB61D83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0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0DBCA-E1E6-1158-7452-03BC95509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71B84-95C4-EC49-192B-D7D339E8E7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D13BE8-57B3-B499-FED5-08250961C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F5FA6-2F18-C64D-14DB-AF9C6DF92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58D1-27A3-4341-AEFB-0233CB1EB7F9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DF722-42D2-AE8E-8332-39028CCEE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BD004-F2E9-E4A9-1DF5-D89575AE6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F069-4445-4BC5-8F33-69CB61D83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23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5A79-7E44-01DE-B06E-2576843E7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A4FF1-F058-FAD9-F88C-BFF5FACF7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DA9D5C-6556-42C0-77D7-CDDCB935D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FA6425-34EB-22E4-BCAC-C33920089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FECDAF-AA71-0875-FE95-1E845658D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9B58E8-19B0-A53D-48F2-3F88AB9D7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58D1-27A3-4341-AEFB-0233CB1EB7F9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6A0AE6-3F19-F784-BD2E-858F5CAD9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DA2300-25DC-6E4B-8145-B24656D79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F069-4445-4BC5-8F33-69CB61D83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4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27E9C-4E2C-95B9-DB85-A6C6A8067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5B883B-4A1E-F7FE-7A48-D857FE763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58D1-27A3-4341-AEFB-0233CB1EB7F9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9A809-67E8-AF62-8FBE-CA3321D57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24618A-6F8B-BBD7-0564-21A78368E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F069-4445-4BC5-8F33-69CB61D83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58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D6C7DB-10C2-16C2-DA44-E918CAFA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58D1-27A3-4341-AEFB-0233CB1EB7F9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BE270A-A626-AC85-0888-CDAEB1166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88359-35D6-DC8E-17E4-6221394FB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F069-4445-4BC5-8F33-69CB61D83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EC17F-BBED-38A7-872B-3BD754AC4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E68E2-B564-F106-AE4A-69994E65A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454642-FFEA-2928-34D0-618F6EA8E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920DE-746C-16BA-CC61-CDEF8D26E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58D1-27A3-4341-AEFB-0233CB1EB7F9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0576D2-1DA3-522C-F0C3-F7830FB61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BCCD37-353D-D59A-E175-9C603E7FB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F069-4445-4BC5-8F33-69CB61D83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3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4AE573-174A-03C6-B573-88DB754D2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54AB8-E126-BB6A-B0EC-1DEF620D4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46E0B-EA36-6D45-D280-BEE8C5D69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6D58D1-27A3-4341-AEFB-0233CB1EB7F9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A395C-A404-5B2E-5358-4EC4FCC13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AC2D7-43F4-6B27-6678-FAC8EC4A43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5EF069-4445-4BC5-8F33-69CB61D83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5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microsoft.com/office/2011/relationships/webextension" Target="../webextensions/webextension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46/annurev-orgpsych-031413-091305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77/0149206316665461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microsoft.com/office/2011/relationships/webextension" Target="../webextensions/webextension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37/a0022676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1/relationships/webextension" Target="../webextensions/webextension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microsoft.com/office/2011/relationships/webextension" Target="../webextensions/webextension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microsoft.com/office/2011/relationships/webextension" Target="../webextensions/webextension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C3DA3-4CDC-1ABD-DFA8-BF4243547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002060">
              <a:alpha val="74000"/>
            </a:srgb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Leading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without </a:t>
            </a:r>
            <a:r>
              <a:rPr lang="en-US" dirty="0">
                <a:solidFill>
                  <a:schemeClr val="bg1"/>
                </a:solidFill>
              </a:rPr>
              <a:t>a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7A7F9D-9841-1210-64B3-4A200C770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101255"/>
            <a:ext cx="9144000" cy="475222"/>
          </a:xfrm>
          <a:solidFill>
            <a:srgbClr val="002060">
              <a:alpha val="68000"/>
            </a:srgb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Everyday Leadership for Faculty &amp; Staff</a:t>
            </a:r>
          </a:p>
        </p:txBody>
      </p:sp>
    </p:spTree>
    <p:extLst>
      <p:ext uri="{BB962C8B-B14F-4D97-AF65-F5344CB8AC3E}">
        <p14:creationId xmlns:p14="http://schemas.microsoft.com/office/powerpoint/2010/main" val="4199006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993DB-7DC5-2F7C-21B8-C1CB84B89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53549-BD6E-316B-AFEF-F079650F9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Modeling Integrity &amp; Competence</a:t>
            </a:r>
          </a:p>
          <a:p>
            <a:pPr lvl="1"/>
            <a:r>
              <a:rPr lang="en-US" dirty="0"/>
              <a:t>Transformational leadership behaviors increase trust and motivation (Hoch et al., 2018)</a:t>
            </a:r>
          </a:p>
          <a:p>
            <a:pPr lvl="1"/>
            <a:r>
              <a:rPr lang="en-US" dirty="0"/>
              <a:t>Credibility builds influence</a:t>
            </a:r>
          </a:p>
        </p:txBody>
      </p:sp>
    </p:spTree>
    <p:extLst>
      <p:ext uri="{BB962C8B-B14F-4D97-AF65-F5344CB8AC3E}">
        <p14:creationId xmlns:p14="http://schemas.microsoft.com/office/powerpoint/2010/main" val="2498978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EED00-64C4-E2A3-0A89-8DBA84E30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78EF0-AED1-824C-CDED-B9784D605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D924B-E9BE-F0C3-0B90-6A9A06E73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 Building Psychological Safety</a:t>
            </a:r>
          </a:p>
          <a:p>
            <a:pPr lvl="1"/>
            <a:r>
              <a:rPr lang="en-US" dirty="0"/>
              <a:t>Psychological safety encourages collaboration and innovation (Edmondson &amp; Lei, 2014)</a:t>
            </a:r>
          </a:p>
          <a:p>
            <a:pPr lvl="1"/>
            <a:r>
              <a:rPr lang="en-US" dirty="0"/>
              <a:t>Behaviors matter: listening, affirming, acknowledging ideas, etc.</a:t>
            </a:r>
          </a:p>
        </p:txBody>
      </p:sp>
    </p:spTree>
    <p:extLst>
      <p:ext uri="{BB962C8B-B14F-4D97-AF65-F5344CB8AC3E}">
        <p14:creationId xmlns:p14="http://schemas.microsoft.com/office/powerpoint/2010/main" val="1011348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9E1BA-8035-B103-1F0F-6EAE7E8AF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6C630-D758-9A37-DF14-4071E5043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E0089-7284-61AB-7790-1CDA37590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Demonstrating Organizational Citizenship Behaviors (OCB)</a:t>
            </a:r>
          </a:p>
          <a:p>
            <a:pPr lvl="1"/>
            <a:r>
              <a:rPr lang="en-US" dirty="0"/>
              <a:t>OCB predicts positive organizational culture (Podsakoff et al., 2009)</a:t>
            </a:r>
          </a:p>
          <a:p>
            <a:pPr lvl="1"/>
            <a:r>
              <a:rPr lang="en-US" dirty="0"/>
              <a:t>Simplicity and consistency matter:</a:t>
            </a:r>
          </a:p>
          <a:p>
            <a:pPr lvl="2"/>
            <a:r>
              <a:rPr lang="en-US" dirty="0"/>
              <a:t>Helping others</a:t>
            </a:r>
          </a:p>
          <a:p>
            <a:pPr lvl="2"/>
            <a:r>
              <a:rPr lang="en-US" dirty="0"/>
              <a:t>Volunteerism</a:t>
            </a:r>
          </a:p>
          <a:p>
            <a:pPr lvl="2"/>
            <a:r>
              <a:rPr lang="en-US" dirty="0"/>
              <a:t>Supportive behaviors</a:t>
            </a:r>
          </a:p>
        </p:txBody>
      </p:sp>
    </p:spTree>
    <p:extLst>
      <p:ext uri="{BB962C8B-B14F-4D97-AF65-F5344CB8AC3E}">
        <p14:creationId xmlns:p14="http://schemas.microsoft.com/office/powerpoint/2010/main" val="2711399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2797-6690-5C5B-2731-AC4636ACD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F186A-F316-9185-0F4E-3995A6A9B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“It’s not my job…”</a:t>
            </a:r>
          </a:p>
          <a:p>
            <a:r>
              <a:rPr lang="en-US" dirty="0"/>
              <a:t>Fear of overstepping</a:t>
            </a:r>
          </a:p>
          <a:p>
            <a:r>
              <a:rPr lang="en-US" dirty="0"/>
              <a:t>Imposter syndrome</a:t>
            </a:r>
          </a:p>
          <a:p>
            <a:r>
              <a:rPr lang="en-US" dirty="0"/>
              <a:t>Burnout and task overload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Empowerment climates reduce role ambiguity and increase proactive behavior (Seibert et al., 2011)</a:t>
            </a:r>
          </a:p>
        </p:txBody>
      </p:sp>
    </p:spTree>
    <p:extLst>
      <p:ext uri="{BB962C8B-B14F-4D97-AF65-F5344CB8AC3E}">
        <p14:creationId xmlns:p14="http://schemas.microsoft.com/office/powerpoint/2010/main" val="1846834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BFDB7-7479-2D85-E1C5-D4119CDABE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129001-B745-3421-4A7B-A073A46094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Add-in 3">
                <a:extLst>
                  <a:ext uri="{FF2B5EF4-FFF2-40B4-BE49-F238E27FC236}">
                    <a16:creationId xmlns:a16="http://schemas.microsoft.com/office/drawing/2014/main" id="{C94A2EA4-8854-AF6A-144A-F62E3072E20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4" name="Add-in 3">
                <a:extLst>
                  <a:ext uri="{FF2B5EF4-FFF2-40B4-BE49-F238E27FC236}">
                    <a16:creationId xmlns:a16="http://schemas.microsoft.com/office/drawing/2014/main" id="{C94A2EA4-8854-AF6A-144A-F62E3072E20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15603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09141-298E-3316-BF87-253DA2F73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FEBA3-FE89-D7C9-0296-22CA6541C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Leadership Influence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C1814-5FD4-DC73-5D67-8CFBDD938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relationship to strengthen</a:t>
            </a:r>
          </a:p>
          <a:p>
            <a:r>
              <a:rPr lang="en-US" dirty="0"/>
              <a:t>One behavior to model</a:t>
            </a:r>
          </a:p>
          <a:p>
            <a:r>
              <a:rPr lang="en-US" dirty="0"/>
              <a:t>One initiative</a:t>
            </a:r>
          </a:p>
        </p:txBody>
      </p:sp>
      <p:pic>
        <p:nvPicPr>
          <p:cNvPr id="2050" name="Picture 2" descr="QR code">
            <a:extLst>
              <a:ext uri="{FF2B5EF4-FFF2-40B4-BE49-F238E27FC236}">
                <a16:creationId xmlns:a16="http://schemas.microsoft.com/office/drawing/2014/main" id="{12155061-1E2A-17F9-C76D-84561B7EE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54" y="2606674"/>
            <a:ext cx="3886201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751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50F62-1169-202D-00AE-064FF24A4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D4B10-9906-2BA3-A724-3E2144869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Conclude…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4B92D-6C82-C056-3737-BB884D9AC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Leadership is cultural and situational, not positional</a:t>
            </a:r>
          </a:p>
          <a:p>
            <a:r>
              <a:rPr lang="en-US" dirty="0"/>
              <a:t>Influence compounds across the campus community</a:t>
            </a:r>
          </a:p>
          <a:p>
            <a:r>
              <a:rPr lang="en-US" dirty="0"/>
              <a:t>Everyday actions shape MCC’s student experience</a:t>
            </a:r>
          </a:p>
        </p:txBody>
      </p:sp>
    </p:spTree>
    <p:extLst>
      <p:ext uri="{BB962C8B-B14F-4D97-AF65-F5344CB8AC3E}">
        <p14:creationId xmlns:p14="http://schemas.microsoft.com/office/powerpoint/2010/main" val="816385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9B557-EE8C-076A-4325-C999C33AA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574FC-86B8-A12A-7067-085C92BA7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Conclude…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6D915-9788-9517-D8DD-B8831D6CC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Leadership is cultural and situational, not positional</a:t>
            </a:r>
          </a:p>
          <a:p>
            <a:r>
              <a:rPr lang="en-US" dirty="0"/>
              <a:t>Influence compounds across the campus community</a:t>
            </a:r>
          </a:p>
          <a:p>
            <a:r>
              <a:rPr lang="en-US" dirty="0"/>
              <a:t>Everyday actions shape MCC’s student experience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40F2AC-331E-714A-58A1-E60121BDEF70}"/>
              </a:ext>
            </a:extLst>
          </p:cNvPr>
          <p:cNvSpPr/>
          <p:nvPr/>
        </p:nvSpPr>
        <p:spPr>
          <a:xfrm>
            <a:off x="212633" y="4001294"/>
            <a:ext cx="85525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Leadership develops daily – not in a day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50A975-864C-229F-C75B-1A555763E47C}"/>
              </a:ext>
            </a:extLst>
          </p:cNvPr>
          <p:cNvSpPr/>
          <p:nvPr/>
        </p:nvSpPr>
        <p:spPr>
          <a:xfrm>
            <a:off x="4082144" y="5633366"/>
            <a:ext cx="46830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~ John Maxwell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9869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6DA26-9917-EB7F-1884-D58120C16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B3467-6291-29CE-C45E-3D9125FA2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en-US" dirty="0"/>
              <a:t>Edmondson, A. C., &amp; Lei, Z. (2014). Psychological safety: The history, renaissance, and future of an interpersonal construct. </a:t>
            </a:r>
            <a:r>
              <a:rPr lang="en-US" i="1" dirty="0"/>
              <a:t>Annual Review of Organizational Psychology and Organizational Behavior, 1</a:t>
            </a:r>
            <a:r>
              <a:rPr lang="en-US" dirty="0"/>
              <a:t>, 23–43. </a:t>
            </a:r>
            <a:r>
              <a:rPr lang="en-US" u="sng" dirty="0">
                <a:hlinkClick r:id="rId2"/>
              </a:rPr>
              <a:t>https://doi.org/10.1146/annurev-orgpsych-031413-091305</a:t>
            </a:r>
            <a:endParaRPr lang="en-US" dirty="0"/>
          </a:p>
          <a:p>
            <a:pPr marL="457200" indent="-457200">
              <a:buNone/>
            </a:pPr>
            <a:r>
              <a:rPr lang="en-US" dirty="0"/>
              <a:t>Gallup. (2023). </a:t>
            </a:r>
            <a:r>
              <a:rPr lang="en-US" i="1" dirty="0"/>
              <a:t>State of the global workplace 2023 report</a:t>
            </a:r>
            <a:r>
              <a:rPr lang="en-US" dirty="0"/>
              <a:t>. Gallup Press.</a:t>
            </a:r>
          </a:p>
        </p:txBody>
      </p:sp>
    </p:spTree>
    <p:extLst>
      <p:ext uri="{BB962C8B-B14F-4D97-AF65-F5344CB8AC3E}">
        <p14:creationId xmlns:p14="http://schemas.microsoft.com/office/powerpoint/2010/main" val="3940410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6A03F-C84C-42A3-0315-144C30740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627A7-08B2-A374-09E2-C007DA75E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en-US" dirty="0"/>
              <a:t>Hoch, J. E., Bommer, W. H., Dulebohn, J. H., &amp; Wu, D. (2018). Do ethical, authentic, and servant leadership explain variance above and beyond transformational leadership? A meta-analysis. </a:t>
            </a:r>
            <a:r>
              <a:rPr lang="en-US" i="1" dirty="0"/>
              <a:t>Journal of Management, 44</a:t>
            </a:r>
            <a:r>
              <a:rPr lang="en-US" dirty="0"/>
              <a:t>(2), 501–529. </a:t>
            </a:r>
            <a:r>
              <a:rPr lang="en-US" u="sng" dirty="0">
                <a:hlinkClick r:id="rId2"/>
              </a:rPr>
              <a:t>https://doi.org/10.1177/0149206316665461</a:t>
            </a:r>
            <a:endParaRPr lang="en-US" dirty="0"/>
          </a:p>
          <a:p>
            <a:pPr marL="457200" indent="-457200">
              <a:buNone/>
            </a:pPr>
            <a:r>
              <a:rPr lang="en-US" dirty="0"/>
              <a:t>Maslach, C., &amp; Leiter, M. P. (2016). </a:t>
            </a:r>
            <a:r>
              <a:rPr lang="en-US" i="1" dirty="0"/>
              <a:t>Burnout</a:t>
            </a:r>
            <a:r>
              <a:rPr lang="en-US" dirty="0"/>
              <a:t>. Wiley.</a:t>
            </a:r>
          </a:p>
          <a:p>
            <a:pPr marL="457200" indent="-457200">
              <a:buNone/>
            </a:pPr>
            <a:r>
              <a:rPr lang="en-US" dirty="0"/>
              <a:t>Maxwell, J. C. (2011). </a:t>
            </a:r>
            <a:r>
              <a:rPr lang="en-US" i="1" dirty="0"/>
              <a:t>The 5 levels of leadership: Proven steps to maximize your potential</a:t>
            </a:r>
            <a:r>
              <a:rPr lang="en-US" dirty="0"/>
              <a:t>. Center Street.</a:t>
            </a:r>
          </a:p>
        </p:txBody>
      </p:sp>
    </p:spTree>
    <p:extLst>
      <p:ext uri="{BB962C8B-B14F-4D97-AF65-F5344CB8AC3E}">
        <p14:creationId xmlns:p14="http://schemas.microsoft.com/office/powerpoint/2010/main" val="4236624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BFDB7-7479-2D85-E1C5-D4119CDABE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129001-B745-3421-4A7B-A073A46094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Add-in 3">
                <a:extLst>
                  <a:ext uri="{FF2B5EF4-FFF2-40B4-BE49-F238E27FC236}">
                    <a16:creationId xmlns:a16="http://schemas.microsoft.com/office/drawing/2014/main" id="{C94A2EA4-8854-AF6A-144A-F62E3072E20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4" name="Add-in 3">
                <a:extLst>
                  <a:ext uri="{FF2B5EF4-FFF2-40B4-BE49-F238E27FC236}">
                    <a16:creationId xmlns:a16="http://schemas.microsoft.com/office/drawing/2014/main" id="{C94A2EA4-8854-AF6A-144A-F62E3072E20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05454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D584-6830-110D-B50E-BE0264E0D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4DFFC-2404-0316-0FA7-D8D72F098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en-US" dirty="0"/>
              <a:t>Podsakoff, P. M., MacKenzie, S. B., Paine, J. B., &amp; Bachrach, D. G. (2009). Organizational citizenship behaviors: A critical review and recommendations for future research. </a:t>
            </a:r>
            <a:r>
              <a:rPr lang="en-US" i="1" dirty="0"/>
              <a:t>Journal of Management, 26</a:t>
            </a:r>
            <a:r>
              <a:rPr lang="en-US" dirty="0"/>
              <a:t>(3), 513–563.</a:t>
            </a:r>
          </a:p>
          <a:p>
            <a:pPr marL="457200" indent="-457200">
              <a:buNone/>
            </a:pPr>
            <a:r>
              <a:rPr lang="en-US" dirty="0"/>
              <a:t>Seibert, S. E., Wang, G., &amp; Courtright, S. H. (2011). Antecedents and consequences of psychological and team empowerment. </a:t>
            </a:r>
            <a:r>
              <a:rPr lang="en-US" i="1" dirty="0"/>
              <a:t>Journal of Applied Psychology, 96</a:t>
            </a:r>
            <a:r>
              <a:rPr lang="en-US" dirty="0"/>
              <a:t>(5), 981–1003. </a:t>
            </a:r>
            <a:r>
              <a:rPr lang="en-US" u="sng" dirty="0">
                <a:hlinkClick r:id="rId2"/>
              </a:rPr>
              <a:t>https://doi.org/10.1037/a0022676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165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D0AF8A9-D044-AB6E-92DC-D87B7AFE3082}"/>
              </a:ext>
            </a:extLst>
          </p:cNvPr>
          <p:cNvSpPr/>
          <p:nvPr/>
        </p:nvSpPr>
        <p:spPr>
          <a:xfrm>
            <a:off x="2343799" y="2438400"/>
            <a:ext cx="1944414" cy="194441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ECDA45-A3F6-EC0E-E0E5-AE612C249EC2}"/>
              </a:ext>
            </a:extLst>
          </p:cNvPr>
          <p:cNvSpPr/>
          <p:nvPr/>
        </p:nvSpPr>
        <p:spPr>
          <a:xfrm>
            <a:off x="1146933" y="1241534"/>
            <a:ext cx="4338146" cy="433814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6035749-94CC-87D6-61D0-0BBF65907145}"/>
              </a:ext>
            </a:extLst>
          </p:cNvPr>
          <p:cNvSpPr/>
          <p:nvPr/>
        </p:nvSpPr>
        <p:spPr>
          <a:xfrm>
            <a:off x="126117" y="220718"/>
            <a:ext cx="6379778" cy="637977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7" name="Add-in 6" title="Poll Everywhere 2.0">
                <a:extLst>
                  <a:ext uri="{FF2B5EF4-FFF2-40B4-BE49-F238E27FC236}">
                    <a16:creationId xmlns:a16="http://schemas.microsoft.com/office/drawing/2014/main" id="{946BD849-D937-3802-15C7-E47852E3A5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1608182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7" name="Add-in 6" title="Poll Everywhere 2.0">
                <a:extLst>
                  <a:ext uri="{FF2B5EF4-FFF2-40B4-BE49-F238E27FC236}">
                    <a16:creationId xmlns:a16="http://schemas.microsoft.com/office/drawing/2014/main" id="{946BD849-D937-3802-15C7-E47852E3A5D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9238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51D53-29E9-2681-BFFD-395B68546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Practical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99596-0C46-D879-C63C-A2060DD3E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person you identified…</a:t>
            </a:r>
          </a:p>
          <a:p>
            <a:pPr lvl="1"/>
            <a:r>
              <a:rPr lang="en-US" dirty="0"/>
              <a:t>Were they in a formal leadership position?</a:t>
            </a:r>
          </a:p>
          <a:p>
            <a:pPr lvl="1"/>
            <a:r>
              <a:rPr lang="en-US" dirty="0"/>
              <a:t>What behaviors made them influential?</a:t>
            </a:r>
          </a:p>
        </p:txBody>
      </p:sp>
    </p:spTree>
    <p:extLst>
      <p:ext uri="{BB962C8B-B14F-4D97-AF65-F5344CB8AC3E}">
        <p14:creationId xmlns:p14="http://schemas.microsoft.com/office/powerpoint/2010/main" val="3572112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C510D-EA4B-D3A2-F2D5-E381C2677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37850-2FB9-41B1-54D6-9D9A4E8D8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Practical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04383-9B83-772C-502F-F5515DAA8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person you identified…</a:t>
            </a:r>
          </a:p>
          <a:p>
            <a:pPr lvl="1"/>
            <a:r>
              <a:rPr lang="en-US" dirty="0"/>
              <a:t>Were they in a formal leadership position?</a:t>
            </a:r>
          </a:p>
          <a:p>
            <a:pPr lvl="1"/>
            <a:r>
              <a:rPr lang="en-US" dirty="0"/>
              <a:t>What behaviors made them influential?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D11D75-72E1-9E9E-19B7-6A8BEBD275F4}"/>
              </a:ext>
            </a:extLst>
          </p:cNvPr>
          <p:cNvSpPr/>
          <p:nvPr/>
        </p:nvSpPr>
        <p:spPr>
          <a:xfrm>
            <a:off x="212633" y="4001294"/>
            <a:ext cx="855254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Leadership is not defined by title – it is defined by </a:t>
            </a:r>
            <a:r>
              <a:rPr lang="en-US" sz="5400" b="1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influence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5782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9A28D-C2A0-9202-FDDF-9532A7601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C7B46-4C57-DF99-3F2B-6625014CA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Burnout and disengagement among faculty and staff (</a:t>
            </a:r>
            <a:r>
              <a:rPr lang="de-DE" dirty="0"/>
              <a:t>Maslach &amp; Leiter, 2016; Gallup, 2023)</a:t>
            </a:r>
          </a:p>
          <a:p>
            <a:endParaRPr lang="de-DE" dirty="0"/>
          </a:p>
          <a:p>
            <a:r>
              <a:rPr lang="en-US" dirty="0"/>
              <a:t>Organizational trust and psychological safety</a:t>
            </a:r>
          </a:p>
          <a:p>
            <a:pPr lvl="1"/>
            <a:r>
              <a:rPr lang="en-US" dirty="0"/>
              <a:t>Change leads to uncertainty</a:t>
            </a:r>
          </a:p>
          <a:p>
            <a:endParaRPr lang="en-US" dirty="0"/>
          </a:p>
          <a:p>
            <a:r>
              <a:rPr lang="en-US" dirty="0"/>
              <a:t>Cultural fragmentation</a:t>
            </a:r>
          </a:p>
        </p:txBody>
      </p:sp>
    </p:spTree>
    <p:extLst>
      <p:ext uri="{BB962C8B-B14F-4D97-AF65-F5344CB8AC3E}">
        <p14:creationId xmlns:p14="http://schemas.microsoft.com/office/powerpoint/2010/main" val="1339852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BA2A6-FBFA-A35F-643F-8F468B6DB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Shows…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CA800-8799-0F4D-933C-E980F2AD2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Informal leadership significantly impacts organizational climate (Hoch et al., 2018)</a:t>
            </a:r>
          </a:p>
          <a:p>
            <a:endParaRPr lang="en-US" dirty="0"/>
          </a:p>
          <a:p>
            <a:r>
              <a:rPr lang="en-US" dirty="0"/>
              <a:t>Employees who feel empowered demonstrate higher engagement and retention (Gallup, 2023)</a:t>
            </a:r>
          </a:p>
          <a:p>
            <a:endParaRPr lang="en-US" dirty="0"/>
          </a:p>
          <a:p>
            <a:r>
              <a:rPr lang="en-US" dirty="0"/>
              <a:t>Psychological safety predicts team performance (Edmondson &amp; Lei, 2014)</a:t>
            </a:r>
          </a:p>
        </p:txBody>
      </p:sp>
    </p:spTree>
    <p:extLst>
      <p:ext uri="{BB962C8B-B14F-4D97-AF65-F5344CB8AC3E}">
        <p14:creationId xmlns:p14="http://schemas.microsoft.com/office/powerpoint/2010/main" val="3534132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BFDB7-7479-2D85-E1C5-D4119CDABE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129001-B745-3421-4A7B-A073A46094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Add-in 3">
                <a:extLst>
                  <a:ext uri="{FF2B5EF4-FFF2-40B4-BE49-F238E27FC236}">
                    <a16:creationId xmlns:a16="http://schemas.microsoft.com/office/drawing/2014/main" id="{C94A2EA4-8854-AF6A-144A-F62E3072E20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4" name="Add-in 3">
                <a:extLst>
                  <a:ext uri="{FF2B5EF4-FFF2-40B4-BE49-F238E27FC236}">
                    <a16:creationId xmlns:a16="http://schemas.microsoft.com/office/drawing/2014/main" id="{C94A2EA4-8854-AF6A-144A-F62E3072E20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61224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0B564-AEB2-12EB-67F4-36CACDA2F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Maxwell’s 5 Levels of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D82F9-D2A0-54A9-AC3B-A33C62209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34" y="1825625"/>
            <a:ext cx="8552542" cy="466725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Position</a:t>
            </a:r>
            <a:r>
              <a:rPr lang="en-US" dirty="0"/>
              <a:t> – people follow because they </a:t>
            </a:r>
            <a:r>
              <a:rPr lang="en-US" u="sng" dirty="0"/>
              <a:t>have to</a:t>
            </a:r>
          </a:p>
          <a:p>
            <a:endParaRPr lang="en-US" dirty="0"/>
          </a:p>
          <a:p>
            <a:r>
              <a:rPr lang="en-US" b="1" dirty="0"/>
              <a:t>Permission</a:t>
            </a:r>
            <a:r>
              <a:rPr lang="en-US" dirty="0"/>
              <a:t> – people follow because they </a:t>
            </a:r>
            <a:r>
              <a:rPr lang="en-US" u="sng" dirty="0"/>
              <a:t>want to</a:t>
            </a:r>
          </a:p>
          <a:p>
            <a:endParaRPr lang="en-US" dirty="0"/>
          </a:p>
          <a:p>
            <a:r>
              <a:rPr lang="en-US" b="1" dirty="0"/>
              <a:t>Production</a:t>
            </a:r>
            <a:r>
              <a:rPr lang="en-US" dirty="0"/>
              <a:t> – people follow because of </a:t>
            </a:r>
            <a:r>
              <a:rPr lang="en-US" u="sng" dirty="0"/>
              <a:t>what you accomplish</a:t>
            </a:r>
          </a:p>
          <a:p>
            <a:endParaRPr lang="en-US" dirty="0"/>
          </a:p>
          <a:p>
            <a:r>
              <a:rPr lang="en-US" b="1" dirty="0"/>
              <a:t>People Development </a:t>
            </a:r>
            <a:r>
              <a:rPr lang="en-US" dirty="0"/>
              <a:t>– people follow because of </a:t>
            </a:r>
            <a:r>
              <a:rPr lang="en-US" u="sng" dirty="0"/>
              <a:t>what you do for them</a:t>
            </a:r>
          </a:p>
          <a:p>
            <a:endParaRPr lang="en-US" dirty="0"/>
          </a:p>
          <a:p>
            <a:r>
              <a:rPr lang="en-US" b="1" dirty="0"/>
              <a:t>Pinnacle</a:t>
            </a:r>
            <a:r>
              <a:rPr lang="en-US" dirty="0"/>
              <a:t> – people follow because of </a:t>
            </a:r>
            <a:r>
              <a:rPr lang="en-US" u="sng" dirty="0"/>
              <a:t>who you are</a:t>
            </a:r>
          </a:p>
        </p:txBody>
      </p:sp>
    </p:spTree>
    <p:extLst>
      <p:ext uri="{BB962C8B-B14F-4D97-AF65-F5344CB8AC3E}">
        <p14:creationId xmlns:p14="http://schemas.microsoft.com/office/powerpoint/2010/main" val="3959709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BFDB7-7479-2D85-E1C5-D4119CDABE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129001-B745-3421-4A7B-A073A46094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Add-in 3">
                <a:extLst>
                  <a:ext uri="{FF2B5EF4-FFF2-40B4-BE49-F238E27FC236}">
                    <a16:creationId xmlns:a16="http://schemas.microsoft.com/office/drawing/2014/main" id="{C94A2EA4-8854-AF6A-144A-F62E3072E20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4" name="Add-in 3">
                <a:extLst>
                  <a:ext uri="{FF2B5EF4-FFF2-40B4-BE49-F238E27FC236}">
                    <a16:creationId xmlns:a16="http://schemas.microsoft.com/office/drawing/2014/main" id="{C94A2EA4-8854-AF6A-144A-F62E3072E20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671253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EMIS_QID" val="9341724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EMIS_QID" val="9341724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EMIS_QID" val="9341724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EMIS_QID" val="93417967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webextensions/_rels/webextension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webextensions/_rels/webextension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webextensions/webextension1.xml><?xml version="1.0" encoding="utf-8"?>
<we:webextension xmlns:we="http://schemas.microsoft.com/office/webextensions/webextension/2010/11" id="{DBAE3BC0-C7C5-E74E-B3B6-6DAB410307A1}">
  <we:reference id="wa200007799" version="1.0.2.0" store="en-US" storeType="OMEX"/>
  <we:alternateReferences/>
  <we:properties>
    <we:property name="persistedURL" value="&quot;https://slideware.pe.app/a/questions/934172453/edit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DBAE3BC0-C7C5-E74E-B3B6-6DAB410307A1}">
  <we:reference id="wa200007799" version="1.0.2.0" store="en-US" storeType="OMEX"/>
  <we:alternateReferences/>
  <we:properties>
    <we:property name="persistedURL" value="&quot;https://slideware.pe.app/a/questions/934172457/edit&quot;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DBAE3BC0-C7C5-E74E-B3B6-6DAB410307A1}">
  <we:reference id="wa200007799" version="1.0.2.0" store="en-US" storeType="OMEX"/>
  <we:alternateReferences/>
  <we:properties>
    <we:property name="persistedURL" value="&quot;https://slideware.pe.app/a/questions/934172462/edit&quot;"/>
  </we:properties>
  <we:bindings/>
  <we:snapshot xmlns:r="http://schemas.openxmlformats.org/officeDocument/2006/relationships" r:embed="rId1"/>
</we:webextension>
</file>

<file path=ppt/webextensions/webextension4.xml><?xml version="1.0" encoding="utf-8"?>
<we:webextension xmlns:we="http://schemas.microsoft.com/office/webextensions/webextension/2010/11" id="{DBAE3BC0-C7C5-E74E-B3B6-6DAB410307A1}">
  <we:reference id="wa200007799" version="1.0.2.0" store="en-US" storeType="OMEX"/>
  <we:alternateReferences/>
  <we:properties>
    <we:property name="persistedURL" value="&quot;https://slideware.pe.app/a/questions/934179670/edit&quot;"/>
  </we:properties>
  <we:bindings/>
  <we:snapshot xmlns:r="http://schemas.openxmlformats.org/officeDocument/2006/relationships" r:embed="rId1"/>
</we:webextension>
</file>

<file path=ppt/webextensions/webextension5.xml><?xml version="1.0" encoding="utf-8"?>
<we:webextension xmlns:we="http://schemas.microsoft.com/office/webextensions/webextension/2010/11" id="{8F282B56-BB3E-4777-A04B-B72C0D7208E3}">
  <we:reference id="wa200007799" version="1.0.2.0" store="en-US" storeType="OMEX"/>
  <we:alternateReferences>
    <we:reference id="WA200007799" version="1.0.2.0" store="WA200007799" storeType="OMEX"/>
  </we:alternateReferences>
  <we:properties/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3757</TotalTime>
  <Words>660</Words>
  <Application>Microsoft Office PowerPoint</Application>
  <PresentationFormat>Widescreen</PresentationFormat>
  <Paragraphs>84</Paragraphs>
  <Slides>21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Office Theme</vt:lpstr>
      <vt:lpstr>Leading without a Title</vt:lpstr>
      <vt:lpstr>PowerPoint Presentation</vt:lpstr>
      <vt:lpstr>A Practical Reflection</vt:lpstr>
      <vt:lpstr>A Practical Reflection</vt:lpstr>
      <vt:lpstr>Current Challenges</vt:lpstr>
      <vt:lpstr>Research Shows…</vt:lpstr>
      <vt:lpstr>PowerPoint Presentation</vt:lpstr>
      <vt:lpstr>Maxwell’s 5 Levels of Leadership</vt:lpstr>
      <vt:lpstr>PowerPoint Presentation</vt:lpstr>
      <vt:lpstr>Practical Leadership</vt:lpstr>
      <vt:lpstr>Practical Leadership</vt:lpstr>
      <vt:lpstr>Practical Leadership</vt:lpstr>
      <vt:lpstr>Barriers to Leadership</vt:lpstr>
      <vt:lpstr>PowerPoint Presentation</vt:lpstr>
      <vt:lpstr>Planning Leadership Influence</vt:lpstr>
      <vt:lpstr>To Conclude…</vt:lpstr>
      <vt:lpstr>To Conclude…</vt:lpstr>
      <vt:lpstr>References</vt:lpstr>
      <vt:lpstr>References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Boyce Wilson</dc:creator>
  <cp:lastModifiedBy>Boyce Wilson</cp:lastModifiedBy>
  <cp:revision>8</cp:revision>
  <dcterms:created xsi:type="dcterms:W3CDTF">2026-02-16T21:28:49Z</dcterms:created>
  <dcterms:modified xsi:type="dcterms:W3CDTF">2026-02-20T04:56:34Z</dcterms:modified>
</cp:coreProperties>
</file>