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1"/>
  </p:notesMasterIdLst>
  <p:sldIdLst>
    <p:sldId id="256" r:id="rId2"/>
    <p:sldId id="273" r:id="rId3"/>
    <p:sldId id="272" r:id="rId4"/>
    <p:sldId id="283" r:id="rId5"/>
    <p:sldId id="281" r:id="rId6"/>
    <p:sldId id="282" r:id="rId7"/>
    <p:sldId id="274" r:id="rId8"/>
    <p:sldId id="284" r:id="rId9"/>
    <p:sldId id="296" r:id="rId10"/>
    <p:sldId id="291" r:id="rId11"/>
    <p:sldId id="292" r:id="rId12"/>
    <p:sldId id="295" r:id="rId13"/>
    <p:sldId id="286" r:id="rId14"/>
    <p:sldId id="275" r:id="rId15"/>
    <p:sldId id="285" r:id="rId16"/>
    <p:sldId id="287" r:id="rId17"/>
    <p:sldId id="288" r:id="rId18"/>
    <p:sldId id="289" r:id="rId19"/>
    <p:sldId id="290" r:id="rId20"/>
    <p:sldId id="293" r:id="rId21"/>
    <p:sldId id="294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447"/>
    <a:srgbClr val="F3D8BD"/>
    <a:srgbClr val="E48A3F"/>
    <a:srgbClr val="E37538"/>
    <a:srgbClr val="003E6F"/>
    <a:srgbClr val="C9660D"/>
    <a:srgbClr val="E17935"/>
    <a:srgbClr val="E67F39"/>
    <a:srgbClr val="EAEAEA"/>
    <a:srgbClr val="EF4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9" autoAdjust="0"/>
  </p:normalViewPr>
  <p:slideViewPr>
    <p:cSldViewPr snapToGrid="0">
      <p:cViewPr varScale="1">
        <p:scale>
          <a:sx n="80" d="100"/>
          <a:sy n="80" d="100"/>
        </p:scale>
        <p:origin x="10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AD063-55B1-4F5B-B40B-C9544149C1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1E258-4684-402B-9DB2-A08524E6164C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Weeks 1-4</a:t>
          </a:r>
        </a:p>
      </dgm:t>
    </dgm:pt>
    <dgm:pt modelId="{4E01D3C2-5425-4550-9F75-537329FA4973}" type="parTrans" cxnId="{BECF38B1-3E5D-4D1E-BED9-5469B6126FFE}">
      <dgm:prSet/>
      <dgm:spPr/>
      <dgm:t>
        <a:bodyPr/>
        <a:lstStyle/>
        <a:p>
          <a:endParaRPr lang="en-US"/>
        </a:p>
      </dgm:t>
    </dgm:pt>
    <dgm:pt modelId="{30D0E177-EA61-452F-A1D3-714DE18E7695}" type="sibTrans" cxnId="{BECF38B1-3E5D-4D1E-BED9-5469B6126FFE}">
      <dgm:prSet/>
      <dgm:spPr/>
      <dgm:t>
        <a:bodyPr/>
        <a:lstStyle/>
        <a:p>
          <a:endParaRPr lang="en-US"/>
        </a:p>
      </dgm:t>
    </dgm:pt>
    <dgm:pt modelId="{02690F86-28A9-47B9-B4FB-A95E099C5EB3}">
      <dgm:prSet phldrT="[Text]" custT="1"/>
      <dgm:spPr/>
      <dgm:t>
        <a:bodyPr/>
        <a:lstStyle/>
        <a:p>
          <a:r>
            <a:rPr lang="en-US" sz="2400" dirty="0">
              <a:solidFill>
                <a:schemeClr val="bg1">
                  <a:lumMod val="95000"/>
                </a:schemeClr>
              </a:solidFill>
            </a:rPr>
            <a:t>Development of the training plan</a:t>
          </a:r>
        </a:p>
      </dgm:t>
    </dgm:pt>
    <dgm:pt modelId="{814D9396-E383-4694-8D56-BB71D464CF58}" type="parTrans" cxnId="{2567B7B1-CEC8-41C3-A061-2145C94CFE1D}">
      <dgm:prSet/>
      <dgm:spPr/>
      <dgm:t>
        <a:bodyPr/>
        <a:lstStyle/>
        <a:p>
          <a:endParaRPr lang="en-US"/>
        </a:p>
      </dgm:t>
    </dgm:pt>
    <dgm:pt modelId="{0472E4AE-10C6-47EC-87A6-717EF100F375}" type="sibTrans" cxnId="{2567B7B1-CEC8-41C3-A061-2145C94CFE1D}">
      <dgm:prSet/>
      <dgm:spPr/>
      <dgm:t>
        <a:bodyPr/>
        <a:lstStyle/>
        <a:p>
          <a:endParaRPr lang="en-US"/>
        </a:p>
      </dgm:t>
    </dgm:pt>
    <dgm:pt modelId="{730DB150-8BDA-43C2-87CD-822BFE8989A9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Weeks 5-14</a:t>
          </a:r>
        </a:p>
      </dgm:t>
    </dgm:pt>
    <dgm:pt modelId="{E9986E01-B86F-4263-9F04-0F85EDBD01A2}" type="parTrans" cxnId="{B47EEA33-C1EE-433D-BAFF-CBE93099B12C}">
      <dgm:prSet/>
      <dgm:spPr/>
      <dgm:t>
        <a:bodyPr/>
        <a:lstStyle/>
        <a:p>
          <a:endParaRPr lang="en-US"/>
        </a:p>
      </dgm:t>
    </dgm:pt>
    <dgm:pt modelId="{5B8E4BDD-6C5F-4209-9053-B58163868FFD}" type="sibTrans" cxnId="{B47EEA33-C1EE-433D-BAFF-CBE93099B12C}">
      <dgm:prSet/>
      <dgm:spPr/>
      <dgm:t>
        <a:bodyPr/>
        <a:lstStyle/>
        <a:p>
          <a:endParaRPr lang="en-US"/>
        </a:p>
      </dgm:t>
    </dgm:pt>
    <dgm:pt modelId="{E27A1156-4308-45A0-8771-706A96DE60A6}">
      <dgm:prSet phldrT="[Text]" custT="1"/>
      <dgm:spPr/>
      <dgm:t>
        <a:bodyPr/>
        <a:lstStyle/>
        <a:p>
          <a:r>
            <a:rPr lang="en-US" sz="2400" dirty="0">
              <a:solidFill>
                <a:schemeClr val="bg1">
                  <a:lumMod val="95000"/>
                </a:schemeClr>
              </a:solidFill>
            </a:rPr>
            <a:t>Project-related work in accordance with the training plan</a:t>
          </a:r>
        </a:p>
      </dgm:t>
    </dgm:pt>
    <dgm:pt modelId="{B6F0B6F7-1865-43C6-8046-746783B04C36}" type="parTrans" cxnId="{27E93116-BEC9-4F48-B8EB-CF928512BEBB}">
      <dgm:prSet/>
      <dgm:spPr/>
      <dgm:t>
        <a:bodyPr/>
        <a:lstStyle/>
        <a:p>
          <a:endParaRPr lang="en-US"/>
        </a:p>
      </dgm:t>
    </dgm:pt>
    <dgm:pt modelId="{FB2B7DE2-B21F-4A4F-BA71-6AA446B554A4}" type="sibTrans" cxnId="{27E93116-BEC9-4F48-B8EB-CF928512BEBB}">
      <dgm:prSet/>
      <dgm:spPr/>
      <dgm:t>
        <a:bodyPr/>
        <a:lstStyle/>
        <a:p>
          <a:endParaRPr lang="en-US"/>
        </a:p>
      </dgm:t>
    </dgm:pt>
    <dgm:pt modelId="{743D41C4-6342-4856-9A99-5F9D2B898E13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Weeks 15-16</a:t>
          </a:r>
        </a:p>
      </dgm:t>
    </dgm:pt>
    <dgm:pt modelId="{26AAD4CA-F2C5-4FC0-8279-C6AB8214C1E5}" type="parTrans" cxnId="{A36D5D39-4B3F-4DBE-A5DD-A3BCFC0C399C}">
      <dgm:prSet/>
      <dgm:spPr/>
      <dgm:t>
        <a:bodyPr/>
        <a:lstStyle/>
        <a:p>
          <a:endParaRPr lang="en-US"/>
        </a:p>
      </dgm:t>
    </dgm:pt>
    <dgm:pt modelId="{D7FAD03C-9BB8-4E55-912A-D9D542C56A45}" type="sibTrans" cxnId="{A36D5D39-4B3F-4DBE-A5DD-A3BCFC0C399C}">
      <dgm:prSet/>
      <dgm:spPr/>
      <dgm:t>
        <a:bodyPr/>
        <a:lstStyle/>
        <a:p>
          <a:endParaRPr lang="en-US"/>
        </a:p>
      </dgm:t>
    </dgm:pt>
    <dgm:pt modelId="{E668EBB0-AC77-4EDF-8180-E7A946747326}">
      <dgm:prSet phldrT="[Text]"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Submission of final course documentation</a:t>
          </a:r>
        </a:p>
      </dgm:t>
    </dgm:pt>
    <dgm:pt modelId="{D069D311-4D99-4806-8811-9203137B44C9}" type="parTrans" cxnId="{54D7F1F8-3183-45C0-8488-C052B5BE1F93}">
      <dgm:prSet/>
      <dgm:spPr/>
      <dgm:t>
        <a:bodyPr/>
        <a:lstStyle/>
        <a:p>
          <a:endParaRPr lang="en-US"/>
        </a:p>
      </dgm:t>
    </dgm:pt>
    <dgm:pt modelId="{A5847FB9-1D3B-40CA-AB1D-EB49781E01EA}" type="sibTrans" cxnId="{54D7F1F8-3183-45C0-8488-C052B5BE1F93}">
      <dgm:prSet/>
      <dgm:spPr/>
      <dgm:t>
        <a:bodyPr/>
        <a:lstStyle/>
        <a:p>
          <a:endParaRPr lang="en-US"/>
        </a:p>
      </dgm:t>
    </dgm:pt>
    <dgm:pt modelId="{69BDAF3D-99DD-4B4E-8BEB-E61B55A3BC7D}" type="pres">
      <dgm:prSet presAssocID="{5A6AD063-55B1-4F5B-B40B-C9544149C10A}" presName="linear" presStyleCnt="0">
        <dgm:presLayoutVars>
          <dgm:animLvl val="lvl"/>
          <dgm:resizeHandles val="exact"/>
        </dgm:presLayoutVars>
      </dgm:prSet>
      <dgm:spPr/>
    </dgm:pt>
    <dgm:pt modelId="{C5CFB1C5-2103-4AB7-AB3B-FD3B3D53D76E}" type="pres">
      <dgm:prSet presAssocID="{E001E258-4684-402B-9DB2-A08524E616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E30DD89-A85B-495D-904A-F33A9402D023}" type="pres">
      <dgm:prSet presAssocID="{E001E258-4684-402B-9DB2-A08524E6164C}" presName="childText" presStyleLbl="revTx" presStyleIdx="0" presStyleCnt="3">
        <dgm:presLayoutVars>
          <dgm:bulletEnabled val="1"/>
        </dgm:presLayoutVars>
      </dgm:prSet>
      <dgm:spPr/>
    </dgm:pt>
    <dgm:pt modelId="{6152795A-A189-4B38-B2BE-EDB65D78134D}" type="pres">
      <dgm:prSet presAssocID="{730DB150-8BDA-43C2-87CD-822BFE8989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5D129E5-69B7-4B6E-850C-8F2BD51DD297}" type="pres">
      <dgm:prSet presAssocID="{730DB150-8BDA-43C2-87CD-822BFE8989A9}" presName="childText" presStyleLbl="revTx" presStyleIdx="1" presStyleCnt="3">
        <dgm:presLayoutVars>
          <dgm:bulletEnabled val="1"/>
        </dgm:presLayoutVars>
      </dgm:prSet>
      <dgm:spPr/>
    </dgm:pt>
    <dgm:pt modelId="{C5F338FE-EB9E-4DB6-8EE2-19DAFCBED671}" type="pres">
      <dgm:prSet presAssocID="{743D41C4-6342-4856-9A99-5F9D2B898E1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44E88D4-C5EE-47FC-AF85-3D647312B4B3}" type="pres">
      <dgm:prSet presAssocID="{743D41C4-6342-4856-9A99-5F9D2B898E1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7E93116-BEC9-4F48-B8EB-CF928512BEBB}" srcId="{730DB150-8BDA-43C2-87CD-822BFE8989A9}" destId="{E27A1156-4308-45A0-8771-706A96DE60A6}" srcOrd="0" destOrd="0" parTransId="{B6F0B6F7-1865-43C6-8046-746783B04C36}" sibTransId="{FB2B7DE2-B21F-4A4F-BA71-6AA446B554A4}"/>
    <dgm:cxn modelId="{BFC87625-03F2-41F1-8D33-E0FCEE783CCD}" type="presOf" srcId="{5A6AD063-55B1-4F5B-B40B-C9544149C10A}" destId="{69BDAF3D-99DD-4B4E-8BEB-E61B55A3BC7D}" srcOrd="0" destOrd="0" presId="urn:microsoft.com/office/officeart/2005/8/layout/vList2"/>
    <dgm:cxn modelId="{28B4A126-808D-4641-8384-6AB1D6AF9482}" type="presOf" srcId="{02690F86-28A9-47B9-B4FB-A95E099C5EB3}" destId="{9E30DD89-A85B-495D-904A-F33A9402D023}" srcOrd="0" destOrd="0" presId="urn:microsoft.com/office/officeart/2005/8/layout/vList2"/>
    <dgm:cxn modelId="{B47EEA33-C1EE-433D-BAFF-CBE93099B12C}" srcId="{5A6AD063-55B1-4F5B-B40B-C9544149C10A}" destId="{730DB150-8BDA-43C2-87CD-822BFE8989A9}" srcOrd="1" destOrd="0" parTransId="{E9986E01-B86F-4263-9F04-0F85EDBD01A2}" sibTransId="{5B8E4BDD-6C5F-4209-9053-B58163868FFD}"/>
    <dgm:cxn modelId="{A36D5D39-4B3F-4DBE-A5DD-A3BCFC0C399C}" srcId="{5A6AD063-55B1-4F5B-B40B-C9544149C10A}" destId="{743D41C4-6342-4856-9A99-5F9D2B898E13}" srcOrd="2" destOrd="0" parTransId="{26AAD4CA-F2C5-4FC0-8279-C6AB8214C1E5}" sibTransId="{D7FAD03C-9BB8-4E55-912A-D9D542C56A45}"/>
    <dgm:cxn modelId="{1A4D0A3E-44C5-4D9F-BB1F-675598D0E38D}" type="presOf" srcId="{730DB150-8BDA-43C2-87CD-822BFE8989A9}" destId="{6152795A-A189-4B38-B2BE-EDB65D78134D}" srcOrd="0" destOrd="0" presId="urn:microsoft.com/office/officeart/2005/8/layout/vList2"/>
    <dgm:cxn modelId="{F124E946-5C0C-44F5-9DEF-EB067ADE7BC6}" type="presOf" srcId="{E001E258-4684-402B-9DB2-A08524E6164C}" destId="{C5CFB1C5-2103-4AB7-AB3B-FD3B3D53D76E}" srcOrd="0" destOrd="0" presId="urn:microsoft.com/office/officeart/2005/8/layout/vList2"/>
    <dgm:cxn modelId="{EC020155-FC01-42FC-AD95-EA5F112324A0}" type="presOf" srcId="{743D41C4-6342-4856-9A99-5F9D2B898E13}" destId="{C5F338FE-EB9E-4DB6-8EE2-19DAFCBED671}" srcOrd="0" destOrd="0" presId="urn:microsoft.com/office/officeart/2005/8/layout/vList2"/>
    <dgm:cxn modelId="{BECF38B1-3E5D-4D1E-BED9-5469B6126FFE}" srcId="{5A6AD063-55B1-4F5B-B40B-C9544149C10A}" destId="{E001E258-4684-402B-9DB2-A08524E6164C}" srcOrd="0" destOrd="0" parTransId="{4E01D3C2-5425-4550-9F75-537329FA4973}" sibTransId="{30D0E177-EA61-452F-A1D3-714DE18E7695}"/>
    <dgm:cxn modelId="{2567B7B1-CEC8-41C3-A061-2145C94CFE1D}" srcId="{E001E258-4684-402B-9DB2-A08524E6164C}" destId="{02690F86-28A9-47B9-B4FB-A95E099C5EB3}" srcOrd="0" destOrd="0" parTransId="{814D9396-E383-4694-8D56-BB71D464CF58}" sibTransId="{0472E4AE-10C6-47EC-87A6-717EF100F375}"/>
    <dgm:cxn modelId="{75A490C4-937F-4138-B6F5-BB0491A34F63}" type="presOf" srcId="{E668EBB0-AC77-4EDF-8180-E7A946747326}" destId="{944E88D4-C5EE-47FC-AF85-3D647312B4B3}" srcOrd="0" destOrd="0" presId="urn:microsoft.com/office/officeart/2005/8/layout/vList2"/>
    <dgm:cxn modelId="{DCB140EF-689D-4E4B-A1D9-14EA2F247B55}" type="presOf" srcId="{E27A1156-4308-45A0-8771-706A96DE60A6}" destId="{25D129E5-69B7-4B6E-850C-8F2BD51DD297}" srcOrd="0" destOrd="0" presId="urn:microsoft.com/office/officeart/2005/8/layout/vList2"/>
    <dgm:cxn modelId="{54D7F1F8-3183-45C0-8488-C052B5BE1F93}" srcId="{743D41C4-6342-4856-9A99-5F9D2B898E13}" destId="{E668EBB0-AC77-4EDF-8180-E7A946747326}" srcOrd="0" destOrd="0" parTransId="{D069D311-4D99-4806-8811-9203137B44C9}" sibTransId="{A5847FB9-1D3B-40CA-AB1D-EB49781E01EA}"/>
    <dgm:cxn modelId="{0BE347ED-931E-42F3-8EB4-5677D2A4531F}" type="presParOf" srcId="{69BDAF3D-99DD-4B4E-8BEB-E61B55A3BC7D}" destId="{C5CFB1C5-2103-4AB7-AB3B-FD3B3D53D76E}" srcOrd="0" destOrd="0" presId="urn:microsoft.com/office/officeart/2005/8/layout/vList2"/>
    <dgm:cxn modelId="{0EDFBE3F-7BAC-4A12-B856-CC26E8B59E00}" type="presParOf" srcId="{69BDAF3D-99DD-4B4E-8BEB-E61B55A3BC7D}" destId="{9E30DD89-A85B-495D-904A-F33A9402D023}" srcOrd="1" destOrd="0" presId="urn:microsoft.com/office/officeart/2005/8/layout/vList2"/>
    <dgm:cxn modelId="{9D9582B4-304F-4F53-A2C1-D3D10F79958B}" type="presParOf" srcId="{69BDAF3D-99DD-4B4E-8BEB-E61B55A3BC7D}" destId="{6152795A-A189-4B38-B2BE-EDB65D78134D}" srcOrd="2" destOrd="0" presId="urn:microsoft.com/office/officeart/2005/8/layout/vList2"/>
    <dgm:cxn modelId="{090D6CFB-5A1D-4F9B-A069-FCB4BA62E55F}" type="presParOf" srcId="{69BDAF3D-99DD-4B4E-8BEB-E61B55A3BC7D}" destId="{25D129E5-69B7-4B6E-850C-8F2BD51DD297}" srcOrd="3" destOrd="0" presId="urn:microsoft.com/office/officeart/2005/8/layout/vList2"/>
    <dgm:cxn modelId="{34C6C3C4-9A03-4E4B-84E8-E072EDCC4F8A}" type="presParOf" srcId="{69BDAF3D-99DD-4B4E-8BEB-E61B55A3BC7D}" destId="{C5F338FE-EB9E-4DB6-8EE2-19DAFCBED671}" srcOrd="4" destOrd="0" presId="urn:microsoft.com/office/officeart/2005/8/layout/vList2"/>
    <dgm:cxn modelId="{E9DC400E-FBBC-4059-A72C-AED8559EA065}" type="presParOf" srcId="{69BDAF3D-99DD-4B4E-8BEB-E61B55A3BC7D}" destId="{944E88D4-C5EE-47FC-AF85-3D647312B4B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FB1C5-2103-4AB7-AB3B-FD3B3D53D76E}">
      <dsp:nvSpPr>
        <dsp:cNvPr id="0" name=""/>
        <dsp:cNvSpPr/>
      </dsp:nvSpPr>
      <dsp:spPr>
        <a:xfrm>
          <a:off x="0" y="46589"/>
          <a:ext cx="867629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Weeks 1-4</a:t>
          </a:r>
        </a:p>
      </dsp:txBody>
      <dsp:txXfrm>
        <a:off x="31984" y="78573"/>
        <a:ext cx="8612322" cy="591232"/>
      </dsp:txXfrm>
    </dsp:sp>
    <dsp:sp modelId="{9E30DD89-A85B-495D-904A-F33A9402D023}">
      <dsp:nvSpPr>
        <dsp:cNvPr id="0" name=""/>
        <dsp:cNvSpPr/>
      </dsp:nvSpPr>
      <dsp:spPr>
        <a:xfrm>
          <a:off x="0" y="701789"/>
          <a:ext cx="867629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7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solidFill>
                <a:schemeClr val="bg1">
                  <a:lumMod val="95000"/>
                </a:schemeClr>
              </a:solidFill>
            </a:rPr>
            <a:t>Development of the training plan</a:t>
          </a:r>
        </a:p>
      </dsp:txBody>
      <dsp:txXfrm>
        <a:off x="0" y="701789"/>
        <a:ext cx="8676290" cy="579600"/>
      </dsp:txXfrm>
    </dsp:sp>
    <dsp:sp modelId="{6152795A-A189-4B38-B2BE-EDB65D78134D}">
      <dsp:nvSpPr>
        <dsp:cNvPr id="0" name=""/>
        <dsp:cNvSpPr/>
      </dsp:nvSpPr>
      <dsp:spPr>
        <a:xfrm>
          <a:off x="0" y="1281389"/>
          <a:ext cx="867629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Weeks 5-14</a:t>
          </a:r>
        </a:p>
      </dsp:txBody>
      <dsp:txXfrm>
        <a:off x="31984" y="1313373"/>
        <a:ext cx="8612322" cy="591232"/>
      </dsp:txXfrm>
    </dsp:sp>
    <dsp:sp modelId="{25D129E5-69B7-4B6E-850C-8F2BD51DD297}">
      <dsp:nvSpPr>
        <dsp:cNvPr id="0" name=""/>
        <dsp:cNvSpPr/>
      </dsp:nvSpPr>
      <dsp:spPr>
        <a:xfrm>
          <a:off x="0" y="1936590"/>
          <a:ext cx="867629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7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solidFill>
                <a:schemeClr val="bg1">
                  <a:lumMod val="95000"/>
                </a:schemeClr>
              </a:solidFill>
            </a:rPr>
            <a:t>Project-related work in accordance with the training plan</a:t>
          </a:r>
        </a:p>
      </dsp:txBody>
      <dsp:txXfrm>
        <a:off x="0" y="1936590"/>
        <a:ext cx="8676290" cy="579600"/>
      </dsp:txXfrm>
    </dsp:sp>
    <dsp:sp modelId="{C5F338FE-EB9E-4DB6-8EE2-19DAFCBED671}">
      <dsp:nvSpPr>
        <dsp:cNvPr id="0" name=""/>
        <dsp:cNvSpPr/>
      </dsp:nvSpPr>
      <dsp:spPr>
        <a:xfrm>
          <a:off x="0" y="2516189"/>
          <a:ext cx="867629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Weeks 15-16</a:t>
          </a:r>
        </a:p>
      </dsp:txBody>
      <dsp:txXfrm>
        <a:off x="31984" y="2548173"/>
        <a:ext cx="8612322" cy="591232"/>
      </dsp:txXfrm>
    </dsp:sp>
    <dsp:sp modelId="{944E88D4-C5EE-47FC-AF85-3D647312B4B3}">
      <dsp:nvSpPr>
        <dsp:cNvPr id="0" name=""/>
        <dsp:cNvSpPr/>
      </dsp:nvSpPr>
      <dsp:spPr>
        <a:xfrm>
          <a:off x="0" y="3171390"/>
          <a:ext cx="867629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7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solidFill>
                <a:schemeClr val="bg1"/>
              </a:solidFill>
            </a:rPr>
            <a:t>Submission of final course documentation</a:t>
          </a:r>
        </a:p>
      </dsp:txBody>
      <dsp:txXfrm>
        <a:off x="0" y="3171390"/>
        <a:ext cx="8676290" cy="57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48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948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8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7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4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5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33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2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5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42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3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61644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904130"/>
            <a:ext cx="8229600" cy="40217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6AE476-6F5A-4A6D-8001-BC31DFDF033D}"/>
              </a:ext>
            </a:extLst>
          </p:cNvPr>
          <p:cNvCxnSpPr>
            <a:cxnSpLocks/>
          </p:cNvCxnSpPr>
          <p:nvPr userDrawn="1"/>
        </p:nvCxnSpPr>
        <p:spPr>
          <a:xfrm>
            <a:off x="0" y="616449"/>
            <a:ext cx="4572000" cy="0"/>
          </a:xfrm>
          <a:prstGeom prst="line">
            <a:avLst/>
          </a:prstGeom>
          <a:ln w="38100">
            <a:solidFill>
              <a:srgbClr val="C96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70346B-CE12-48D7-8F5A-DCF7102EB673}"/>
              </a:ext>
            </a:extLst>
          </p:cNvPr>
          <p:cNvCxnSpPr>
            <a:cxnSpLocks/>
          </p:cNvCxnSpPr>
          <p:nvPr userDrawn="1"/>
        </p:nvCxnSpPr>
        <p:spPr>
          <a:xfrm>
            <a:off x="-3835" y="676383"/>
            <a:ext cx="4140485" cy="0"/>
          </a:xfrm>
          <a:prstGeom prst="line">
            <a:avLst/>
          </a:prstGeom>
          <a:ln w="28575">
            <a:solidFill>
              <a:srgbClr val="E48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0351E0-5D08-4D33-A50D-B8B9A10F315E}"/>
              </a:ext>
            </a:extLst>
          </p:cNvPr>
          <p:cNvCxnSpPr>
            <a:cxnSpLocks/>
          </p:cNvCxnSpPr>
          <p:nvPr userDrawn="1"/>
        </p:nvCxnSpPr>
        <p:spPr>
          <a:xfrm>
            <a:off x="-6439" y="744469"/>
            <a:ext cx="3657600" cy="0"/>
          </a:xfrm>
          <a:prstGeom prst="line">
            <a:avLst/>
          </a:prstGeom>
          <a:ln w="19050">
            <a:solidFill>
              <a:srgbClr val="F3D8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85799" y="1514180"/>
            <a:ext cx="7772400" cy="78245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sz="3600" dirty="0"/>
              <a:t>The Art of Internships</a:t>
            </a:r>
          </a:p>
        </p:txBody>
      </p:sp>
      <p:sp>
        <p:nvSpPr>
          <p:cNvPr id="2" name="Shape 23">
            <a:extLst>
              <a:ext uri="{FF2B5EF4-FFF2-40B4-BE49-F238E27FC236}">
                <a16:creationId xmlns:a16="http://schemas.microsoft.com/office/drawing/2014/main" id="{7EBC9E3A-C94E-4E2E-A88A-28218D9E05B7}"/>
              </a:ext>
            </a:extLst>
          </p:cNvPr>
          <p:cNvSpPr txBox="1">
            <a:spLocks/>
          </p:cNvSpPr>
          <p:nvPr/>
        </p:nvSpPr>
        <p:spPr>
          <a:xfrm>
            <a:off x="1555922" y="3478401"/>
            <a:ext cx="6032156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000" dirty="0">
                <a:solidFill>
                  <a:srgbClr val="E17935"/>
                </a:solidFill>
              </a:rPr>
              <a:t>Presented by:</a:t>
            </a:r>
          </a:p>
          <a:p>
            <a:r>
              <a:rPr lang="en-US" sz="2800" dirty="0">
                <a:solidFill>
                  <a:srgbClr val="E17935"/>
                </a:solidFill>
              </a:rPr>
              <a:t>Boyce Wilson</a:t>
            </a:r>
          </a:p>
          <a:p>
            <a:r>
              <a:rPr lang="en-US" sz="2000" i="1" dirty="0">
                <a:solidFill>
                  <a:srgbClr val="E17935"/>
                </a:solidFill>
              </a:rPr>
              <a:t>Associate Professor, Business Management</a:t>
            </a:r>
            <a:endParaRPr lang="en" sz="2800" i="1" dirty="0">
              <a:solidFill>
                <a:srgbClr val="E1793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4254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solidFill>
                  <a:srgbClr val="E67F39"/>
                </a:solidFill>
                <a:latin typeface="Ink Free" panose="03080402000500000000" pitchFamily="66" charset="0"/>
              </a:rPr>
              <a:t>Experiential Learning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9878-CEFD-EF19-3261-D685A3B7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Internship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FBFA6-F991-0D79-3DCC-DAD94900C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may be a paid or unpaid experience.</a:t>
            </a:r>
            <a:br>
              <a:rPr lang="en-US" sz="2800" dirty="0"/>
            </a:br>
            <a:r>
              <a:rPr lang="en-US" sz="2800" dirty="0"/>
              <a:t>  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course may be repeated if topics and learning outcomes vary.  </a:t>
            </a:r>
            <a:br>
              <a:rPr lang="en-US" sz="2800" dirty="0"/>
            </a:br>
            <a:endParaRPr lang="en-US" sz="2800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The work environment is arranged by the student – placement is not offered by MCC.</a:t>
            </a:r>
          </a:p>
        </p:txBody>
      </p:sp>
    </p:spTree>
    <p:extLst>
      <p:ext uri="{BB962C8B-B14F-4D97-AF65-F5344CB8AC3E}">
        <p14:creationId xmlns:p14="http://schemas.microsoft.com/office/powerpoint/2010/main" val="320589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9878-CEFD-EF19-3261-D685A3B7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Internship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FBFA6-F991-0D79-3DCC-DAD94900C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Concerns one of the four functions of management 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Creates value for the organization being served.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Provides the student with a learning experience.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Work effort on the project is sufficient to earn three hours of college credit; approximately 120 hours.</a:t>
            </a:r>
          </a:p>
        </p:txBody>
      </p:sp>
    </p:spTree>
    <p:extLst>
      <p:ext uri="{BB962C8B-B14F-4D97-AF65-F5344CB8AC3E}">
        <p14:creationId xmlns:p14="http://schemas.microsoft.com/office/powerpoint/2010/main" val="29500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9878-CEFD-EF19-3261-D685A3B7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Deliverables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FBFA6-F991-0D79-3DCC-DAD94900C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Complete, correct, and signed training plan</a:t>
            </a:r>
            <a:br>
              <a:rPr lang="en-US" sz="2800" dirty="0"/>
            </a:br>
            <a:endParaRPr lang="en-US" sz="2800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Complete journal at the conclusion of the project that accounts for all required hours</a:t>
            </a:r>
            <a:br>
              <a:rPr lang="en-US" sz="2800" dirty="0"/>
            </a:br>
            <a:endParaRPr lang="en-US" sz="2800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Written report or verbal presentation on the experience</a:t>
            </a:r>
          </a:p>
        </p:txBody>
      </p:sp>
    </p:spTree>
    <p:extLst>
      <p:ext uri="{BB962C8B-B14F-4D97-AF65-F5344CB8AC3E}">
        <p14:creationId xmlns:p14="http://schemas.microsoft.com/office/powerpoint/2010/main" val="3825503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A6EF-A7F5-893A-7E99-37E005F6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Semester Calendar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7DEE0D-4C45-27F0-A202-E48968D646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766493"/>
              </p:ext>
            </p:extLst>
          </p:nvPr>
        </p:nvGraphicFramePr>
        <p:xfrm>
          <a:off x="120869" y="882869"/>
          <a:ext cx="8676290" cy="37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876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53B0-0388-4AD9-8146-EE98E16B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Internship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6D41-F1A3-430B-8BDC-09EFA1005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545" y="4445872"/>
            <a:ext cx="8607971" cy="457200"/>
          </a:xfrm>
        </p:spPr>
        <p:txBody>
          <a:bodyPr/>
          <a:lstStyle/>
          <a:p>
            <a:pPr marL="190500" indent="0"/>
            <a:r>
              <a:rPr lang="en-US" sz="2000" dirty="0"/>
              <a:t>Kolb, D. A. (1984). </a:t>
            </a:r>
            <a:r>
              <a:rPr lang="en-US" sz="2000" i="1" dirty="0"/>
              <a:t>Experiential learning: Experience as the source of learning and development</a:t>
            </a:r>
            <a:r>
              <a:rPr lang="en-US" sz="2000" dirty="0"/>
              <a:t>. Prentice Hall.</a:t>
            </a:r>
          </a:p>
        </p:txBody>
      </p:sp>
      <p:pic>
        <p:nvPicPr>
          <p:cNvPr id="1026" name="Picture 2" descr="What Is Experiential Learning? - Institute for Experiential Learning">
            <a:extLst>
              <a:ext uri="{FF2B5EF4-FFF2-40B4-BE49-F238E27FC236}">
                <a16:creationId xmlns:a16="http://schemas.microsoft.com/office/drawing/2014/main" id="{AD5CD727-7EFA-EF59-FA45-A1AE8753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444" y="806009"/>
            <a:ext cx="3639863" cy="36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62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53B0-0388-4AD9-8146-EE98E16B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Internship Model</a:t>
            </a:r>
          </a:p>
        </p:txBody>
      </p:sp>
      <p:pic>
        <p:nvPicPr>
          <p:cNvPr id="1026" name="Picture 2" descr="What Is Experiential Learning? - Institute for Experiential Learning">
            <a:extLst>
              <a:ext uri="{FF2B5EF4-FFF2-40B4-BE49-F238E27FC236}">
                <a16:creationId xmlns:a16="http://schemas.microsoft.com/office/drawing/2014/main" id="{AD5CD727-7EFA-EF59-FA45-A1AE8753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1" y="1095058"/>
            <a:ext cx="3639863" cy="36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95AA1E-17A0-06A5-7D38-27CD0AA2B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4137" y="216679"/>
            <a:ext cx="3639863" cy="3639863"/>
          </a:xfrm>
        </p:spPr>
        <p:txBody>
          <a:bodyPr/>
          <a:lstStyle/>
          <a:p>
            <a:pPr marL="190500" indent="0"/>
            <a:r>
              <a:rPr lang="en-US" sz="2400" u="sng" dirty="0"/>
              <a:t>Management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800" dirty="0"/>
              <a:t>Explore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800" dirty="0"/>
              <a:t>Observe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800" dirty="0"/>
              <a:t>Perform</a:t>
            </a:r>
          </a:p>
          <a:p>
            <a:pPr marL="190500" indent="0" algn="ctr"/>
            <a:r>
              <a:rPr lang="en-US" sz="2400" dirty="0"/>
              <a:t>-OR-</a:t>
            </a:r>
          </a:p>
          <a:p>
            <a:pPr marL="190500" indent="0"/>
            <a:r>
              <a:rPr lang="en-US" sz="2400" u="sng" dirty="0"/>
              <a:t>Six Sigma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800" dirty="0"/>
              <a:t>Define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800" dirty="0"/>
              <a:t>Measure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800" dirty="0"/>
              <a:t>Analyze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800" dirty="0"/>
              <a:t>Improve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800" dirty="0"/>
              <a:t>Control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1800" dirty="0"/>
              <a:t>Measure</a:t>
            </a:r>
            <a:endParaRPr lang="en-US" sz="24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94C5142-FBAC-3F98-60DA-D1CC018ADE86}"/>
              </a:ext>
            </a:extLst>
          </p:cNvPr>
          <p:cNvSpPr/>
          <p:nvPr/>
        </p:nvSpPr>
        <p:spPr>
          <a:xfrm>
            <a:off x="4572000" y="2672672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84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CEF5-6937-B689-6E50-6232ADD3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Training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5DE60-E275-0C9B-BA60-6A24CBD29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58" y="1209485"/>
            <a:ext cx="6325483" cy="27245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6B2AC2-8140-51B2-1EDA-B5CEE5E36785}"/>
              </a:ext>
            </a:extLst>
          </p:cNvPr>
          <p:cNvSpPr/>
          <p:nvPr/>
        </p:nvSpPr>
        <p:spPr>
          <a:xfrm>
            <a:off x="2947737" y="2225842"/>
            <a:ext cx="1431758" cy="818147"/>
          </a:xfrm>
          <a:prstGeom prst="rect">
            <a:avLst/>
          </a:prstGeom>
          <a:ln w="31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9F3BA8-BA2C-9A06-A529-0B5399D204D0}"/>
              </a:ext>
            </a:extLst>
          </p:cNvPr>
          <p:cNvSpPr/>
          <p:nvPr/>
        </p:nvSpPr>
        <p:spPr>
          <a:xfrm>
            <a:off x="5663303" y="2225842"/>
            <a:ext cx="1555643" cy="818147"/>
          </a:xfrm>
          <a:prstGeom prst="rect">
            <a:avLst/>
          </a:prstGeom>
          <a:ln w="31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8A4A3D1-A7F0-8156-5BC8-70C51BBA2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3475" y="3934015"/>
            <a:ext cx="6411266" cy="1209485"/>
          </a:xfrm>
        </p:spPr>
        <p:txBody>
          <a:bodyPr/>
          <a:lstStyle/>
          <a:p>
            <a:pPr marL="190500" indent="0"/>
            <a:r>
              <a:rPr lang="en-US" sz="1800" i="1" dirty="0">
                <a:solidFill>
                  <a:schemeClr val="accent4">
                    <a:lumMod val="75000"/>
                  </a:schemeClr>
                </a:solidFill>
              </a:rPr>
              <a:t>*Recommend no more than 2 objective</a:t>
            </a:r>
          </a:p>
          <a:p>
            <a:pPr marL="190500" indent="0"/>
            <a:r>
              <a:rPr lang="en-US" sz="1800" i="1" dirty="0">
                <a:solidFill>
                  <a:schemeClr val="accent4">
                    <a:lumMod val="75000"/>
                  </a:schemeClr>
                </a:solidFill>
              </a:rPr>
              <a:t>*Student should work with supervisor to determine what skills are to be learned or what problem is to be addressed</a:t>
            </a:r>
          </a:p>
        </p:txBody>
      </p:sp>
    </p:spTree>
    <p:extLst>
      <p:ext uri="{BB962C8B-B14F-4D97-AF65-F5344CB8AC3E}">
        <p14:creationId xmlns:p14="http://schemas.microsoft.com/office/powerpoint/2010/main" val="2013563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CEF5-6937-B689-6E50-6232ADD3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Training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50790-D745-A65A-14AF-93A532BAE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59" y="826945"/>
            <a:ext cx="6144482" cy="3200847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9218E40-8591-C9B5-88C2-CA6D70562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3475" y="3934015"/>
            <a:ext cx="6411266" cy="1209485"/>
          </a:xfrm>
        </p:spPr>
        <p:txBody>
          <a:bodyPr/>
          <a:lstStyle/>
          <a:p>
            <a:pPr marL="190500" indent="0"/>
            <a:r>
              <a:rPr lang="en-US" sz="1800" i="1" dirty="0">
                <a:solidFill>
                  <a:schemeClr val="accent4">
                    <a:lumMod val="75000"/>
                  </a:schemeClr>
                </a:solidFill>
              </a:rPr>
              <a:t>*Minimum of 3 goals (follows either the Explore, Observe, Perform method or DMAIC)</a:t>
            </a:r>
          </a:p>
          <a:p>
            <a:pPr marL="190500" indent="0"/>
            <a:r>
              <a:rPr lang="en-US" sz="1800" i="1" dirty="0">
                <a:solidFill>
                  <a:schemeClr val="accent4">
                    <a:lumMod val="75000"/>
                  </a:schemeClr>
                </a:solidFill>
              </a:rPr>
              <a:t>*Minimum of 2 measurable milestones for each goal</a:t>
            </a:r>
          </a:p>
        </p:txBody>
      </p:sp>
    </p:spTree>
    <p:extLst>
      <p:ext uri="{BB962C8B-B14F-4D97-AF65-F5344CB8AC3E}">
        <p14:creationId xmlns:p14="http://schemas.microsoft.com/office/powerpoint/2010/main" val="3997860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CEF5-6937-B689-6E50-6232ADD3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Training Plan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9218E40-8591-C9B5-88C2-CA6D70562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367" y="3331534"/>
            <a:ext cx="6411266" cy="1209485"/>
          </a:xfrm>
        </p:spPr>
        <p:txBody>
          <a:bodyPr/>
          <a:lstStyle/>
          <a:p>
            <a:pPr marL="190500" indent="0"/>
            <a:r>
              <a:rPr lang="en-US" sz="1800" i="1" dirty="0">
                <a:solidFill>
                  <a:schemeClr val="accent4">
                    <a:lumMod val="75000"/>
                  </a:schemeClr>
                </a:solidFill>
              </a:rPr>
              <a:t>*Physical signatures are required at present time</a:t>
            </a:r>
          </a:p>
          <a:p>
            <a:pPr marL="190500" indent="0"/>
            <a:r>
              <a:rPr lang="en-US" sz="1800" i="1" dirty="0">
                <a:solidFill>
                  <a:schemeClr val="accent4">
                    <a:lumMod val="75000"/>
                  </a:schemeClr>
                </a:solidFill>
              </a:rPr>
              <a:t>*Digital signatures may be acceptable as well, depending on the instructor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EC6D7-F139-EF22-2C72-313336E7D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64" y="1232099"/>
            <a:ext cx="6249272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81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CEF5-6937-B689-6E50-6232ADD3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Journal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9218E40-8591-C9B5-88C2-CA6D70562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8982" y="1067307"/>
            <a:ext cx="2622885" cy="3610479"/>
          </a:xfrm>
        </p:spPr>
        <p:txBody>
          <a:bodyPr/>
          <a:lstStyle/>
          <a:p>
            <a:pPr marL="190500" indent="0"/>
            <a:r>
              <a:rPr lang="en-US" sz="1800" i="1" dirty="0">
                <a:solidFill>
                  <a:schemeClr val="accent4">
                    <a:lumMod val="75000"/>
                  </a:schemeClr>
                </a:solidFill>
              </a:rPr>
              <a:t>*entries separated by measure</a:t>
            </a:r>
          </a:p>
          <a:p>
            <a:pPr marL="190500" indent="0"/>
            <a:endParaRPr lang="en-US" sz="1800" i="1" dirty="0">
              <a:solidFill>
                <a:schemeClr val="accent4">
                  <a:lumMod val="75000"/>
                </a:schemeClr>
              </a:solidFill>
            </a:endParaRPr>
          </a:p>
          <a:p>
            <a:pPr marL="190500" indent="0"/>
            <a:r>
              <a:rPr lang="en-US" sz="1800" i="1" dirty="0">
                <a:solidFill>
                  <a:schemeClr val="accent4">
                    <a:lumMod val="75000"/>
                  </a:schemeClr>
                </a:solidFill>
              </a:rPr>
              <a:t>*an entry is to be made every time the student works on their project – multiple entries may be necessary if multiple measures were addressed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AE1CF-D3B1-677A-E3BD-6E12A5A0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32" y="1067307"/>
            <a:ext cx="6096851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0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934E-72C7-440F-A9D5-C19733EF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DE297-7FA0-40F2-AF98-B3826728B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/>
              <a:t>Explore the value of internships</a:t>
            </a:r>
            <a:br>
              <a:rPr lang="en-US" dirty="0"/>
            </a:br>
            <a:endParaRPr lang="en-US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/>
              <a:t>Review the Business Management internship program</a:t>
            </a:r>
            <a:br>
              <a:rPr lang="en-US" dirty="0"/>
            </a:br>
            <a:endParaRPr lang="en-US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/>
              <a:t>Discuss enhancements to internship curricula to improve student outcomes in other academic areas</a:t>
            </a:r>
          </a:p>
        </p:txBody>
      </p:sp>
    </p:spTree>
    <p:extLst>
      <p:ext uri="{BB962C8B-B14F-4D97-AF65-F5344CB8AC3E}">
        <p14:creationId xmlns:p14="http://schemas.microsoft.com/office/powerpoint/2010/main" val="1955738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CEF5-6937-B689-6E50-6232ADD3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Journal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29876-DEA3-0338-C1C6-B9F748844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807874"/>
            <a:ext cx="8229600" cy="4021720"/>
          </a:xfrm>
        </p:spPr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/>
              <a:t>Explain exactly what you did and how long it took.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/>
              <a:t>Who else was there; who helped you; who showed you?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/>
              <a:t>Did it take longer than expected, shorter?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/>
              <a:t>Was it harder than expected, easier than expected?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/>
              <a:t>Did it go smoothly and easily, or were there problems?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/>
              <a:t>What were your thought processes as you were working on this measurement?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/>
              <a:t>What were your feelings at the time of working on this measurement?</a:t>
            </a:r>
          </a:p>
        </p:txBody>
      </p:sp>
    </p:spTree>
    <p:extLst>
      <p:ext uri="{BB962C8B-B14F-4D97-AF65-F5344CB8AC3E}">
        <p14:creationId xmlns:p14="http://schemas.microsoft.com/office/powerpoint/2010/main" val="401700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CEF5-6937-B689-6E50-6232ADD3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Worthiness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29876-DEA3-0338-C1C6-B9F748844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807874"/>
            <a:ext cx="8229600" cy="4021720"/>
          </a:xfrm>
        </p:spPr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/>
              <a:t>Final Project Report (w/ peer review)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15+ pages (not including supporting documentation)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Reflective and analytical in nature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Addresses content of project, what was learned, how the project could have been improved upon, what knowledge/skills/abilities were developed, and what value was created for the company or organization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/>
              <a:t>Final Project Presentation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Poster board visual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Presentation addresses the same content as the written report</a:t>
            </a:r>
          </a:p>
        </p:txBody>
      </p:sp>
    </p:spTree>
    <p:extLst>
      <p:ext uri="{BB962C8B-B14F-4D97-AF65-F5344CB8AC3E}">
        <p14:creationId xmlns:p14="http://schemas.microsoft.com/office/powerpoint/2010/main" val="1016921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CEF5-6937-B689-6E50-6232ADD3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Poster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4B57F-7A4C-04A0-FE7C-34F9C4947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470" y="818147"/>
            <a:ext cx="5045059" cy="41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9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7598F70-BA20-E9B5-5684-456CE78B1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Value-added Assignments and Activities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D9DC5D-6F3F-926D-E3E1-045E74A8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More from the Experience</a:t>
            </a:r>
          </a:p>
        </p:txBody>
      </p:sp>
    </p:spTree>
    <p:extLst>
      <p:ext uri="{BB962C8B-B14F-4D97-AF65-F5344CB8AC3E}">
        <p14:creationId xmlns:p14="http://schemas.microsoft.com/office/powerpoint/2010/main" val="3479224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A383-B14A-57E0-EADF-7BE36BB9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Added Value through Assignments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391C7-D01F-DE10-E4EF-0E514DAB3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Memo to Supervisor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Formal, written communication to express appreciation and to follow-up after the approval of the training plan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Resume &amp; Mock Interview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Organized presentation of information, industry research (O*Net Online), and interpersonal communication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Student Portfolio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Collection of skill-centric work to demonstrate proficiencies</a:t>
            </a:r>
          </a:p>
        </p:txBody>
      </p:sp>
    </p:spTree>
    <p:extLst>
      <p:ext uri="{BB962C8B-B14F-4D97-AF65-F5344CB8AC3E}">
        <p14:creationId xmlns:p14="http://schemas.microsoft.com/office/powerpoint/2010/main" val="708033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A383-B14A-57E0-EADF-7BE36BB9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Added Value through Assignments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391C7-D01F-DE10-E4EF-0E514DAB3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Poster Presentations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Development of presentation and visual materials to articulate value of experiences to others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Project Binder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Promotes organizational skills while ensuring that all necessary information is maintained and presented appropriately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Discussion Boards or Article Reviews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Maintain class engagement while encouraging research and writing skills</a:t>
            </a:r>
          </a:p>
        </p:txBody>
      </p:sp>
    </p:spTree>
    <p:extLst>
      <p:ext uri="{BB962C8B-B14F-4D97-AF65-F5344CB8AC3E}">
        <p14:creationId xmlns:p14="http://schemas.microsoft.com/office/powerpoint/2010/main" val="3379046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A383-B14A-57E0-EADF-7BE36BB9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Discussions…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391C7-D01F-DE10-E4EF-0E514DAB3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495" y="1494754"/>
            <a:ext cx="2502568" cy="3169239"/>
          </a:xfrm>
        </p:spPr>
        <p:txBody>
          <a:bodyPr/>
          <a:lstStyle/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Time Management</a:t>
            </a:r>
          </a:p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Stress Management</a:t>
            </a:r>
          </a:p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Bullies at Work</a:t>
            </a:r>
          </a:p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Interpersonal Communication</a:t>
            </a:r>
          </a:p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Sexual Harassment</a:t>
            </a:r>
          </a:p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Introverts &amp; Extroverts</a:t>
            </a:r>
          </a:p>
          <a:p>
            <a:pPr marL="349250" indent="-158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AFB0AE9-0F4F-F552-C21A-4DDC8A871F10}"/>
              </a:ext>
            </a:extLst>
          </p:cNvPr>
          <p:cNvSpPr txBox="1">
            <a:spLocks/>
          </p:cNvSpPr>
          <p:nvPr/>
        </p:nvSpPr>
        <p:spPr>
          <a:xfrm>
            <a:off x="188495" y="878304"/>
            <a:ext cx="8690809" cy="616450"/>
          </a:xfrm>
          <a:prstGeom prst="rect">
            <a:avLst/>
          </a:prstGeom>
        </p:spPr>
        <p:txBody>
          <a:bodyPr lIns="91425" tIns="91425" rIns="91425" bIns="91425" numCol="3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90500" indent="0"/>
            <a:r>
              <a:rPr lang="en-US" sz="2800" b="1" u="sng" dirty="0"/>
              <a:t>Interns I Interns II Interns III</a:t>
            </a:r>
            <a:endParaRPr lang="en-US" sz="2200" b="1" u="sng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4C4EA5F-3675-1DF5-C6CF-22D1272B8851}"/>
              </a:ext>
            </a:extLst>
          </p:cNvPr>
          <p:cNvSpPr txBox="1">
            <a:spLocks/>
          </p:cNvSpPr>
          <p:nvPr/>
        </p:nvSpPr>
        <p:spPr>
          <a:xfrm>
            <a:off x="3035969" y="1494753"/>
            <a:ext cx="2502568" cy="316923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Negotiation Skills</a:t>
            </a:r>
          </a:p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Crisis Management Skills</a:t>
            </a:r>
          </a:p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Business Presentation Skills</a:t>
            </a:r>
          </a:p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Meeting Management Skills</a:t>
            </a:r>
          </a:p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Employee Correction Skills</a:t>
            </a:r>
          </a:p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Risk Management Skills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22A0E1-BE09-8890-EF5B-8486EE69F06B}"/>
              </a:ext>
            </a:extLst>
          </p:cNvPr>
          <p:cNvSpPr txBox="1">
            <a:spLocks/>
          </p:cNvSpPr>
          <p:nvPr/>
        </p:nvSpPr>
        <p:spPr>
          <a:xfrm>
            <a:off x="5883443" y="1494752"/>
            <a:ext cx="2502568" cy="316923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Metacognition</a:t>
            </a:r>
          </a:p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Sleep’s Effect*</a:t>
            </a:r>
          </a:p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Stress’ Effect*</a:t>
            </a:r>
          </a:p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Emotions’ Effect*</a:t>
            </a:r>
          </a:p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Exercise’s Effect*</a:t>
            </a:r>
          </a:p>
          <a:p>
            <a:pPr marL="349250" indent="-158750">
              <a:buFont typeface="Arial" panose="020B0604020202020204" pitchFamily="34" charset="0"/>
              <a:buChar char="•"/>
            </a:pPr>
            <a:r>
              <a:rPr lang="en-US" sz="1800" dirty="0"/>
              <a:t>Positive/Negative Thoughts’ Effect*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FE16CDD-7DBF-B11A-1C5B-E2DA6DDFC9E4}"/>
              </a:ext>
            </a:extLst>
          </p:cNvPr>
          <p:cNvSpPr txBox="1">
            <a:spLocks/>
          </p:cNvSpPr>
          <p:nvPr/>
        </p:nvSpPr>
        <p:spPr>
          <a:xfrm>
            <a:off x="6769769" y="4663991"/>
            <a:ext cx="2502568" cy="36094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90500" indent="0"/>
            <a:r>
              <a:rPr lang="en-US" sz="1600" i="1" dirty="0"/>
              <a:t>* Effect on the Brain</a:t>
            </a:r>
          </a:p>
        </p:txBody>
      </p:sp>
    </p:spTree>
    <p:extLst>
      <p:ext uri="{BB962C8B-B14F-4D97-AF65-F5344CB8AC3E}">
        <p14:creationId xmlns:p14="http://schemas.microsoft.com/office/powerpoint/2010/main" val="3203594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7598F70-BA20-E9B5-5684-456CE78B1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Think Before You Jump…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D9DC5D-6F3F-926D-E3E1-045E74A8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It’s Not All Positive</a:t>
            </a:r>
          </a:p>
        </p:txBody>
      </p:sp>
    </p:spTree>
    <p:extLst>
      <p:ext uri="{BB962C8B-B14F-4D97-AF65-F5344CB8AC3E}">
        <p14:creationId xmlns:p14="http://schemas.microsoft.com/office/powerpoint/2010/main" val="3272222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A383-B14A-57E0-EADF-7BE36BB9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391C7-D01F-DE10-E4EF-0E514DAB3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Cannibalization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Student enrollment in internships will cannibalize enrollment in alternative courses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Workload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Internships require significant 1:1 engagement between student and faculty – this takes a significant amount of time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Compensation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Internships pay differently than traditional classes – faculty must buy into the mission, not the compensation</a:t>
            </a:r>
          </a:p>
        </p:txBody>
      </p:sp>
    </p:spTree>
    <p:extLst>
      <p:ext uri="{BB962C8B-B14F-4D97-AF65-F5344CB8AC3E}">
        <p14:creationId xmlns:p14="http://schemas.microsoft.com/office/powerpoint/2010/main" val="810534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6078C-7091-BB33-D561-E69ED3CA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A46DB-CD81-4F11-BC22-BB72709B2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2CB8CDAE-CE18-9CA8-AA4A-85C9E9A37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87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C28F-AF01-4CE8-9645-CB2EE46B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Internships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2881A4-52BB-4FD2-7F8E-8FEB67C04682}"/>
              </a:ext>
            </a:extLst>
          </p:cNvPr>
          <p:cNvSpPr/>
          <p:nvPr/>
        </p:nvSpPr>
        <p:spPr>
          <a:xfrm>
            <a:off x="3736427" y="1157968"/>
            <a:ext cx="1671145" cy="61644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MCC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1508ED-BD64-7515-36D1-01995A1BF8C9}"/>
              </a:ext>
            </a:extLst>
          </p:cNvPr>
          <p:cNvSpPr/>
          <p:nvPr/>
        </p:nvSpPr>
        <p:spPr>
          <a:xfrm>
            <a:off x="956441" y="3154934"/>
            <a:ext cx="1671145" cy="6164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Student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070770-98CC-D17F-E7E9-9F4CDEF70FC5}"/>
              </a:ext>
            </a:extLst>
          </p:cNvPr>
          <p:cNvSpPr/>
          <p:nvPr/>
        </p:nvSpPr>
        <p:spPr>
          <a:xfrm>
            <a:off x="6516414" y="3154933"/>
            <a:ext cx="1671145" cy="61644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Employer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5A22B6-3C26-424F-707B-25C3C36B1369}"/>
              </a:ext>
            </a:extLst>
          </p:cNvPr>
          <p:cNvCxnSpPr/>
          <p:nvPr/>
        </p:nvCxnSpPr>
        <p:spPr>
          <a:xfrm flipH="1">
            <a:off x="2627586" y="1774417"/>
            <a:ext cx="1108841" cy="1252562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57110A-87AE-ECCD-9097-644992EA8F55}"/>
              </a:ext>
            </a:extLst>
          </p:cNvPr>
          <p:cNvCxnSpPr>
            <a:cxnSpLocks/>
          </p:cNvCxnSpPr>
          <p:nvPr/>
        </p:nvCxnSpPr>
        <p:spPr>
          <a:xfrm>
            <a:off x="5407572" y="1774417"/>
            <a:ext cx="1108842" cy="1252562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998BE90-582B-4D5C-204D-68F58884A193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2627586" y="3463158"/>
            <a:ext cx="3888828" cy="1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57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C28F-AF01-4CE8-9645-CB2EE46B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Internships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2881A4-52BB-4FD2-7F8E-8FEB67C04682}"/>
              </a:ext>
            </a:extLst>
          </p:cNvPr>
          <p:cNvSpPr/>
          <p:nvPr/>
        </p:nvSpPr>
        <p:spPr>
          <a:xfrm>
            <a:off x="3736427" y="1157968"/>
            <a:ext cx="1671145" cy="61644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MCC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1508ED-BD64-7515-36D1-01995A1BF8C9}"/>
              </a:ext>
            </a:extLst>
          </p:cNvPr>
          <p:cNvSpPr/>
          <p:nvPr/>
        </p:nvSpPr>
        <p:spPr>
          <a:xfrm>
            <a:off x="956441" y="3154934"/>
            <a:ext cx="1671145" cy="6164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Student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070770-98CC-D17F-E7E9-9F4CDEF70FC5}"/>
              </a:ext>
            </a:extLst>
          </p:cNvPr>
          <p:cNvSpPr/>
          <p:nvPr/>
        </p:nvSpPr>
        <p:spPr>
          <a:xfrm>
            <a:off x="6516414" y="3154933"/>
            <a:ext cx="1671145" cy="61644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Employer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5A22B6-3C26-424F-707B-25C3C36B1369}"/>
              </a:ext>
            </a:extLst>
          </p:cNvPr>
          <p:cNvCxnSpPr/>
          <p:nvPr/>
        </p:nvCxnSpPr>
        <p:spPr>
          <a:xfrm flipH="1">
            <a:off x="2627586" y="1774417"/>
            <a:ext cx="1108841" cy="125256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57110A-87AE-ECCD-9097-644992EA8F55}"/>
              </a:ext>
            </a:extLst>
          </p:cNvPr>
          <p:cNvCxnSpPr>
            <a:cxnSpLocks/>
          </p:cNvCxnSpPr>
          <p:nvPr/>
        </p:nvCxnSpPr>
        <p:spPr>
          <a:xfrm>
            <a:off x="5407572" y="1774417"/>
            <a:ext cx="1108842" cy="125256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0E01DEB-BA0C-F345-6D3C-4BEF57CD70A9}"/>
              </a:ext>
            </a:extLst>
          </p:cNvPr>
          <p:cNvSpPr txBox="1"/>
          <p:nvPr/>
        </p:nvSpPr>
        <p:spPr>
          <a:xfrm>
            <a:off x="6132786" y="1739419"/>
            <a:ext cx="26805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Assistance in establishing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direction and training standards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for employee training programs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5DB01B-5BD5-53DA-A1FC-1A87B8E51F1E}"/>
              </a:ext>
            </a:extLst>
          </p:cNvPr>
          <p:cNvSpPr txBox="1"/>
          <p:nvPr/>
        </p:nvSpPr>
        <p:spPr>
          <a:xfrm>
            <a:off x="330672" y="1308532"/>
            <a:ext cx="260359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3 hours of course credit (per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internship) that aligns directly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with the student’s degree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plan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Earn credit without sacrificing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work time</a:t>
            </a:r>
          </a:p>
        </p:txBody>
      </p:sp>
    </p:spTree>
    <p:extLst>
      <p:ext uri="{BB962C8B-B14F-4D97-AF65-F5344CB8AC3E}">
        <p14:creationId xmlns:p14="http://schemas.microsoft.com/office/powerpoint/2010/main" val="196249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C28F-AF01-4CE8-9645-CB2EE46B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Internships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2881A4-52BB-4FD2-7F8E-8FEB67C04682}"/>
              </a:ext>
            </a:extLst>
          </p:cNvPr>
          <p:cNvSpPr/>
          <p:nvPr/>
        </p:nvSpPr>
        <p:spPr>
          <a:xfrm>
            <a:off x="3736427" y="1157968"/>
            <a:ext cx="1671145" cy="61644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MCC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1508ED-BD64-7515-36D1-01995A1BF8C9}"/>
              </a:ext>
            </a:extLst>
          </p:cNvPr>
          <p:cNvSpPr/>
          <p:nvPr/>
        </p:nvSpPr>
        <p:spPr>
          <a:xfrm>
            <a:off x="956441" y="3154934"/>
            <a:ext cx="1671145" cy="6164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Student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070770-98CC-D17F-E7E9-9F4CDEF70FC5}"/>
              </a:ext>
            </a:extLst>
          </p:cNvPr>
          <p:cNvSpPr/>
          <p:nvPr/>
        </p:nvSpPr>
        <p:spPr>
          <a:xfrm>
            <a:off x="6516414" y="3154933"/>
            <a:ext cx="1671145" cy="61644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Employer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5A22B6-3C26-424F-707B-25C3C36B1369}"/>
              </a:ext>
            </a:extLst>
          </p:cNvPr>
          <p:cNvCxnSpPr>
            <a:cxnSpLocks/>
          </p:cNvCxnSpPr>
          <p:nvPr/>
        </p:nvCxnSpPr>
        <p:spPr>
          <a:xfrm flipV="1">
            <a:off x="2627586" y="1943245"/>
            <a:ext cx="1108841" cy="121168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57110A-87AE-ECCD-9097-644992EA8F55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2627586" y="3463158"/>
            <a:ext cx="3888828" cy="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0E01DEB-BA0C-F345-6D3C-4BEF57CD70A9}"/>
              </a:ext>
            </a:extLst>
          </p:cNvPr>
          <p:cNvSpPr txBox="1"/>
          <p:nvPr/>
        </p:nvSpPr>
        <p:spPr>
          <a:xfrm>
            <a:off x="3231728" y="3771382"/>
            <a:ext cx="28680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Creation of direct value for the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employer through work performed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during the internship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5DB01B-5BD5-53DA-A1FC-1A87B8E51F1E}"/>
              </a:ext>
            </a:extLst>
          </p:cNvPr>
          <p:cNvSpPr txBox="1"/>
          <p:nvPr/>
        </p:nvSpPr>
        <p:spPr>
          <a:xfrm>
            <a:off x="330672" y="1466192"/>
            <a:ext cx="27606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Initial formation of college-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employer relationships based on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student’s employment</a:t>
            </a:r>
          </a:p>
        </p:txBody>
      </p:sp>
    </p:spTree>
    <p:extLst>
      <p:ext uri="{BB962C8B-B14F-4D97-AF65-F5344CB8AC3E}">
        <p14:creationId xmlns:p14="http://schemas.microsoft.com/office/powerpoint/2010/main" val="73800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C28F-AF01-4CE8-9645-CB2EE46B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Internships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2881A4-52BB-4FD2-7F8E-8FEB67C04682}"/>
              </a:ext>
            </a:extLst>
          </p:cNvPr>
          <p:cNvSpPr/>
          <p:nvPr/>
        </p:nvSpPr>
        <p:spPr>
          <a:xfrm>
            <a:off x="3736427" y="1157968"/>
            <a:ext cx="1671145" cy="61644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MCC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1508ED-BD64-7515-36D1-01995A1BF8C9}"/>
              </a:ext>
            </a:extLst>
          </p:cNvPr>
          <p:cNvSpPr/>
          <p:nvPr/>
        </p:nvSpPr>
        <p:spPr>
          <a:xfrm>
            <a:off x="956441" y="3154934"/>
            <a:ext cx="1671145" cy="6164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Student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070770-98CC-D17F-E7E9-9F4CDEF70FC5}"/>
              </a:ext>
            </a:extLst>
          </p:cNvPr>
          <p:cNvSpPr/>
          <p:nvPr/>
        </p:nvSpPr>
        <p:spPr>
          <a:xfrm>
            <a:off x="6516414" y="3154933"/>
            <a:ext cx="1671145" cy="61644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Employer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5A22B6-3C26-424F-707B-25C3C36B1369}"/>
              </a:ext>
            </a:extLst>
          </p:cNvPr>
          <p:cNvCxnSpPr>
            <a:cxnSpLocks/>
          </p:cNvCxnSpPr>
          <p:nvPr/>
        </p:nvCxnSpPr>
        <p:spPr>
          <a:xfrm flipH="1" flipV="1">
            <a:off x="5407572" y="1774417"/>
            <a:ext cx="1108842" cy="138051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57110A-87AE-ECCD-9097-644992EA8F55}"/>
              </a:ext>
            </a:extLst>
          </p:cNvPr>
          <p:cNvCxnSpPr>
            <a:cxnSpLocks/>
            <a:stCxn id="8" idx="1"/>
            <a:endCxn id="7" idx="3"/>
          </p:cNvCxnSpPr>
          <p:nvPr/>
        </p:nvCxnSpPr>
        <p:spPr>
          <a:xfrm flipH="1">
            <a:off x="2627586" y="3463158"/>
            <a:ext cx="3888828" cy="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0E01DEB-BA0C-F345-6D3C-4BEF57CD70A9}"/>
              </a:ext>
            </a:extLst>
          </p:cNvPr>
          <p:cNvSpPr txBox="1"/>
          <p:nvPr/>
        </p:nvSpPr>
        <p:spPr>
          <a:xfrm>
            <a:off x="3231728" y="3771382"/>
            <a:ext cx="2840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Increased social and professional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capital for the employee – value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is seen and experienced rather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than solely perceived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5DB01B-5BD5-53DA-A1FC-1A87B8E51F1E}"/>
              </a:ext>
            </a:extLst>
          </p:cNvPr>
          <p:cNvSpPr txBox="1"/>
          <p:nvPr/>
        </p:nvSpPr>
        <p:spPr>
          <a:xfrm>
            <a:off x="6099821" y="1510791"/>
            <a:ext cx="24625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Continued relationship and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identification of industry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trends and skill-based needs</a:t>
            </a:r>
          </a:p>
        </p:txBody>
      </p:sp>
    </p:spTree>
    <p:extLst>
      <p:ext uri="{BB962C8B-B14F-4D97-AF65-F5344CB8AC3E}">
        <p14:creationId xmlns:p14="http://schemas.microsoft.com/office/powerpoint/2010/main" val="235494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53B0-0388-4AD9-8146-EE98E16B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Stories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6D41-F1A3-430B-8BDC-09EFA1005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Tamara T. – billing delinquency prevention at BSW (~20% reduction in delinquent payments)</a:t>
            </a:r>
            <a:br>
              <a:rPr lang="en-US" sz="2800" dirty="0"/>
            </a:br>
            <a:endParaRPr lang="en-US" sz="2800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Cory T. – fundraising event for Aggieland Humane Society ($30,000+ raised)</a:t>
            </a:r>
            <a:br>
              <a:rPr lang="en-US" sz="2800" dirty="0"/>
            </a:br>
            <a:endParaRPr lang="en-US" sz="2800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Corey P. – revision of task training practices ($230,000 operational cost savings/year)</a:t>
            </a:r>
          </a:p>
        </p:txBody>
      </p:sp>
    </p:spTree>
    <p:extLst>
      <p:ext uri="{BB962C8B-B14F-4D97-AF65-F5344CB8AC3E}">
        <p14:creationId xmlns:p14="http://schemas.microsoft.com/office/powerpoint/2010/main" val="186143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53B0-0388-4AD9-8146-EE98E16B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Stories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6D41-F1A3-430B-8BDC-09EFA1005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Christine M. – promotion from teller to supervisor</a:t>
            </a:r>
            <a:br>
              <a:rPr lang="en-US" sz="2800" dirty="0"/>
            </a:br>
            <a:endParaRPr lang="en-US" sz="2800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Mark T. – promotion from shift supervisor to operations manager</a:t>
            </a:r>
            <a:br>
              <a:rPr lang="en-US" sz="2800" dirty="0"/>
            </a:br>
            <a:endParaRPr lang="en-US" sz="2800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800" dirty="0"/>
              <a:t>Anastacia J. – promotion from model to store manager</a:t>
            </a:r>
          </a:p>
        </p:txBody>
      </p:sp>
    </p:spTree>
    <p:extLst>
      <p:ext uri="{BB962C8B-B14F-4D97-AF65-F5344CB8AC3E}">
        <p14:creationId xmlns:p14="http://schemas.microsoft.com/office/powerpoint/2010/main" val="386940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7598F70-BA20-E9B5-5684-456CE78B1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Look at Current Practices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D9DC5D-6F3F-926D-E3E1-045E74A8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Management Internships</a:t>
            </a:r>
          </a:p>
        </p:txBody>
      </p:sp>
    </p:spTree>
    <p:extLst>
      <p:ext uri="{BB962C8B-B14F-4D97-AF65-F5344CB8AC3E}">
        <p14:creationId xmlns:p14="http://schemas.microsoft.com/office/powerpoint/2010/main" val="1690889033"/>
      </p:ext>
    </p:extLst>
  </p:cSld>
  <p:clrMapOvr>
    <a:masterClrMapping/>
  </p:clrMapOvr>
</p:sld>
</file>

<file path=ppt/theme/theme1.xml><?xml version="1.0" encoding="utf-8"?>
<a:theme xmlns:a="http://schemas.openxmlformats.org/drawingml/2006/main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4744</TotalTime>
  <Words>975</Words>
  <Application>Microsoft Office PowerPoint</Application>
  <PresentationFormat>On-screen Show (16:9)</PresentationFormat>
  <Paragraphs>152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Ink Free</vt:lpstr>
      <vt:lpstr>dark-gradient</vt:lpstr>
      <vt:lpstr>The Art of Internships</vt:lpstr>
      <vt:lpstr>Objectives</vt:lpstr>
      <vt:lpstr>The Value of Internships</vt:lpstr>
      <vt:lpstr>The Value of Internships</vt:lpstr>
      <vt:lpstr>The Value of Internships</vt:lpstr>
      <vt:lpstr>The Value of Internships</vt:lpstr>
      <vt:lpstr>Success Stories</vt:lpstr>
      <vt:lpstr>Success Stories</vt:lpstr>
      <vt:lpstr>Management Internships</vt:lpstr>
      <vt:lpstr>Internship Requirements</vt:lpstr>
      <vt:lpstr>Internship Requirements</vt:lpstr>
      <vt:lpstr>Minimum Deliverables</vt:lpstr>
      <vt:lpstr>Generic Semester Calendar</vt:lpstr>
      <vt:lpstr>The Internship Model</vt:lpstr>
      <vt:lpstr>The Internship Model</vt:lpstr>
      <vt:lpstr>The Training Plan</vt:lpstr>
      <vt:lpstr>The Training Plan</vt:lpstr>
      <vt:lpstr>The Training Plan</vt:lpstr>
      <vt:lpstr>The Journal</vt:lpstr>
      <vt:lpstr>The Journal</vt:lpstr>
      <vt:lpstr>Credit Worthiness</vt:lpstr>
      <vt:lpstr>Example Poster</vt:lpstr>
      <vt:lpstr>Getting More from the Experience</vt:lpstr>
      <vt:lpstr>Added Value through Assignments</vt:lpstr>
      <vt:lpstr>Added Value through Assignments</vt:lpstr>
      <vt:lpstr>More on Discussions…</vt:lpstr>
      <vt:lpstr>It’s Not All Positive</vt:lpstr>
      <vt:lpstr>Drawbacks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Social Responsibility: Hollow Words or Heralded Contributions?</dc:title>
  <dc:creator>Michael Wilson</dc:creator>
  <cp:lastModifiedBy>Michael Wilson</cp:lastModifiedBy>
  <cp:revision>56</cp:revision>
  <dcterms:modified xsi:type="dcterms:W3CDTF">2023-05-07T03:39:20Z</dcterms:modified>
</cp:coreProperties>
</file>