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webextensions/webextension2.xml" ContentType="application/vnd.ms-office.webextension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webextensions/webextension3.xml" ContentType="application/vnd.ms-office.webextension+xml"/>
  <Override PartName="/ppt/webextensions/webextension4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80DF-7058-4D01-837D-542ADBE1DEAC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862D5-7C9A-4EED-A4D3-566261782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1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86D7-6656-CD45-8598-653DB387B3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86D7-6656-CD45-8598-653DB387B3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786D7-6656-CD45-8598-653DB387B3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9EF4-5010-3A41-05B2-5457C6D0D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3487"/>
            <a:ext cx="9144000" cy="1006475"/>
          </a:xfrm>
          <a:solidFill>
            <a:schemeClr val="bg1">
              <a:alpha val="74000"/>
            </a:schemeClr>
          </a:solidFill>
          <a:ln>
            <a:noFill/>
          </a:ln>
          <a:effectLst>
            <a:softEdge rad="63500"/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61975-47B2-D0A3-D111-0CC105F66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8842"/>
            <a:ext cx="9144000" cy="505505"/>
          </a:xfrm>
          <a:solidFill>
            <a:schemeClr val="bg1">
              <a:alpha val="68000"/>
            </a:schemeClr>
          </a:solidFill>
          <a:ln>
            <a:noFill/>
          </a:ln>
          <a:effectLst>
            <a:softEdge rad="63500"/>
          </a:effectLst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33DB9-836C-7DDC-31EB-007EA395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B3D7-D416-24C0-11E6-FE8F5CB9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2AE2-BB01-AF2C-639F-69204072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9903-DAEF-FFAF-EE05-FB389BAB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B3999-803B-F1EC-8B06-FE4014BF5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FB46C-4550-686B-BF16-EE884E1C2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52CAA-165D-B37E-7856-3641C752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81628-E5D0-BE52-AEBD-B325A30A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F70F-97C0-0895-B0BA-8204D766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3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4B3A-4B89-7DEE-EF32-D6D76BB8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E4957-93EA-179A-3DB7-9B3E87FF4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A42EC-9D1F-8133-0059-19DBF0D0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74AF-9D91-D971-B27F-14E73783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514D8-5D31-FD5F-CE43-8630534E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7681C-973F-9965-0328-593198A3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2A8FF-99C7-525F-EFC7-2AE6C2F62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6D39-62EB-862E-6DB1-7F38C167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FCD00-7411-A0AC-6635-BD3D6D7F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78D43-E7D9-483A-47FA-79B3E113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7A975C-55F9-2790-41E5-0EA3129F1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2" r="61764"/>
          <a:stretch>
            <a:fillRect/>
          </a:stretch>
        </p:blipFill>
        <p:spPr>
          <a:xfrm>
            <a:off x="0" y="0"/>
            <a:ext cx="32512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68E90-D515-4C89-0AF4-ED667765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314" y="365125"/>
            <a:ext cx="855254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C36D-C4EB-160A-3397-CACC216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314" y="1825625"/>
            <a:ext cx="855254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55EF-C529-8DDC-428D-01F1825E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8B93F-7959-EFCB-8A0E-E211FE09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1289D-6492-B4F3-3CCE-E894451C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77B450-F531-665B-99D8-96D6B57F2A4F}"/>
              </a:ext>
            </a:extLst>
          </p:cNvPr>
          <p:cNvCxnSpPr/>
          <p:nvPr userDrawn="1"/>
        </p:nvCxnSpPr>
        <p:spPr>
          <a:xfrm>
            <a:off x="3367314" y="1378857"/>
            <a:ext cx="748937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7A975C-55F9-2790-41E5-0EA3129F1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47" r="298"/>
          <a:stretch>
            <a:fillRect/>
          </a:stretch>
        </p:blipFill>
        <p:spPr>
          <a:xfrm>
            <a:off x="8945880" y="0"/>
            <a:ext cx="324612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68E90-D515-4C89-0AF4-ED667765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34" y="365125"/>
            <a:ext cx="855254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C36D-C4EB-160A-3397-CACC216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34" y="1825625"/>
            <a:ext cx="855254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55EF-C529-8DDC-428D-01F1825E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8B93F-7959-EFCB-8A0E-E211FE09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1289D-6492-B4F3-3CCE-E894451C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D1713E-54AA-85EC-FD92-4605806FC205}"/>
              </a:ext>
            </a:extLst>
          </p:cNvPr>
          <p:cNvCxnSpPr/>
          <p:nvPr userDrawn="1"/>
        </p:nvCxnSpPr>
        <p:spPr>
          <a:xfrm>
            <a:off x="1275803" y="1393372"/>
            <a:ext cx="748937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717D-C6D8-2023-813B-D1C4338F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7777D-1F11-B7C0-AE3B-459DE55E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7BA37-2319-4329-16B5-5B6CD3FE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A8F53-E1E7-B14B-A7D2-3243B6FA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3EE3D-6C4A-5BB8-F21D-C0282719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0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DBCA-E1E6-1158-7452-03BC9550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71B84-95C4-EC49-192B-D7D339E8E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13BE8-57B3-B499-FED5-08250961C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F5FA6-2F18-C64D-14DB-AF9C6DF9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DF722-42D2-AE8E-8332-39028CCE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BD004-F2E9-E4A9-1DF5-D89575AE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5A79-7E44-01DE-B06E-2576843E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A4FF1-F058-FAD9-F88C-BFF5FACF7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A9D5C-6556-42C0-77D7-CDDCB935D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A6425-34EB-22E4-BCAC-C33920089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ECDAF-AA71-0875-FE95-1E845658D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B58E8-19B0-A53D-48F2-3F88AB9D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A0AE6-3F19-F784-BD2E-858F5CAD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A2300-25DC-6E4B-8145-B24656D7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7E9C-4E2C-95B9-DB85-A6C6A806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B883B-4A1E-F7FE-7A48-D857FE76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9A809-67E8-AF62-8FBE-CA3321D5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4618A-6F8B-BBD7-0564-21A78368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6C7DB-10C2-16C2-DA44-E918CAFA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E270A-A626-AC85-0888-CDAEB116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88359-35D6-DC8E-17E4-6221394F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C17F-BBED-38A7-872B-3BD754AC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68E2-B564-F106-AE4A-69994E65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54642-FFEA-2928-34D0-618F6EA8E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920DE-746C-16BA-CC61-CDEF8D26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576D2-1DA3-522C-F0C3-F7830FB6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CCD37-353D-D59A-E175-9C603E7F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AE573-174A-03C6-B573-88DB754D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54AB8-E126-BB6A-B0EC-1DEF620D4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46E0B-EA36-6D45-D280-BEE8C5D6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6D58D1-27A3-4341-AEFB-0233CB1EB7F9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A395C-A404-5B2E-5358-4EC4FCC13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C2D7-43F4-6B27-6678-FAC8EC4A4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EF069-4445-4BC5-8F33-69CB61D83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02683940710733115" TargetMode="External"/><Relationship Id="rId2" Type="http://schemas.openxmlformats.org/officeDocument/2006/relationships/hyperlink" Target="https://doi.org/10.1111/joms.124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microsoft.com/office/2011/relationships/webextension" Target="../webextensions/webextension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leaqua.2018.07.00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ate.2017.06.006" TargetMode="External"/><Relationship Id="rId2" Type="http://schemas.openxmlformats.org/officeDocument/2006/relationships/hyperlink" Target="https://doi.org/10.3102/0013189X211004138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11/relationships/webextension" Target="../webextensions/webextension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microsoft.com/office/2011/relationships/webextension" Target="../webextensions/webextension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3DA3-4CDC-1ABD-DFA8-BF4243547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Burnout to Brilliance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A7F9D-9841-1210-64B3-4A200C770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Reigniting Passion for Teaching and Serving Students</a:t>
            </a:r>
          </a:p>
        </p:txBody>
      </p:sp>
    </p:spTree>
    <p:extLst>
      <p:ext uri="{BB962C8B-B14F-4D97-AF65-F5344CB8AC3E}">
        <p14:creationId xmlns:p14="http://schemas.microsoft.com/office/powerpoint/2010/main" val="419900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63BB-ADE9-EE68-738B-33EF81B3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34" y="365125"/>
            <a:ext cx="11343490" cy="1325563"/>
          </a:xfrm>
        </p:spPr>
        <p:txBody>
          <a:bodyPr/>
          <a:lstStyle/>
          <a:p>
            <a:r>
              <a:rPr lang="en-US" dirty="0"/>
              <a:t>Reframing Burnout: A Leadership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85A8-D9DD-0CE8-BBA8-FB57D36EE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culture strongly influences burnout (Maslach &amp; Leiter, 2017)</a:t>
            </a:r>
          </a:p>
          <a:p>
            <a:endParaRPr lang="en-US" dirty="0"/>
          </a:p>
          <a:p>
            <a:r>
              <a:rPr lang="en-US" dirty="0"/>
              <a:t>Psychological safety mitigates emotional exhaustion</a:t>
            </a:r>
          </a:p>
          <a:p>
            <a:endParaRPr lang="en-US" dirty="0"/>
          </a:p>
          <a:p>
            <a:r>
              <a:rPr lang="en-US" dirty="0"/>
              <a:t>Servant leadership is linked to increased employee well-being, as it is rooted in care (Eva et al., 2019; Greenleaf, 1977)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6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7FDB-3B09-029D-0A36-7C2107A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5F77E-92BB-D85E-7841-FCAB26FCC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I pursue this career?</a:t>
            </a:r>
          </a:p>
          <a:p>
            <a:endParaRPr lang="en-US" dirty="0"/>
          </a:p>
          <a:p>
            <a:r>
              <a:rPr lang="en-US" dirty="0"/>
              <a:t>What impact did I hope to make?</a:t>
            </a:r>
          </a:p>
        </p:txBody>
      </p:sp>
    </p:spTree>
    <p:extLst>
      <p:ext uri="{BB962C8B-B14F-4D97-AF65-F5344CB8AC3E}">
        <p14:creationId xmlns:p14="http://schemas.microsoft.com/office/powerpoint/2010/main" val="2734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D0A8A-1213-91AE-DC44-FE4E31645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2A04-A7F8-A4A2-846C-547A2302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D2B8-1B38-919F-C28E-B8E423995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I pursue this career?</a:t>
            </a:r>
          </a:p>
          <a:p>
            <a:endParaRPr lang="en-US" dirty="0"/>
          </a:p>
          <a:p>
            <a:r>
              <a:rPr lang="en-US" dirty="0"/>
              <a:t>What impact did I hope to make?</a:t>
            </a:r>
          </a:p>
          <a:p>
            <a:endParaRPr lang="en-US" dirty="0"/>
          </a:p>
          <a:p>
            <a:r>
              <a:rPr lang="en-US" b="1" dirty="0"/>
              <a:t>Has that purpose changed – or just become buried?</a:t>
            </a:r>
          </a:p>
        </p:txBody>
      </p:sp>
    </p:spTree>
    <p:extLst>
      <p:ext uri="{BB962C8B-B14F-4D97-AF65-F5344CB8AC3E}">
        <p14:creationId xmlns:p14="http://schemas.microsoft.com/office/powerpoint/2010/main" val="199729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6500-D68E-5F24-C2FD-BC0A9D68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Comeback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4F724-E659-C9A3-B02C-A7C1732D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Strategy 1: Rebuild Autonomy</a:t>
            </a:r>
          </a:p>
          <a:p>
            <a:r>
              <a:rPr lang="en-US" dirty="0"/>
              <a:t>Autonomy is one of the strongest predictors of engagement (Bakker &amp; Demerouti, 2007)</a:t>
            </a:r>
          </a:p>
          <a:p>
            <a:pPr lvl="1"/>
            <a:r>
              <a:rPr lang="en-US" dirty="0"/>
              <a:t>Identify 1 decision you can reclaim this semester</a:t>
            </a:r>
          </a:p>
          <a:p>
            <a:pPr lvl="1"/>
            <a:r>
              <a:rPr lang="en-US" dirty="0"/>
              <a:t>Establish micro-boundaries (email cut-off times, grading blocks, etc.)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A50F7-B6BE-90B9-057F-381343997CC5}"/>
              </a:ext>
            </a:extLst>
          </p:cNvPr>
          <p:cNvSpPr/>
          <p:nvPr/>
        </p:nvSpPr>
        <p:spPr>
          <a:xfrm>
            <a:off x="212634" y="5486400"/>
            <a:ext cx="8395338" cy="8255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Decision Point:</a:t>
            </a:r>
          </a:p>
          <a:p>
            <a:r>
              <a:rPr lang="en-US" sz="2400" dirty="0"/>
              <a:t>What is one small boundary you can implement next week?</a:t>
            </a:r>
          </a:p>
        </p:txBody>
      </p:sp>
    </p:spTree>
    <p:extLst>
      <p:ext uri="{BB962C8B-B14F-4D97-AF65-F5344CB8AC3E}">
        <p14:creationId xmlns:p14="http://schemas.microsoft.com/office/powerpoint/2010/main" val="78324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FBD0B-D1FD-DAFB-FE0A-5DD08CA8F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9075-E8CD-98ED-2AC8-59D4A39F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Comeback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3780-C313-5536-D54B-E7103FA9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Strategy 2: Reconnect to Impact</a:t>
            </a:r>
          </a:p>
          <a:p>
            <a:r>
              <a:rPr lang="en-US" dirty="0"/>
              <a:t>Meaningful work reduces burnout symptoms (Allan et al., 2019)</a:t>
            </a:r>
          </a:p>
          <a:p>
            <a:pPr lvl="1"/>
            <a:r>
              <a:rPr lang="en-US" dirty="0"/>
              <a:t>Keep a brilliance folder with student emails, breakthrough moments, thank you notes, etc.</a:t>
            </a:r>
          </a:p>
          <a:p>
            <a:pPr lvl="1"/>
            <a:r>
              <a:rPr lang="en-US" dirty="0"/>
              <a:t>Journal to recognize the small wins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0F6B9C-1347-9F70-D768-0D26649605FF}"/>
              </a:ext>
            </a:extLst>
          </p:cNvPr>
          <p:cNvSpPr/>
          <p:nvPr/>
        </p:nvSpPr>
        <p:spPr>
          <a:xfrm>
            <a:off x="212634" y="5486400"/>
            <a:ext cx="8395338" cy="8255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Reflect:</a:t>
            </a:r>
          </a:p>
          <a:p>
            <a:r>
              <a:rPr lang="en-US" sz="2400" dirty="0"/>
              <a:t>What is one small win that you have from this week?</a:t>
            </a:r>
          </a:p>
        </p:txBody>
      </p:sp>
    </p:spTree>
    <p:extLst>
      <p:ext uri="{BB962C8B-B14F-4D97-AF65-F5344CB8AC3E}">
        <p14:creationId xmlns:p14="http://schemas.microsoft.com/office/powerpoint/2010/main" val="124808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47CB9-D58D-3496-5DAC-7B7540815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CB93-4C2F-98D3-F732-30EDEC88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Comeback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EBE8D-4AC8-BF56-038B-6CCED322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Strategy 3: Energy Management over Time Management</a:t>
            </a:r>
          </a:p>
          <a:p>
            <a:r>
              <a:rPr lang="en-US" dirty="0"/>
              <a:t>Sustainable performance is dependent on renewal cycles (Loehr &amp; Schwartz, 2003)</a:t>
            </a:r>
          </a:p>
          <a:p>
            <a:pPr lvl="1"/>
            <a:r>
              <a:rPr lang="en-US" dirty="0"/>
              <a:t>90-minute focus blocks</a:t>
            </a:r>
          </a:p>
          <a:p>
            <a:pPr lvl="1"/>
            <a:r>
              <a:rPr lang="en-US" dirty="0"/>
              <a:t>Walking meetings (or lunch meetings)</a:t>
            </a:r>
          </a:p>
          <a:p>
            <a:pPr lvl="1"/>
            <a:r>
              <a:rPr lang="en-US" dirty="0"/>
              <a:t>Device-free decompression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7CFB2D-A461-ED2B-EB3F-25B126C1192F}"/>
              </a:ext>
            </a:extLst>
          </p:cNvPr>
          <p:cNvSpPr/>
          <p:nvPr/>
        </p:nvSpPr>
        <p:spPr>
          <a:xfrm>
            <a:off x="212634" y="5486400"/>
            <a:ext cx="8395338" cy="11193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Decision Point:</a:t>
            </a:r>
          </a:p>
          <a:p>
            <a:r>
              <a:rPr lang="en-US" sz="2400" dirty="0"/>
              <a:t>When is your peak energy time? What high-impact task can you fit in that window of opportunity?</a:t>
            </a:r>
          </a:p>
        </p:txBody>
      </p:sp>
    </p:spTree>
    <p:extLst>
      <p:ext uri="{BB962C8B-B14F-4D97-AF65-F5344CB8AC3E}">
        <p14:creationId xmlns:p14="http://schemas.microsoft.com/office/powerpoint/2010/main" val="417027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0142E-BEC3-215E-6F0E-D0E0B77F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E7F1-FB11-7AFE-4EC0-B9766559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Comeback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F0AED-ABC1-193E-CA55-80BC5C365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Strategy 4: Build Professional Community</a:t>
            </a:r>
          </a:p>
          <a:p>
            <a:r>
              <a:rPr lang="en-US" dirty="0"/>
              <a:t>Collegial support reduces depersonalization (</a:t>
            </a:r>
            <a:r>
              <a:rPr lang="en-US" dirty="0" err="1"/>
              <a:t>Skaalvik</a:t>
            </a:r>
            <a:r>
              <a:rPr lang="en-US" dirty="0"/>
              <a:t> &amp; </a:t>
            </a:r>
            <a:r>
              <a:rPr lang="en-US" dirty="0" err="1"/>
              <a:t>Skaalvik</a:t>
            </a:r>
            <a:r>
              <a:rPr lang="en-US" dirty="0"/>
              <a:t>, 2017)</a:t>
            </a:r>
          </a:p>
          <a:p>
            <a:r>
              <a:rPr lang="en-US" dirty="0"/>
              <a:t>Psychological safety enhances collaboration (Edmondson, 2018)</a:t>
            </a:r>
          </a:p>
          <a:p>
            <a:pPr lvl="1"/>
            <a:r>
              <a:rPr lang="en-US" dirty="0"/>
              <a:t>Accountability partnerships</a:t>
            </a:r>
          </a:p>
          <a:p>
            <a:pPr lvl="1"/>
            <a:r>
              <a:rPr lang="en-US" dirty="0"/>
              <a:t>Normalize asking for help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BC3993-1720-A288-77E3-559EB32EF121}"/>
              </a:ext>
            </a:extLst>
          </p:cNvPr>
          <p:cNvSpPr/>
          <p:nvPr/>
        </p:nvSpPr>
        <p:spPr>
          <a:xfrm>
            <a:off x="212634" y="5486400"/>
            <a:ext cx="8395338" cy="8255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Reflect:</a:t>
            </a:r>
          </a:p>
          <a:p>
            <a:r>
              <a:rPr lang="en-US" sz="2400" dirty="0"/>
              <a:t>What prevents you from leaning into community?</a:t>
            </a:r>
          </a:p>
        </p:txBody>
      </p:sp>
    </p:spTree>
    <p:extLst>
      <p:ext uri="{BB962C8B-B14F-4D97-AF65-F5344CB8AC3E}">
        <p14:creationId xmlns:p14="http://schemas.microsoft.com/office/powerpoint/2010/main" val="271204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C44E-023B-EB26-41E5-C37374E7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A5E9B-3635-9A26-C803-0A6D0FD07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Burnout is not failure – it is an indicator that something needs adjusting</a:t>
            </a:r>
          </a:p>
          <a:p>
            <a:endParaRPr lang="en-US" dirty="0"/>
          </a:p>
          <a:p>
            <a:r>
              <a:rPr lang="en-US" dirty="0"/>
              <a:t>Brilliance is not perfection.  Rather, it is:</a:t>
            </a:r>
          </a:p>
          <a:p>
            <a:pPr lvl="1"/>
            <a:r>
              <a:rPr lang="en-US" dirty="0"/>
              <a:t>Sustainable energy</a:t>
            </a:r>
          </a:p>
          <a:p>
            <a:pPr lvl="1"/>
            <a:r>
              <a:rPr lang="en-US" dirty="0"/>
              <a:t>Aligned purpose</a:t>
            </a:r>
          </a:p>
          <a:p>
            <a:pPr lvl="1"/>
            <a:r>
              <a:rPr lang="en-US" dirty="0"/>
              <a:t>Healthy boundaries</a:t>
            </a:r>
          </a:p>
          <a:p>
            <a:pPr lvl="1"/>
            <a:r>
              <a:rPr lang="en-US" dirty="0"/>
              <a:t>Renewed impact</a:t>
            </a:r>
          </a:p>
        </p:txBody>
      </p:sp>
    </p:spTree>
    <p:extLst>
      <p:ext uri="{BB962C8B-B14F-4D97-AF65-F5344CB8AC3E}">
        <p14:creationId xmlns:p14="http://schemas.microsoft.com/office/powerpoint/2010/main" val="110603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D045-4134-A476-DAAC-E15F1D61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FE18AF-5749-4E8E-70D4-1AC9A18A82F9}"/>
              </a:ext>
            </a:extLst>
          </p:cNvPr>
          <p:cNvSpPr/>
          <p:nvPr/>
        </p:nvSpPr>
        <p:spPr>
          <a:xfrm>
            <a:off x="212634" y="2136338"/>
            <a:ext cx="79678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a student remembers you in 5 years, what would you want them to say?</a:t>
            </a:r>
          </a:p>
        </p:txBody>
      </p:sp>
    </p:spTree>
    <p:extLst>
      <p:ext uri="{BB962C8B-B14F-4D97-AF65-F5344CB8AC3E}">
        <p14:creationId xmlns:p14="http://schemas.microsoft.com/office/powerpoint/2010/main" val="307541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62FD-6F84-93AC-C021-A4712B24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D46BC-C164-A03D-3605-50C549BF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314" y="1825625"/>
            <a:ext cx="8552542" cy="485895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/>
              <a:t>Allan, B. A., Batz-Barbarich, C., Sterling, H. M., &amp; Tay, L. (2019). Outcomes of meaningful work: A meta-analysis. </a:t>
            </a:r>
            <a:r>
              <a:rPr lang="en-US" sz="2400" i="1" dirty="0"/>
              <a:t>Journal of Management Studies</a:t>
            </a:r>
            <a:r>
              <a:rPr lang="en-US" sz="2400" dirty="0"/>
              <a:t>, </a:t>
            </a:r>
            <a:r>
              <a:rPr lang="en-US" sz="2400" i="1" dirty="0"/>
              <a:t>56</a:t>
            </a:r>
            <a:r>
              <a:rPr lang="en-US" sz="2400" dirty="0"/>
              <a:t>(3), 500–528. </a:t>
            </a:r>
            <a:r>
              <a:rPr lang="en-US" sz="2400" u="sng" dirty="0">
                <a:hlinkClick r:id="rId2"/>
              </a:rPr>
              <a:t>https://doi.org/10.1111/joms.12406</a:t>
            </a:r>
            <a:r>
              <a:rPr lang="en-US" sz="2400" dirty="0"/>
              <a:t> </a:t>
            </a:r>
          </a:p>
          <a:p>
            <a:pPr marL="457200" indent="-457200">
              <a:buNone/>
            </a:pPr>
            <a:r>
              <a:rPr lang="en-US" sz="2400" dirty="0"/>
              <a:t>Bakker, A. B., &amp; Demerouti, R. (2007). The Job Demands-Resources model: State of the art. </a:t>
            </a:r>
            <a:r>
              <a:rPr lang="en-US" sz="2400" i="1" dirty="0"/>
              <a:t>Journal of Managerial Psychology</a:t>
            </a:r>
            <a:r>
              <a:rPr lang="en-US" sz="2400" dirty="0"/>
              <a:t>, </a:t>
            </a:r>
            <a:r>
              <a:rPr lang="en-US" sz="2400" i="1" dirty="0"/>
              <a:t>22</a:t>
            </a:r>
            <a:r>
              <a:rPr lang="en-US" sz="2400" dirty="0"/>
              <a:t>(3), 309-328. </a:t>
            </a:r>
            <a:r>
              <a:rPr lang="en-US" sz="2400" u="sng" dirty="0">
                <a:hlinkClick r:id="rId3"/>
              </a:rPr>
              <a:t>https://doi.org/10.1108/02683940710733115</a:t>
            </a:r>
            <a:r>
              <a:rPr lang="en-US" sz="2400" dirty="0"/>
              <a:t> </a:t>
            </a:r>
          </a:p>
          <a:p>
            <a:pPr marL="457200" indent="-457200">
              <a:buNone/>
            </a:pPr>
            <a:r>
              <a:rPr lang="en-US" sz="2400" dirty="0"/>
              <a:t>Edmondson, A. (2018). </a:t>
            </a:r>
            <a:r>
              <a:rPr lang="en-US" sz="2400" i="1" dirty="0"/>
              <a:t>The Fearless Organization: Creating Psychological Safety in the Workplace for Learning, Innovation, and Growth</a:t>
            </a:r>
            <a:r>
              <a:rPr lang="en-US" sz="2400" dirty="0"/>
              <a:t>. Wiley.</a:t>
            </a:r>
          </a:p>
        </p:txBody>
      </p:sp>
    </p:spTree>
    <p:extLst>
      <p:ext uri="{BB962C8B-B14F-4D97-AF65-F5344CB8AC3E}">
        <p14:creationId xmlns:p14="http://schemas.microsoft.com/office/powerpoint/2010/main" val="319635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FDB7-7479-2D85-E1C5-D4119CDAB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29001-B745-3421-4A7B-A073A4609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5287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DFF28-D77D-6F84-33BB-0953B4FA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2778-9449-04B5-5ADD-2EF51AA5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0234-8323-0B08-47BD-D041B5B50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314" y="1825625"/>
            <a:ext cx="8552542" cy="485895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/>
              <a:t>Eva, N., Robin, M., </a:t>
            </a:r>
            <a:r>
              <a:rPr lang="en-US" sz="2400" dirty="0" err="1"/>
              <a:t>Sendjaya</a:t>
            </a:r>
            <a:r>
              <a:rPr lang="en-US" sz="2400" dirty="0"/>
              <a:t>, S., van </a:t>
            </a:r>
            <a:r>
              <a:rPr lang="en-US" sz="2400" dirty="0" err="1"/>
              <a:t>Dierendonck</a:t>
            </a:r>
            <a:r>
              <a:rPr lang="en-US" sz="2400" dirty="0"/>
              <a:t>, D., &amp; Liden, R. C. (2019). Servant leadership: A systematic review and call for future research. </a:t>
            </a:r>
            <a:r>
              <a:rPr lang="en-US" sz="2400" i="1" dirty="0"/>
              <a:t>The Leadership Quarterly</a:t>
            </a:r>
            <a:r>
              <a:rPr lang="en-US" sz="2400" dirty="0"/>
              <a:t>, </a:t>
            </a:r>
            <a:r>
              <a:rPr lang="en-US" sz="2400" i="1" dirty="0"/>
              <a:t>30</a:t>
            </a:r>
            <a:r>
              <a:rPr lang="en-US" sz="2400" dirty="0"/>
              <a:t>(1), 111–132. </a:t>
            </a:r>
            <a:r>
              <a:rPr lang="en-US" sz="2400" u="sng" dirty="0">
                <a:hlinkClick r:id="rId2"/>
              </a:rPr>
              <a:t>https://doi.org/10.1016/j.leaqua.2018.07.004</a:t>
            </a:r>
            <a:r>
              <a:rPr lang="en-US" sz="2400" dirty="0"/>
              <a:t> </a:t>
            </a:r>
          </a:p>
          <a:p>
            <a:pPr marL="457200" indent="-457200">
              <a:buNone/>
            </a:pPr>
            <a:r>
              <a:rPr lang="en-US" sz="2400" dirty="0"/>
              <a:t>Greenleaf, R. K. (1977). </a:t>
            </a:r>
            <a:r>
              <a:rPr lang="en-US" sz="2400" i="1" dirty="0"/>
              <a:t>Servant Leadership: A Journey into the Nature of Legitimate Power and Greatness</a:t>
            </a:r>
            <a:r>
              <a:rPr lang="en-US" sz="2400" dirty="0"/>
              <a:t>. Paulist Press.</a:t>
            </a:r>
          </a:p>
          <a:p>
            <a:pPr marL="457200" indent="-457200">
              <a:buNone/>
            </a:pPr>
            <a:r>
              <a:rPr lang="en-US" sz="2400" dirty="0"/>
              <a:t>Loehr, J., &amp; Schwartz, T. (2003). </a:t>
            </a:r>
            <a:r>
              <a:rPr lang="en-US" sz="2400" i="1" dirty="0"/>
              <a:t>The Power of Full Engagement: Managing Energy, Not Time, Is the Key to High Performance and Personal Renewal</a:t>
            </a:r>
            <a:r>
              <a:rPr lang="en-US" sz="2400" dirty="0"/>
              <a:t>. Free Press.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2833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60C1-C011-DCB2-73CC-FFE40C8E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08F3E-95EA-E6C6-BC32-A188D5706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None/>
            </a:pPr>
            <a:r>
              <a:rPr lang="en-US" dirty="0"/>
              <a:t>Maslach, C., Schaufeli, W. B., &amp; Leiter, M. P. (2001). Job burnout. </a:t>
            </a:r>
            <a:r>
              <a:rPr lang="en-US" i="1" dirty="0"/>
              <a:t>The Annual Review of Psychology</a:t>
            </a:r>
            <a:r>
              <a:rPr lang="en-US" dirty="0"/>
              <a:t>, </a:t>
            </a:r>
            <a:r>
              <a:rPr lang="en-US" i="1" dirty="0"/>
              <a:t>52</a:t>
            </a:r>
            <a:r>
              <a:rPr lang="en-US" dirty="0"/>
              <a:t>, 397-422.</a:t>
            </a:r>
          </a:p>
          <a:p>
            <a:pPr marL="457200" indent="-457200">
              <a:buNone/>
            </a:pPr>
            <a:r>
              <a:rPr lang="en-US" dirty="0"/>
              <a:t>Maslach, C., &amp; Leiter, M. P. (2017). Understanding burnout: New models. In </a:t>
            </a:r>
            <a:r>
              <a:rPr lang="en-US" i="1" dirty="0"/>
              <a:t>The Handbook of Stress and Health: A Guide to Research and Practice</a:t>
            </a:r>
            <a:r>
              <a:rPr lang="en-US" dirty="0"/>
              <a:t> (1st Ed.). John Wiley &amp; Sons, Ltd.</a:t>
            </a:r>
          </a:p>
          <a:p>
            <a:pPr marL="457200" indent="-457200">
              <a:buNone/>
            </a:pPr>
            <a:r>
              <a:rPr lang="en-US" dirty="0"/>
              <a:t>Pressley, T. (2021). Factors contributing to teacher burnout during COVID-19. </a:t>
            </a:r>
            <a:r>
              <a:rPr lang="en-US" i="1" dirty="0"/>
              <a:t>Educational Researcher</a:t>
            </a:r>
            <a:r>
              <a:rPr lang="en-US" dirty="0"/>
              <a:t>, </a:t>
            </a:r>
            <a:r>
              <a:rPr lang="en-US" i="1" dirty="0"/>
              <a:t>50</a:t>
            </a:r>
            <a:r>
              <a:rPr lang="en-US" dirty="0"/>
              <a:t>(5), 325-327. </a:t>
            </a:r>
            <a:r>
              <a:rPr lang="en-US" u="sng" dirty="0">
                <a:hlinkClick r:id="rId2"/>
              </a:rPr>
              <a:t>https://doi.org/10.3102/0013189X211004138</a:t>
            </a:r>
            <a:r>
              <a:rPr lang="en-US" dirty="0"/>
              <a:t> </a:t>
            </a:r>
          </a:p>
          <a:p>
            <a:pPr marL="457200" indent="-457200">
              <a:buNone/>
            </a:pPr>
            <a:r>
              <a:rPr lang="en-US" dirty="0" err="1"/>
              <a:t>Skaalvik</a:t>
            </a:r>
            <a:r>
              <a:rPr lang="en-US" dirty="0"/>
              <a:t>, E. M, &amp; </a:t>
            </a:r>
            <a:r>
              <a:rPr lang="en-US" dirty="0" err="1"/>
              <a:t>Skaalvik</a:t>
            </a:r>
            <a:r>
              <a:rPr lang="en-US" dirty="0"/>
              <a:t>, S. (2017). Motivated for teaching? Associations with school goal structure, teacher self-efficacy, job satisfaction and emotional exhaustion. </a:t>
            </a:r>
            <a:r>
              <a:rPr lang="en-US" i="1" dirty="0"/>
              <a:t>Teaching and Teacher Education</a:t>
            </a:r>
            <a:r>
              <a:rPr lang="en-US" dirty="0"/>
              <a:t>, </a:t>
            </a:r>
            <a:r>
              <a:rPr lang="en-US" i="1" dirty="0"/>
              <a:t>67</a:t>
            </a:r>
            <a:r>
              <a:rPr lang="en-US" dirty="0"/>
              <a:t>, 152-160. </a:t>
            </a:r>
            <a:r>
              <a:rPr lang="en-US" u="sng" dirty="0">
                <a:hlinkClick r:id="rId3"/>
              </a:rPr>
              <a:t>https://doi.org/10.1016/j.tate.2017.06.006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62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D0AF8A9-D044-AB6E-92DC-D87B7AFE3082}"/>
              </a:ext>
            </a:extLst>
          </p:cNvPr>
          <p:cNvSpPr/>
          <p:nvPr/>
        </p:nvSpPr>
        <p:spPr>
          <a:xfrm>
            <a:off x="2343799" y="2438400"/>
            <a:ext cx="1944414" cy="19444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ECDA45-A3F6-EC0E-E0E5-AE612C249EC2}"/>
              </a:ext>
            </a:extLst>
          </p:cNvPr>
          <p:cNvSpPr/>
          <p:nvPr/>
        </p:nvSpPr>
        <p:spPr>
          <a:xfrm>
            <a:off x="1146933" y="1241534"/>
            <a:ext cx="4338146" cy="43381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035749-94CC-87D6-61D0-0BBF65907145}"/>
              </a:ext>
            </a:extLst>
          </p:cNvPr>
          <p:cNvSpPr/>
          <p:nvPr/>
        </p:nvSpPr>
        <p:spPr>
          <a:xfrm>
            <a:off x="126117" y="220718"/>
            <a:ext cx="6379778" cy="637977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7" name="Add-in 6" title="Poll Everywhere 2.0">
                <a:extLst>
                  <a:ext uri="{FF2B5EF4-FFF2-40B4-BE49-F238E27FC236}">
                    <a16:creationId xmlns:a16="http://schemas.microsoft.com/office/drawing/2014/main" id="{946BD849-D937-3802-15C7-E47852E3A5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60818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Add-in 6" title="Poll Everywhere 2.0">
                <a:extLst>
                  <a:ext uri="{FF2B5EF4-FFF2-40B4-BE49-F238E27FC236}">
                    <a16:creationId xmlns:a16="http://schemas.microsoft.com/office/drawing/2014/main" id="{946BD849-D937-3802-15C7-E47852E3A5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23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FDB7-7479-2D85-E1C5-D4119CDAB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29001-B745-3421-4A7B-A073A4609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0545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6F27-B27F-4624-C1B8-CF5510F6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2CD89-F8DE-36AA-C543-A95C6DEC4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do is purpose-driven work.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93947-3DCD-4D89-8231-CA5235203E2E}"/>
              </a:ext>
            </a:extLst>
          </p:cNvPr>
          <p:cNvSpPr/>
          <p:nvPr/>
        </p:nvSpPr>
        <p:spPr>
          <a:xfrm>
            <a:off x="3659665" y="2708632"/>
            <a:ext cx="79678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“…improving [student’s] lives and enriching our community.”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0AAF30-E021-3429-DDD5-F17A5F9E508D}"/>
              </a:ext>
            </a:extLst>
          </p:cNvPr>
          <p:cNvSpPr txBox="1">
            <a:spLocks/>
          </p:cNvSpPr>
          <p:nvPr/>
        </p:nvSpPr>
        <p:spPr>
          <a:xfrm>
            <a:off x="3659666" y="5314397"/>
            <a:ext cx="7967835" cy="57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~ excerpt from MCC’s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189758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A9B0-9B07-5D83-FD83-AD905E3E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Anecdote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73B10-C87A-7A06-A999-A35F113C7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as an adjunct in August 2016 (average 2 classes per semester)</a:t>
            </a:r>
          </a:p>
          <a:p>
            <a:r>
              <a:rPr lang="en-US" dirty="0"/>
              <a:t>Left HOTCOG’s Homeland Security/Emergency Preparedness Division to join MCC full-time in August 2018</a:t>
            </a:r>
          </a:p>
          <a:p>
            <a:r>
              <a:rPr lang="en-US" dirty="0"/>
              <a:t>Promoted to program director in August 2023</a:t>
            </a:r>
          </a:p>
          <a:p>
            <a:r>
              <a:rPr lang="en-US" dirty="0"/>
              <a:t>Quietly packed my office and submitted notice that I would not be renewing my contract in May 2024</a:t>
            </a:r>
          </a:p>
          <a:p>
            <a:endParaRPr lang="en-US" dirty="0"/>
          </a:p>
        </p:txBody>
      </p:sp>
      <p:pic>
        <p:nvPicPr>
          <p:cNvPr id="1026" name="Picture 2" descr="Fire icon vector set. Flame illustration sign collection. Burn symbol. Hot  logo. 29473940 Vector Art at Vecteezy">
            <a:extLst>
              <a:ext uri="{FF2B5EF4-FFF2-40B4-BE49-F238E27FC236}">
                <a16:creationId xmlns:a16="http://schemas.microsoft.com/office/drawing/2014/main" id="{7742BC74-092A-5187-DD84-358782465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20400"/>
          <a:stretch/>
        </p:blipFill>
        <p:spPr bwMode="auto">
          <a:xfrm>
            <a:off x="4350600" y="5514181"/>
            <a:ext cx="241243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B2956E9-9B6A-FDE2-6FDC-0F1A7F2AAF38}"/>
              </a:ext>
            </a:extLst>
          </p:cNvPr>
          <p:cNvSpPr/>
          <p:nvPr/>
        </p:nvSpPr>
        <p:spPr>
          <a:xfrm>
            <a:off x="7518269" y="5799689"/>
            <a:ext cx="726149" cy="709349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ownload Free Ash Icons in PNG &amp; SVG">
            <a:extLst>
              <a:ext uri="{FF2B5EF4-FFF2-40B4-BE49-F238E27FC236}">
                <a16:creationId xmlns:a16="http://schemas.microsoft.com/office/drawing/2014/main" id="{C41C269B-87F9-4E60-31C8-48330A62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40" y="5529126"/>
            <a:ext cx="1434253" cy="14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0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8D6F-B4CE-1DA1-704D-CBC8554C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7894-DFA2-09F7-C69C-30669D7CF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distinct syndrome resulting from chronic, unmanaged workplace stress</a:t>
            </a:r>
          </a:p>
          <a:p>
            <a:r>
              <a:rPr lang="en-US" dirty="0"/>
              <a:t>Characterized by:</a:t>
            </a:r>
          </a:p>
          <a:p>
            <a:pPr lvl="1"/>
            <a:r>
              <a:rPr lang="en-US" dirty="0"/>
              <a:t>Overwhelming exhaustion</a:t>
            </a:r>
          </a:p>
          <a:p>
            <a:pPr lvl="1"/>
            <a:r>
              <a:rPr lang="en-US" dirty="0"/>
              <a:t>Cynicism and detachment</a:t>
            </a:r>
          </a:p>
          <a:p>
            <a:pPr lvl="1"/>
            <a:r>
              <a:rPr lang="en-US" dirty="0"/>
              <a:t>Sense of ineffectiveness or reduced accomplishment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Burnout is not weakness – it is a predictable response to chronic workplace stress</a:t>
            </a:r>
          </a:p>
          <a:p>
            <a:pPr lvl="1"/>
            <a:r>
              <a:rPr lang="en-US" dirty="0"/>
              <a:t>That which is predictable is also preventable and recoverable!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C4CBC9-7BE0-D48A-B467-04C582A1CCBB}"/>
              </a:ext>
            </a:extLst>
          </p:cNvPr>
          <p:cNvSpPr txBox="1">
            <a:spLocks/>
          </p:cNvSpPr>
          <p:nvPr/>
        </p:nvSpPr>
        <p:spPr>
          <a:xfrm>
            <a:off x="4471416" y="4136445"/>
            <a:ext cx="6641592" cy="55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(Maslach et al., 2001)</a:t>
            </a:r>
          </a:p>
        </p:txBody>
      </p:sp>
    </p:spTree>
    <p:extLst>
      <p:ext uri="{BB962C8B-B14F-4D97-AF65-F5344CB8AC3E}">
        <p14:creationId xmlns:p14="http://schemas.microsoft.com/office/powerpoint/2010/main" val="35626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58D4-BFC5-C201-5F03-5A1173F9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22F2-8DA9-3BD0-92B8-FE7BF954F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Job Demands-Resources (JD-R) Model</a:t>
            </a:r>
          </a:p>
          <a:p>
            <a:pPr lvl="1"/>
            <a:r>
              <a:rPr lang="en-US" dirty="0"/>
              <a:t>Burnout occurs when job demands exceed job resources</a:t>
            </a:r>
          </a:p>
          <a:p>
            <a:pPr lvl="1"/>
            <a:r>
              <a:rPr lang="en-US" dirty="0"/>
              <a:t>Resources (autonomy, support, recognition, etc.) buffer stress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Mismatch Model</a:t>
            </a:r>
          </a:p>
          <a:p>
            <a:pPr lvl="1"/>
            <a:r>
              <a:rPr lang="en-US" dirty="0"/>
              <a:t>Burnout stems from mismatches in:</a:t>
            </a:r>
          </a:p>
          <a:p>
            <a:pPr lvl="2"/>
            <a:r>
              <a:rPr lang="en-US" dirty="0"/>
              <a:t>Workload</a:t>
            </a:r>
          </a:p>
          <a:p>
            <a:pPr lvl="2"/>
            <a:r>
              <a:rPr lang="en-US" dirty="0"/>
              <a:t>Control</a:t>
            </a:r>
          </a:p>
          <a:p>
            <a:pPr lvl="2"/>
            <a:r>
              <a:rPr lang="en-US" dirty="0"/>
              <a:t>Reward</a:t>
            </a:r>
          </a:p>
          <a:p>
            <a:pPr lvl="2"/>
            <a:r>
              <a:rPr lang="en-US" dirty="0"/>
              <a:t>Community</a:t>
            </a:r>
          </a:p>
          <a:p>
            <a:pPr lvl="2"/>
            <a:r>
              <a:rPr lang="en-US" dirty="0"/>
              <a:t>Fairness</a:t>
            </a:r>
          </a:p>
          <a:p>
            <a:pPr lvl="2"/>
            <a:r>
              <a:rPr lang="en-US" dirty="0"/>
              <a:t>Values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FB3DC7-E2D0-437F-2345-8B6166A1E29F}"/>
              </a:ext>
            </a:extLst>
          </p:cNvPr>
          <p:cNvSpPr txBox="1">
            <a:spLocks/>
          </p:cNvSpPr>
          <p:nvPr/>
        </p:nvSpPr>
        <p:spPr>
          <a:xfrm>
            <a:off x="5278263" y="3034527"/>
            <a:ext cx="6641592" cy="55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(Bakker &amp; Demerouti, 2007)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7F15A8-A617-8D1D-C3F7-CCA82AA1A0E0}"/>
              </a:ext>
            </a:extLst>
          </p:cNvPr>
          <p:cNvSpPr txBox="1">
            <a:spLocks/>
          </p:cNvSpPr>
          <p:nvPr/>
        </p:nvSpPr>
        <p:spPr>
          <a:xfrm>
            <a:off x="5327066" y="6152005"/>
            <a:ext cx="6641592" cy="55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(Maslach &amp; Leiter, 2017)</a:t>
            </a:r>
          </a:p>
        </p:txBody>
      </p:sp>
    </p:spTree>
    <p:extLst>
      <p:ext uri="{BB962C8B-B14F-4D97-AF65-F5344CB8AC3E}">
        <p14:creationId xmlns:p14="http://schemas.microsoft.com/office/powerpoint/2010/main" val="375505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E719-87AA-47D4-ABAE-029F2035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Not Alone!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05DF-BE24-94BE-BA86-72D0468E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educator stress post-pandemic (Pressley, 2021)</a:t>
            </a:r>
          </a:p>
          <a:p>
            <a:endParaRPr lang="en-US" dirty="0"/>
          </a:p>
          <a:p>
            <a:r>
              <a:rPr lang="en-US" dirty="0"/>
              <a:t>Emotional labor is linked to higher exhaustion levels</a:t>
            </a:r>
          </a:p>
          <a:p>
            <a:endParaRPr lang="en-US" dirty="0"/>
          </a:p>
          <a:p>
            <a:r>
              <a:rPr lang="en-US" dirty="0"/>
              <a:t>Role overload and lack of autonomy are key predictors(</a:t>
            </a:r>
            <a:r>
              <a:rPr lang="en-US" dirty="0" err="1"/>
              <a:t>Skaalvik</a:t>
            </a:r>
            <a:r>
              <a:rPr lang="en-US" dirty="0"/>
              <a:t> &amp; </a:t>
            </a:r>
            <a:r>
              <a:rPr lang="en-US" dirty="0" err="1"/>
              <a:t>Skaalvik</a:t>
            </a:r>
            <a:r>
              <a:rPr lang="en-US" dirty="0"/>
              <a:t>, 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8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FDB7-7479-2D85-E1C5-D4119CDAB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29001-B745-3421-4A7B-A073A4609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C94A2EA4-8854-AF6A-144A-F62E3072E2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1399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EMIS_QID" val="9341536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EMIS_QID" val="9341538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EMIS_QID" val="9341723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webextension1.xml><?xml version="1.0" encoding="utf-8"?>
<we:webextension xmlns:we="http://schemas.microsoft.com/office/webextensions/webextension/2010/11" id="{DBAE3BC0-C7C5-E74E-B3B6-6DAB410307A1}">
  <we:reference id="wa200007799" version="1.0.2.0" store="en-US" storeType="OMEX"/>
  <we:alternateReferences/>
  <we:properties>
    <we:property name="persistedURL" value="&quot;https://slideware.pe.app/a/questions/934153624/edit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BAE3BC0-C7C5-E74E-B3B6-6DAB410307A1}">
  <we:reference id="wa200007799" version="1.0.2.0" store="en-US" storeType="OMEX"/>
  <we:alternateReferences/>
  <we:properties>
    <we:property name="persistedURL" value="&quot;https://slideware.pe.app/a/questions/934153856/edit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DBAE3BC0-C7C5-E74E-B3B6-6DAB410307A1}">
  <we:reference id="wa200007799" version="1.0.2.0" store="en-US" storeType="OMEX"/>
  <we:alternateReferences/>
  <we:properties>
    <we:property name="persistedURL" value="&quot;https://slideware.pe.app/a/questions/934172333/edit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8F282B56-BB3E-4777-A04B-B72C0D7208E3}">
  <we:reference id="wa200007799" version="1.0.2.0" store="en-US" storeType="OMEX"/>
  <we:alternateReferences>
    <we:reference id="WA200007799" version="1.0.2.0" store="WA200007799" storeType="OMEX"/>
  </we:alternateReferences>
  <we:properties/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1024</Words>
  <Application>Microsoft Office PowerPoint</Application>
  <PresentationFormat>Widescreen</PresentationFormat>
  <Paragraphs>115</Paragraphs>
  <Slides>22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Burnout to Brilliance</vt:lpstr>
      <vt:lpstr>PowerPoint Presentation</vt:lpstr>
      <vt:lpstr>PowerPoint Presentation</vt:lpstr>
      <vt:lpstr>Framing the Discussion</vt:lpstr>
      <vt:lpstr>An Anecdote</vt:lpstr>
      <vt:lpstr>Defining Burnout</vt:lpstr>
      <vt:lpstr>The Science of Burnout</vt:lpstr>
      <vt:lpstr>You Are Not Alone!</vt:lpstr>
      <vt:lpstr>PowerPoint Presentation</vt:lpstr>
      <vt:lpstr>Reframing Burnout: A Leadership Perspective</vt:lpstr>
      <vt:lpstr>Reflection…</vt:lpstr>
      <vt:lpstr>Reflection…</vt:lpstr>
      <vt:lpstr>Making the Comeback</vt:lpstr>
      <vt:lpstr>Making the Comeback</vt:lpstr>
      <vt:lpstr>Making the Comeback</vt:lpstr>
      <vt:lpstr>Making the Comeback</vt:lpstr>
      <vt:lpstr>A New Mindset</vt:lpstr>
      <vt:lpstr>Closing Thought…</vt:lpstr>
      <vt:lpstr>References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Boyce Wilson</dc:creator>
  <cp:lastModifiedBy>Boyce Wilson</cp:lastModifiedBy>
  <cp:revision>5</cp:revision>
  <dcterms:created xsi:type="dcterms:W3CDTF">2026-02-16T21:28:49Z</dcterms:created>
  <dcterms:modified xsi:type="dcterms:W3CDTF">2026-02-18T03:46:24Z</dcterms:modified>
</cp:coreProperties>
</file>