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6"/>
  </p:notesMasterIdLst>
  <p:handoutMasterIdLst>
    <p:handoutMasterId r:id="rId17"/>
  </p:handoutMasterIdLst>
  <p:sldIdLst>
    <p:sldId id="432" r:id="rId5"/>
    <p:sldId id="433" r:id="rId6"/>
    <p:sldId id="434" r:id="rId7"/>
    <p:sldId id="435" r:id="rId8"/>
    <p:sldId id="436" r:id="rId9"/>
    <p:sldId id="437" r:id="rId10"/>
    <p:sldId id="438" r:id="rId11"/>
    <p:sldId id="439" r:id="rId12"/>
    <p:sldId id="440" r:id="rId13"/>
    <p:sldId id="441" r:id="rId14"/>
    <p:sldId id="44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129309" y="2178296"/>
            <a:ext cx="8876145" cy="1325563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9: CERT Basic Training Unit 5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C4FC9-8A3D-4E2E-9DA8-70B4ECFA1E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635990"/>
            <a:ext cx="9144000" cy="725488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prstClr val="white"/>
                </a:solidFill>
              </a:rPr>
              <a:t>CERT</a:t>
            </a:r>
            <a:r>
              <a:rPr lang="en-US" sz="500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5000" dirty="0">
                <a:solidFill>
                  <a:prstClr val="white"/>
                </a:solidFill>
              </a:rPr>
              <a:t>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321879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E89A8F-D793-474F-AEFB-36EFCFCA2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Tips </a:t>
            </a:r>
            <a:r>
              <a:rPr lang="en-US" sz="800" dirty="0">
                <a:solidFill>
                  <a:srgbClr val="448431"/>
                </a:solidFill>
              </a:rPr>
              <a:t>(Tips for Teaching Unit 5, continued)</a:t>
            </a:r>
            <a:r>
              <a:rPr lang="en-US" dirty="0">
                <a:solidFill>
                  <a:srgbClr val="448431"/>
                </a:solidFill>
              </a:rPr>
              <a:t>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40749B-9435-45EA-A303-3A903C451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Remind participants about what they can and cannot promise</a:t>
            </a:r>
          </a:p>
          <a:p>
            <a:pPr lvl="1"/>
            <a:r>
              <a:rPr lang="en-US" dirty="0"/>
              <a:t>NO: “Everything will be okay”</a:t>
            </a:r>
          </a:p>
          <a:p>
            <a:pPr lvl="1"/>
            <a:r>
              <a:rPr lang="en-US" dirty="0"/>
              <a:t>YES: “We’re going to do the best that we can”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1B3A72-DFD2-49CA-AA52-1B43BC84F75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9-3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50E916-69DD-4D5D-9C63-4651FCB43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01740" cy="303212"/>
          </a:xfrm>
        </p:spPr>
        <p:txBody>
          <a:bodyPr/>
          <a:lstStyle/>
          <a:p>
            <a:r>
              <a:rPr lang="en-US" dirty="0"/>
              <a:t>CERT Train-the-Trainer Unit 9: CERT Basic Training Unit 5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A6FDF0-6396-483C-9970-F15CD443FA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9-9</a:t>
            </a:r>
          </a:p>
        </p:txBody>
      </p:sp>
    </p:spTree>
    <p:extLst>
      <p:ext uri="{BB962C8B-B14F-4D97-AF65-F5344CB8AC3E}">
        <p14:creationId xmlns:p14="http://schemas.microsoft.com/office/powerpoint/2010/main" val="761380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6A20C9-5C73-4957-9F22-A1B4B3024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to Course</a:t>
            </a:r>
            <a:r>
              <a:rPr lang="en-US" sz="800" dirty="0"/>
              <a:t> </a:t>
            </a:r>
            <a:r>
              <a:rPr lang="en-US" sz="600" dirty="0">
                <a:solidFill>
                  <a:srgbClr val="448431"/>
                </a:solidFill>
              </a:rPr>
              <a:t>(Unit 9)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CAE85D-2575-45F4-9879-0B3B990F4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 volunteers cannot be effective if they are suffering from trauma stress</a:t>
            </a:r>
          </a:p>
          <a:p>
            <a:pPr lvl="1"/>
            <a:r>
              <a:rPr lang="en-US" dirty="0"/>
              <a:t>Information in this unit affects how well they can carry out skills taught in Basic Training course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754743-0E04-4D95-8F59-B498CFB1E1B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9-4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3CF255-5886-49C7-A50E-0176E655CB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43304" cy="303212"/>
          </a:xfrm>
        </p:spPr>
        <p:txBody>
          <a:bodyPr/>
          <a:lstStyle/>
          <a:p>
            <a:r>
              <a:rPr lang="en-US" dirty="0"/>
              <a:t>CERT Train-the-Trainer Unit 9: CERT Basic Training Unit 5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401AF-DA67-4E0D-A31C-88CDF713C5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9-10</a:t>
            </a:r>
          </a:p>
        </p:txBody>
      </p:sp>
    </p:spTree>
    <p:extLst>
      <p:ext uri="{BB962C8B-B14F-4D97-AF65-F5344CB8AC3E}">
        <p14:creationId xmlns:p14="http://schemas.microsoft.com/office/powerpoint/2010/main" val="307056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B0121A-E110-484F-AF00-E01DA74DD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905" y="1493697"/>
            <a:ext cx="8265440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the purpose of CERT Basic Training Unit 5?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245F16-9CE2-48D3-90B9-618706BE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78" y="459047"/>
            <a:ext cx="8512974" cy="1083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426983-1D28-45D8-9D14-1A4748ADCE3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9-2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31402A-F4F5-4DD8-A163-71BF62D6E3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692206" cy="303212"/>
          </a:xfrm>
        </p:spPr>
        <p:txBody>
          <a:bodyPr/>
          <a:lstStyle/>
          <a:p>
            <a:r>
              <a:rPr lang="en-US" dirty="0"/>
              <a:t>CERT Train-the-Trainer Unit 9: CERT Basic Training Unit 5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94232D-ED3B-4A3D-9476-24FE429981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9-1</a:t>
            </a:r>
          </a:p>
        </p:txBody>
      </p:sp>
    </p:spTree>
    <p:extLst>
      <p:ext uri="{BB962C8B-B14F-4D97-AF65-F5344CB8AC3E}">
        <p14:creationId xmlns:p14="http://schemas.microsoft.com/office/powerpoint/2010/main" val="289203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18AC45F-1F9E-470B-9EAE-1BA35B4CA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Unit 5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6676E5-4425-4D05-9B79-C54154932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purpose of CERT Basic Training Unit 5?</a:t>
            </a:r>
          </a:p>
          <a:p>
            <a:pPr lvl="1"/>
            <a:r>
              <a:rPr lang="en-US" dirty="0"/>
              <a:t>To examine the psychological effects of a disaster on survivors and rescuers, ad how to give types of “psychological first aid”</a:t>
            </a:r>
          </a:p>
          <a:p>
            <a:pPr lvl="1"/>
            <a:r>
              <a:rPr lang="en-US" dirty="0"/>
              <a:t>To talk about what steps CERT volunteers can take before, following, and long after a disaster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CF9925-2E15-4173-9E02-7C3E914A3F6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9-2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86EB5-EB68-448D-BAEF-9FAC97B7B5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874031" cy="303212"/>
          </a:xfrm>
        </p:spPr>
        <p:txBody>
          <a:bodyPr/>
          <a:lstStyle/>
          <a:p>
            <a:r>
              <a:rPr lang="en-US" dirty="0"/>
              <a:t>CERT Train-the-Trainer Unit 9: CERT Basic Training Unit 5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73D4FE-2A4C-4BE3-9E7D-24428BF9AD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9-2</a:t>
            </a:r>
          </a:p>
        </p:txBody>
      </p:sp>
    </p:spTree>
    <p:extLst>
      <p:ext uri="{BB962C8B-B14F-4D97-AF65-F5344CB8AC3E}">
        <p14:creationId xmlns:p14="http://schemas.microsoft.com/office/powerpoint/2010/main" val="2039221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B3EA28-C45B-4AB3-BF7E-AAE82886F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379" y="1272024"/>
            <a:ext cx="8496349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are the learning objectives for this unit? </a:t>
            </a:r>
            <a:r>
              <a:rPr lang="en-US" sz="100" i="0" dirty="0">
                <a:ea typeface="+mn-ea"/>
              </a:rPr>
              <a:t>(Unit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2C96BD-DC07-4F66-B739-D8DD24CFB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906" y="459047"/>
            <a:ext cx="8512974" cy="760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28BD30-F749-41E3-9763-CFB6FD66E7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9-2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696EE-1B19-4605-9C5D-30FC372A95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790904" cy="303212"/>
          </a:xfrm>
        </p:spPr>
        <p:txBody>
          <a:bodyPr/>
          <a:lstStyle/>
          <a:p>
            <a:r>
              <a:rPr lang="en-US" dirty="0"/>
              <a:t>CERT Train-the-Trainer Unit 9: CERT Basic Training Unit 5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D8920B-9A95-499F-A69F-C0CDC96950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9-3</a:t>
            </a:r>
          </a:p>
        </p:txBody>
      </p:sp>
    </p:spTree>
    <p:extLst>
      <p:ext uri="{BB962C8B-B14F-4D97-AF65-F5344CB8AC3E}">
        <p14:creationId xmlns:p14="http://schemas.microsoft.com/office/powerpoint/2010/main" val="178934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396306C-ED68-481B-84D8-B6C49E805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652" y="748145"/>
            <a:ext cx="5806851" cy="101767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448431"/>
                </a:solidFill>
              </a:rPr>
              <a:t>Learning Objectives (Unit 5)</a:t>
            </a:r>
          </a:p>
        </p:txBody>
      </p:sp>
      <p:sp>
        <p:nvSpPr>
          <p:cNvPr id="7" name="Body 2">
            <a:extLst>
              <a:ext uri="{FF2B5EF4-FFF2-40B4-BE49-F238E27FC236}">
                <a16:creationId xmlns:a16="http://schemas.microsoft.com/office/drawing/2014/main" id="{8D108479-4455-4EF8-850B-242093C1489A}"/>
              </a:ext>
            </a:extLst>
          </p:cNvPr>
          <p:cNvSpPr txBox="1">
            <a:spLocks/>
          </p:cNvSpPr>
          <p:nvPr/>
        </p:nvSpPr>
        <p:spPr>
          <a:xfrm>
            <a:off x="310524" y="325296"/>
            <a:ext cx="5806851" cy="101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What Do You Think?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356947-ECA2-4425-B471-B4C158685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the learning objectives for this unit?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understand disaster trauma for survivors and rescuers, including CERT volunteers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list steps to take for personal and team well-being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FF45E-B326-423F-B3D5-BF79FC91D6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9-2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69793-22D3-433B-9618-01AC6767E2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040286" cy="303212"/>
          </a:xfrm>
        </p:spPr>
        <p:txBody>
          <a:bodyPr/>
          <a:lstStyle/>
          <a:p>
            <a:r>
              <a:rPr lang="en-US" dirty="0"/>
              <a:t>CERT Train-the-Trainer Unit 9: CERT Basic Training Unit 5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57177-7B1B-4105-A6C2-8F06AC9163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9-4</a:t>
            </a:r>
          </a:p>
        </p:txBody>
      </p:sp>
    </p:spTree>
    <p:extLst>
      <p:ext uri="{BB962C8B-B14F-4D97-AF65-F5344CB8AC3E}">
        <p14:creationId xmlns:p14="http://schemas.microsoft.com/office/powerpoint/2010/main" val="164293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A44527-6C94-4027-88DE-C1B9FE246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</a:t>
            </a:r>
            <a:r>
              <a:rPr lang="en-US" dirty="0">
                <a:solidFill>
                  <a:srgbClr val="448431"/>
                </a:solidFill>
              </a:rPr>
              <a:t>(Unit 9)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CC846C-564F-4B7F-9C0D-132A78849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brief overview of unit</a:t>
            </a:r>
          </a:p>
          <a:p>
            <a:r>
              <a:rPr lang="en-US" dirty="0"/>
              <a:t>Explain the topic by giving basic education, as this information is useful to everyone</a:t>
            </a:r>
          </a:p>
          <a:p>
            <a:r>
              <a:rPr lang="en-US" dirty="0"/>
              <a:t>Set boundaries for what is expected</a:t>
            </a:r>
          </a:p>
          <a:p>
            <a:pPr lvl="1"/>
            <a:r>
              <a:rPr lang="en-US" dirty="0"/>
              <a:t>CERT volunteers find the problems but they do not manage them</a:t>
            </a:r>
          </a:p>
          <a:p>
            <a:r>
              <a:rPr lang="en-US" dirty="0"/>
              <a:t>Stress importance of listening</a:t>
            </a:r>
          </a:p>
          <a:p>
            <a:r>
              <a:rPr lang="en-US" dirty="0"/>
              <a:t>Stress that CERT volunteers should take care of themselves first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4D090-A672-4F5A-8D3D-6582C6E7B22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9-2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765B1-0956-48C3-AFF5-7AFE1C5C46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43304" cy="303212"/>
          </a:xfrm>
        </p:spPr>
        <p:txBody>
          <a:bodyPr/>
          <a:lstStyle/>
          <a:p>
            <a:r>
              <a:rPr lang="en-US" dirty="0"/>
              <a:t>CERT Train-the-Trainer Unit 9: CERT Basic Training Unit 5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5C842B-BF60-4841-9AF3-395285166B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9-5</a:t>
            </a:r>
          </a:p>
        </p:txBody>
      </p:sp>
    </p:spTree>
    <p:extLst>
      <p:ext uri="{BB962C8B-B14F-4D97-AF65-F5344CB8AC3E}">
        <p14:creationId xmlns:p14="http://schemas.microsoft.com/office/powerpoint/2010/main" val="2461835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6FEB5F8-2186-481E-931F-CB69C0B2F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Video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3DEC7D-FD7B-4B40-B81D-FDF7FBBD1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there is time, show all or parts of the 43-minute video, </a:t>
            </a:r>
            <a:r>
              <a:rPr lang="en-US" i="1" dirty="0"/>
              <a:t>CERT Training: Disaster Psychology</a:t>
            </a:r>
          </a:p>
          <a:p>
            <a:r>
              <a:rPr lang="en-US" dirty="0"/>
              <a:t>Video should </a:t>
            </a:r>
            <a:r>
              <a:rPr lang="en-US" b="1" dirty="0"/>
              <a:t>not</a:t>
            </a:r>
            <a:r>
              <a:rPr lang="en-US" dirty="0"/>
              <a:t> be used in place of teaching unit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CC2F85-0C23-4122-AE73-890B693B5E1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9-2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B0E74-2108-46E8-80FA-1F454B8E62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15595" cy="303212"/>
          </a:xfrm>
        </p:spPr>
        <p:txBody>
          <a:bodyPr/>
          <a:lstStyle/>
          <a:p>
            <a:r>
              <a:rPr lang="en-US" dirty="0"/>
              <a:t>CERT Train-the-Trainer Unit 9: CERT Basic Training Unit 5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2E0CA6-E899-44FD-815E-BF4389338B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9-6</a:t>
            </a:r>
          </a:p>
        </p:txBody>
      </p:sp>
    </p:spTree>
    <p:extLst>
      <p:ext uri="{BB962C8B-B14F-4D97-AF65-F5344CB8AC3E}">
        <p14:creationId xmlns:p14="http://schemas.microsoft.com/office/powerpoint/2010/main" val="2715881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7E4FE3-986D-4187-B352-BEC72ABB5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Activities</a:t>
            </a:r>
            <a:r>
              <a:rPr lang="en-US" sz="900" dirty="0"/>
              <a:t> </a:t>
            </a:r>
            <a:r>
              <a:rPr lang="en-US" sz="900" dirty="0">
                <a:solidFill>
                  <a:srgbClr val="448431"/>
                </a:solidFill>
              </a:rPr>
              <a:t>(Unit 9)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DDEDB2-9074-4BF4-A3C9-A3F984E2D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Self-Care Toolbox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A1437-6E68-4807-AAD2-6A380D82C9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9-3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1D0684-F967-433B-8BB7-A92C51B02C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804758" cy="303212"/>
          </a:xfrm>
        </p:spPr>
        <p:txBody>
          <a:bodyPr/>
          <a:lstStyle/>
          <a:p>
            <a:r>
              <a:rPr lang="en-US" dirty="0"/>
              <a:t>CERT Train-the-Trainer Unit 9: CERT Basic Training Unit 5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FA72B6-89D9-40F1-8ECF-35BA489180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9-7</a:t>
            </a:r>
          </a:p>
        </p:txBody>
      </p:sp>
    </p:spTree>
    <p:extLst>
      <p:ext uri="{BB962C8B-B14F-4D97-AF65-F5344CB8AC3E}">
        <p14:creationId xmlns:p14="http://schemas.microsoft.com/office/powerpoint/2010/main" val="1907719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CA6292-0108-4DC3-A000-FBDB5929F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Teaching Unit</a:t>
            </a:r>
            <a:r>
              <a:rPr lang="en-US" sz="1100" dirty="0"/>
              <a:t> </a:t>
            </a:r>
            <a:r>
              <a:rPr lang="en-US" sz="1100" dirty="0">
                <a:solidFill>
                  <a:srgbClr val="448431"/>
                </a:solidFill>
              </a:rPr>
              <a:t>5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03F834-2ECC-474C-97DE-08572564E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Recognize that this unit may be a challenge for instructors and participants</a:t>
            </a:r>
          </a:p>
          <a:p>
            <a:r>
              <a:rPr lang="en-US" dirty="0"/>
              <a:t>Stress that this is another skillset for CERT volunteer’s tool kit</a:t>
            </a:r>
          </a:p>
          <a:p>
            <a:r>
              <a:rPr lang="en-US" dirty="0"/>
              <a:t>Stick to materials</a:t>
            </a:r>
          </a:p>
          <a:p>
            <a:r>
              <a:rPr lang="en-US" dirty="0"/>
              <a:t>Model compassion that you are teaching</a:t>
            </a:r>
          </a:p>
          <a:p>
            <a:r>
              <a:rPr lang="en-US" dirty="0"/>
              <a:t>Stress that practice sessions can never fully mimic situations that CERT volunteers will face in an actual disaster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B3773-EA55-494E-8BA7-EA77FA5F669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9-4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65A00-8A9D-4AB8-93DE-D0D8DE829B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790904" cy="303212"/>
          </a:xfrm>
        </p:spPr>
        <p:txBody>
          <a:bodyPr/>
          <a:lstStyle/>
          <a:p>
            <a:r>
              <a:rPr lang="en-US" dirty="0"/>
              <a:t>CERT Train-the-Trainer Unit 9: CERT Basic Training Unit 5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78B82-D566-4461-8465-F551E39AA7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9-8</a:t>
            </a:r>
          </a:p>
        </p:txBody>
      </p:sp>
    </p:spTree>
    <p:extLst>
      <p:ext uri="{BB962C8B-B14F-4D97-AF65-F5344CB8AC3E}">
        <p14:creationId xmlns:p14="http://schemas.microsoft.com/office/powerpoint/2010/main" val="7173593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14106</TotalTime>
  <Words>513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1_Office Theme</vt:lpstr>
      <vt:lpstr>Unit 9: CERT Basic Training Unit 5 Review</vt:lpstr>
      <vt:lpstr>What is the purpose of CERT Basic Training Unit 5?</vt:lpstr>
      <vt:lpstr>The Purpose of Unit 5</vt:lpstr>
      <vt:lpstr>What are the learning objectives for this unit? (Unit 5)</vt:lpstr>
      <vt:lpstr>Learning Objectives (Unit 5)</vt:lpstr>
      <vt:lpstr>Key Topics (Unit 9)</vt:lpstr>
      <vt:lpstr>Training Video</vt:lpstr>
      <vt:lpstr>Hands-On Activities (Unit 9)</vt:lpstr>
      <vt:lpstr>Tips for Teaching Unit 5</vt:lpstr>
      <vt:lpstr>More Tips (Tips for Teaching Unit 5, continued) </vt:lpstr>
      <vt:lpstr>Connection to Course (Unit 9)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2024-06-08T03:42:49Z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