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13"/>
  </p:notesMasterIdLst>
  <p:handoutMasterIdLst>
    <p:handoutMasterId r:id="rId14"/>
  </p:handoutMasterIdLst>
  <p:sldIdLst>
    <p:sldId id="425" r:id="rId5"/>
    <p:sldId id="426" r:id="rId6"/>
    <p:sldId id="427" r:id="rId7"/>
    <p:sldId id="624" r:id="rId8"/>
    <p:sldId id="428" r:id="rId9"/>
    <p:sldId id="429" r:id="rId10"/>
    <p:sldId id="430" r:id="rId11"/>
    <p:sldId id="43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n Tavares" initials="GT" lastIdx="10" clrIdx="0"/>
  <p:cmAuthor id="2" name="David Kendall" initials="DK" lastIdx="4" clrIdx="1"/>
  <p:cmAuthor id="3" name="David Kendall" initials="DK [2]" lastIdx="1" clrIdx="2"/>
  <p:cmAuthor id="4" name="Cody Luettger" initials="CL" lastIdx="18" clrIdx="3"/>
  <p:cmAuthor id="5" name="Ryan Gibson" initials="RG" lastIdx="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4A2"/>
    <a:srgbClr val="448431"/>
    <a:srgbClr val="57AC40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1AF8A94-9555-4F11-849F-3E9C1A9191F0}" v="471" dt="2019-07-01T15:46:17.0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9" autoAdjust="0"/>
    <p:restoredTop sz="94296" autoAdjust="0"/>
  </p:normalViewPr>
  <p:slideViewPr>
    <p:cSldViewPr snapToGrid="0">
      <p:cViewPr varScale="1">
        <p:scale>
          <a:sx n="61" d="100"/>
          <a:sy n="61" d="100"/>
        </p:scale>
        <p:origin x="147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E9AFAD3-F3BD-4395-8F77-9999A3AF0A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F1A46B-586F-4CBE-9952-6BEDC60891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48505-E7EB-4B8F-BF8D-66EAD648D0DD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BE23D6-7DAB-4005-B034-4AFEE3EA5A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F3BB4C-A847-42FD-8740-E25E0B7BB7A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79F10-0CE8-46B5-BCEC-A8D128FCB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335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DCD9C-BAA8-40A1-8D67-F30B1E390576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A9AD2-15AF-4FFD-AD62-B44A874E55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059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B798317-2A00-8449-AF5E-C684A2334AF8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E2048F-5A58-44FC-BB6B-8004B92565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92822" y="1122365"/>
            <a:ext cx="8558357" cy="1220787"/>
          </a:xfrm>
        </p:spPr>
        <p:txBody>
          <a:bodyPr anchor="b">
            <a:normAutofit/>
          </a:bodyPr>
          <a:lstStyle>
            <a:lvl1pPr algn="ctr">
              <a:defRPr sz="50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3E9F0F-99E4-C14C-B639-1D491C8CFF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951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F539D94-4197-BC46-9155-385FF6D31FCE}"/>
              </a:ext>
            </a:extLst>
          </p:cNvPr>
          <p:cNvSpPr/>
          <p:nvPr userDrawn="1"/>
        </p:nvSpPr>
        <p:spPr>
          <a:xfrm>
            <a:off x="0" y="-2388"/>
            <a:ext cx="9144000" cy="551497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0CA1CA-D78F-4D29-A112-7E5632AB2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pic>
        <p:nvPicPr>
          <p:cNvPr id="16" name="Picture 15" descr="A close up of a sign&#10;&#10;Description generated with high confidence">
            <a:extLst>
              <a:ext uri="{FF2B5EF4-FFF2-40B4-BE49-F238E27FC236}">
                <a16:creationId xmlns:a16="http://schemas.microsoft.com/office/drawing/2014/main" id="{A0A1B6DC-BDE1-4350-A720-0DFEEA7216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098" y="5934456"/>
            <a:ext cx="2058831" cy="731520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B55A5C-60F8-44DB-948C-104DD56B3B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80055"/>
            <a:ext cx="9144000" cy="897140"/>
          </a:xfrm>
        </p:spPr>
        <p:txBody>
          <a:bodyPr anchor="ctr">
            <a:normAutofit/>
          </a:bodyPr>
          <a:lstStyle>
            <a:lvl1pPr marL="0" indent="0" algn="ctr">
              <a:buNone/>
              <a:defRPr sz="5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EB4A5DE-FE85-4060-831F-4535EBE301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2476500"/>
            <a:ext cx="9144000" cy="7254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3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SubTitle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75555B0-A33B-344A-8A74-B064735A2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3672843"/>
            <a:ext cx="8229600" cy="18531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70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ed Intro Tex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2063FCA-FF6B-414C-AFC6-E9E0F3F34019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F8E6B9B-087E-2143-9849-2D5E8DB8C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160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AE9D370-B5BD-4A01-BD93-E3AF2518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B35CCE95-468E-442E-9ED0-F1EDC09F417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C8A4DFD6-6B8A-4783-B624-3D851DA8A1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16C3AFA8-CF49-4D54-9168-38931552E69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2790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51E3CCF-F684-6F44-9548-B0371F224676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81EF215-24B5-9C4A-8955-A28E205B8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12974" cy="478114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4E358483-0701-4610-B7F8-1CDC93B7D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2AFC4B6C-E56F-45A2-B987-2706EF4469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1D02937-E059-4923-A2A9-5058038E86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30D271F4-3E44-4C14-8C4E-2D0D7A3B45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205973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762F0244-A687-D54A-BB1E-2E4234E7EF03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F276CAC-5A65-5A46-9F2D-12BAE33AD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8529600" cy="4781145"/>
          </a:xfrm>
        </p:spPr>
        <p:txBody>
          <a:bodyPr>
            <a:normAutofit/>
          </a:bodyPr>
          <a:lstStyle>
            <a:lvl1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600"/>
              </a:spcBef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881DF7E-501B-4BCA-95FE-16FA92C0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64889971-C6D0-48C5-8EB8-09A4DABBFE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24B06ED1-1B06-44B7-8461-057F53E1881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F77CCBE-2056-4A6A-AADD-907E6B311EB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548881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ed List w/P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7E5E404F-0420-6F41-A191-6188F8F1FDDD}"/>
              </a:ext>
            </a:extLst>
          </p:cNvPr>
          <p:cNvSpPr/>
          <p:nvPr userDrawn="1"/>
        </p:nvSpPr>
        <p:spPr>
          <a:xfrm>
            <a:off x="0" y="4"/>
            <a:ext cx="9144000" cy="1521225"/>
          </a:xfrm>
          <a:prstGeom prst="rect">
            <a:avLst/>
          </a:prstGeom>
          <a:solidFill>
            <a:srgbClr val="448431"/>
          </a:solidFill>
          <a:ln>
            <a:solidFill>
              <a:srgbClr val="57AC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32AAE82-BB1D-914B-A28A-653ED4F1F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26479" y="887762"/>
            <a:ext cx="3017519" cy="64340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364701-2FEA-435F-9BFD-168F5E88A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29"/>
            <a:ext cx="4142622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6CEA5E0C-2930-407C-8443-CB06853E723E}"/>
              </a:ext>
            </a:extLst>
          </p:cNvPr>
          <p:cNvSpPr/>
          <p:nvPr userDrawn="1"/>
        </p:nvSpPr>
        <p:spPr>
          <a:xfrm>
            <a:off x="1429788" y="6256657"/>
            <a:ext cx="7714211" cy="45719"/>
          </a:xfrm>
          <a:custGeom>
            <a:avLst/>
            <a:gdLst/>
            <a:ahLst/>
            <a:cxnLst/>
            <a:rect l="l" t="t" r="r" b="b"/>
            <a:pathLst>
              <a:path w="7725409">
                <a:moveTo>
                  <a:pt x="0" y="0"/>
                </a:moveTo>
                <a:lnTo>
                  <a:pt x="7725156" y="0"/>
                </a:lnTo>
              </a:path>
            </a:pathLst>
          </a:custGeom>
          <a:ln w="25908">
            <a:solidFill>
              <a:srgbClr val="57AC40"/>
            </a:solidFill>
          </a:ln>
        </p:spPr>
        <p:txBody>
          <a:bodyPr wrap="square" lIns="0" tIns="0" rIns="0" bIns="0" rtlCol="0"/>
          <a:lstStyle/>
          <a:p>
            <a:endParaRPr sz="18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D67DC53-72A8-46A8-920D-BF4A8C1FD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" y="5934456"/>
            <a:ext cx="1283061" cy="73152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DD0A62F-ADCE-4FEB-9CDF-E85D05BB3432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572000" y="1521229"/>
            <a:ext cx="4256858" cy="4758287"/>
          </a:xfrm>
        </p:spPr>
        <p:txBody>
          <a:bodyPr>
            <a:normAutofit/>
          </a:bodyPr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783" indent="-228594">
              <a:buFont typeface="Arial" panose="020B0604020202020204" pitchFamily="34" charset="0"/>
              <a:buChar char="‒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2971" indent="-228594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F98828DD-31C9-4C41-AB97-0D5A474AF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142" y="320678"/>
            <a:ext cx="5806851" cy="1017672"/>
          </a:xfrm>
        </p:spPr>
        <p:txBody>
          <a:bodyPr>
            <a:normAutofit/>
          </a:bodyPr>
          <a:lstStyle>
            <a:lvl1pPr>
              <a:defRPr sz="4000" b="1" i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3AEF4AA-E762-4CCB-8C4A-9592823B5FD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30095" y="5824699"/>
            <a:ext cx="798763" cy="303212"/>
          </a:xfrm>
        </p:spPr>
        <p:txBody>
          <a:bodyPr anchor="ctr">
            <a:noAutofit/>
          </a:bodyPr>
          <a:lstStyle>
            <a:lvl1pPr marL="0" indent="0" algn="ctr">
              <a:buNone/>
              <a:defRPr sz="1200" b="1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PM 123</a:t>
            </a:r>
            <a:endParaRPr lang="en-US" dirty="0"/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id="{01CC6E1A-3A1D-4D97-9209-75A5CE8341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29787" y="6385716"/>
            <a:ext cx="4438997" cy="303212"/>
          </a:xfrm>
        </p:spPr>
        <p:txBody>
          <a:bodyPr anchor="ctr">
            <a:noAutofit/>
          </a:bodyPr>
          <a:lstStyle>
            <a:lvl1pPr marL="0" indent="0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CERT Basic Training Unit #: Unit Name</a:t>
            </a:r>
            <a:endParaRPr lang="en-US" dirty="0"/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7D4EAC7A-29D8-42A5-A75B-CEE1CDA8A4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32567" y="6385716"/>
            <a:ext cx="1803862" cy="303212"/>
          </a:xfrm>
        </p:spPr>
        <p:txBody>
          <a:bodyPr anchor="ctr">
            <a:noAutofit/>
          </a:bodyPr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#-Unit #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79F7116-2CE5-4A1C-9C55-E527BC72118A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7789025" y="5881860"/>
            <a:ext cx="1022409" cy="355600"/>
          </a:xfrm>
          <a:ln>
            <a:solidFill>
              <a:srgbClr val="575757"/>
            </a:solidFill>
          </a:ln>
        </p:spPr>
        <p:txBody>
          <a:bodyPr anchor="ctr">
            <a:noAutofit/>
          </a:bodyPr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PM-123</a:t>
            </a:r>
          </a:p>
        </p:txBody>
      </p:sp>
    </p:spTree>
    <p:extLst>
      <p:ext uri="{BB962C8B-B14F-4D97-AF65-F5344CB8AC3E}">
        <p14:creationId xmlns:p14="http://schemas.microsoft.com/office/powerpoint/2010/main" val="352850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77C4DE-535A-48A8-B070-52576141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Master w/ PM Box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480034-040C-4A73-B481-BC4B843FA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842F2-B8CF-4FBB-92F0-1AC6DDF394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F69BD-0B0C-4866-A0B7-9C9DC31A51B0}" type="datetimeFigureOut">
              <a:rPr lang="en-US" smtClean="0"/>
              <a:t>6/7/2024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F5D1E-236B-4794-BD1C-A348F44003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CFCAED-1C23-4596-B207-CC261274F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0692-8B36-4761-9A7C-D6FD3AE4FB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14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610178" y="2169060"/>
            <a:ext cx="7886700" cy="1325563"/>
          </a:xfrm>
        </p:spPr>
        <p:txBody>
          <a:bodyPr/>
          <a:lstStyle/>
          <a:p>
            <a:pPr lvl="0" algn="ctr">
              <a:spcBef>
                <a:spcPts val="1000"/>
              </a:spcBef>
            </a:pPr>
            <a:r>
              <a:rPr lang="en-US" sz="3400" b="1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Unit 8: Teach-Back #1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FB25C1-C08E-4B77-BC39-6269741D1AA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1635991"/>
            <a:ext cx="9144000" cy="725488"/>
          </a:xfrm>
        </p:spPr>
        <p:txBody>
          <a:bodyPr>
            <a:noAutofit/>
          </a:bodyPr>
          <a:lstStyle/>
          <a:p>
            <a:pPr lvl="0" defTabSz="914400">
              <a:lnSpc>
                <a:spcPct val="100000"/>
              </a:lnSpc>
              <a:spcBef>
                <a:spcPts val="0"/>
              </a:spcBef>
            </a:pPr>
            <a:r>
              <a:rPr lang="en-US" sz="5000" dirty="0">
                <a:solidFill>
                  <a:prstClr val="white"/>
                </a:solidFill>
              </a:rPr>
              <a:t>CERT</a:t>
            </a:r>
            <a:r>
              <a:rPr lang="en-US" sz="5000" b="0" dirty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r>
              <a:rPr lang="en-US" sz="5000" dirty="0">
                <a:solidFill>
                  <a:prstClr val="white"/>
                </a:solidFill>
              </a:rPr>
              <a:t>Train-the-Trainer</a:t>
            </a:r>
          </a:p>
        </p:txBody>
      </p:sp>
    </p:spTree>
    <p:extLst>
      <p:ext uri="{BB962C8B-B14F-4D97-AF65-F5344CB8AC3E}">
        <p14:creationId xmlns:p14="http://schemas.microsoft.com/office/powerpoint/2010/main" val="66559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EF44A0A-C2E1-44B7-A7C3-280B0F857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a Teach-Back?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3B3876C-2E9A-4CCB-ABF4-E0352869D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Practice, practice, practice</a:t>
            </a:r>
          </a:p>
          <a:p>
            <a:pPr lvl="1"/>
            <a:r>
              <a:rPr lang="en-US" dirty="0"/>
              <a:t>Practice teaching skills in CERT Basic Training course</a:t>
            </a:r>
          </a:p>
          <a:p>
            <a:pPr lvl="1"/>
            <a:r>
              <a:rPr lang="en-US" dirty="0"/>
              <a:t>Practice incorporating information you are learning in CERT T-T-T course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6193FE-5989-42DC-8C7C-23F400695FC0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8-1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DF8A-082E-44BE-9673-319ADCE65F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8: Teach-Back #1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336A4B-F79D-4D48-A717-6332431990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8-1</a:t>
            </a:r>
          </a:p>
        </p:txBody>
      </p:sp>
    </p:spTree>
    <p:extLst>
      <p:ext uri="{BB962C8B-B14F-4D97-AF65-F5344CB8AC3E}">
        <p14:creationId xmlns:p14="http://schemas.microsoft.com/office/powerpoint/2010/main" val="1793824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9A3BA07-F722-4AD1-9F6D-A845E1CD3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Teach-Back Process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F8F893-6B89-4495-A634-EA2D4D1C1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30"/>
            <a:ext cx="8512974" cy="4560915"/>
          </a:xfrm>
        </p:spPr>
        <p:txBody>
          <a:bodyPr>
            <a:normAutofit/>
          </a:bodyPr>
          <a:lstStyle/>
          <a:p>
            <a:r>
              <a:rPr lang="en-US" dirty="0"/>
              <a:t>You will be assigned a partner and instruction block</a:t>
            </a:r>
          </a:p>
          <a:p>
            <a:r>
              <a:rPr lang="en-US" dirty="0"/>
              <a:t>Work tonight on your assignment</a:t>
            </a:r>
          </a:p>
          <a:p>
            <a:pPr lvl="1"/>
            <a:r>
              <a:rPr lang="en-US" dirty="0"/>
              <a:t>Both must be active participants in teach-back</a:t>
            </a:r>
          </a:p>
          <a:p>
            <a:pPr lvl="1"/>
            <a:r>
              <a:rPr lang="en-US" dirty="0"/>
              <a:t>Presentation should be no longer than 15 minutes</a:t>
            </a:r>
          </a:p>
          <a:p>
            <a:r>
              <a:rPr lang="en-US" dirty="0"/>
              <a:t>Teach-backs will be done tomorrow morning in groups of 10 (5 pairs)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337631-0E79-4322-8EA0-C26C0EEA9FF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8-1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61CF0F-C8A7-4444-8319-ABEC02152F4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8: Teach-Back #1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3232F6-D0F4-44E3-A9C0-7F2DB71C371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8-2</a:t>
            </a:r>
          </a:p>
        </p:txBody>
      </p:sp>
    </p:spTree>
    <p:extLst>
      <p:ext uri="{BB962C8B-B14F-4D97-AF65-F5344CB8AC3E}">
        <p14:creationId xmlns:p14="http://schemas.microsoft.com/office/powerpoint/2010/main" val="1384518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9A3BA07-F722-4AD1-9F6D-A845E1CD3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Teach-Back Process </a:t>
            </a:r>
            <a:r>
              <a:rPr lang="en-US" sz="1100" dirty="0">
                <a:solidFill>
                  <a:srgbClr val="448431"/>
                </a:solidFill>
              </a:rPr>
              <a:t>(Unit 8)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F8F893-6B89-4495-A634-EA2D4D1C1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1521230"/>
            <a:ext cx="8512974" cy="4560915"/>
          </a:xfrm>
        </p:spPr>
        <p:txBody>
          <a:bodyPr>
            <a:normAutofit/>
          </a:bodyPr>
          <a:lstStyle/>
          <a:p>
            <a:r>
              <a:rPr lang="en-US" dirty="0"/>
              <a:t>Feedback:</a:t>
            </a:r>
          </a:p>
          <a:p>
            <a:pPr lvl="1"/>
            <a:r>
              <a:rPr lang="en-US" dirty="0"/>
              <a:t>“Audience” (other participants and an instructor) will complete feedback checklist</a:t>
            </a:r>
          </a:p>
          <a:p>
            <a:pPr lvl="1"/>
            <a:r>
              <a:rPr lang="en-US" dirty="0"/>
              <a:t>You will receive written checklists and oral feedback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337631-0E79-4322-8EA0-C26C0EEA9FF3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8-1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61CF0F-C8A7-4444-8319-ABEC02152F4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8: Teach-Back #1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3232F6-D0F4-44E3-A9C0-7F2DB71C371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8-3</a:t>
            </a:r>
          </a:p>
        </p:txBody>
      </p:sp>
    </p:spTree>
    <p:extLst>
      <p:ext uri="{BB962C8B-B14F-4D97-AF65-F5344CB8AC3E}">
        <p14:creationId xmlns:p14="http://schemas.microsoft.com/office/powerpoint/2010/main" val="1523117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E4558D4-4635-4163-81DF-74F1C83FB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Feedback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BCF87F5-8203-4D2F-978A-CBC51147C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 on the training </a:t>
            </a:r>
            <a:r>
              <a:rPr lang="en-US" b="1" dirty="0"/>
              <a:t>delivery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What went well?</a:t>
            </a:r>
          </a:p>
          <a:p>
            <a:pPr lvl="1"/>
            <a:r>
              <a:rPr lang="en-US" dirty="0"/>
              <a:t>What could be improved?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E188A1-0A19-4AA7-B7F7-E9A0F51BE54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8-1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BDC8C5-0426-4192-B7F7-47AAD89980F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8: Teach-Back #1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754244-A5C5-460C-B356-5950101910B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8-4</a:t>
            </a:r>
          </a:p>
        </p:txBody>
      </p:sp>
    </p:spTree>
    <p:extLst>
      <p:ext uri="{BB962C8B-B14F-4D97-AF65-F5344CB8AC3E}">
        <p14:creationId xmlns:p14="http://schemas.microsoft.com/office/powerpoint/2010/main" val="2106279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9F51C18-DB32-4773-9A7C-9B69214FF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378" y="1484460"/>
            <a:ext cx="7849803" cy="1017672"/>
          </a:xfrm>
        </p:spPr>
        <p:txBody>
          <a:bodyPr>
            <a:normAutofit/>
          </a:bodyPr>
          <a:lstStyle/>
          <a:p>
            <a:pPr marL="228594" lvl="0" indent="-228594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i="0" dirty="0">
                <a:solidFill>
                  <a:prstClr val="black"/>
                </a:solidFill>
                <a:ea typeface="+mn-ea"/>
              </a:rPr>
              <a:t>What are your responsibilities as you teach back? </a:t>
            </a:r>
            <a:r>
              <a:rPr lang="en-US" sz="200" i="0" dirty="0">
                <a:ea typeface="+mn-ea"/>
              </a:rPr>
              <a:t>(Teach-Back #1)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0D0AB0-C677-4AB1-A15F-E00807E4F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142" y="459049"/>
            <a:ext cx="8512974" cy="1046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i="1" dirty="0">
                <a:solidFill>
                  <a:schemeClr val="bg1"/>
                </a:solidFill>
              </a:rPr>
              <a:t>What Do You Think?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C6D632-D455-4343-B88A-DB12EF36326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8-2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63B9C7-18ED-4460-A89D-7A8E54504A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8: Teach-Back #1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3C9FBA-F627-4BA5-BDE2-C0CD2EECD9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8-5</a:t>
            </a:r>
          </a:p>
        </p:txBody>
      </p:sp>
    </p:spTree>
    <p:extLst>
      <p:ext uri="{BB962C8B-B14F-4D97-AF65-F5344CB8AC3E}">
        <p14:creationId xmlns:p14="http://schemas.microsoft.com/office/powerpoint/2010/main" val="4263104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EC647E2-7F0C-4ECA-BE97-877345430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Teach-Back Assignment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448112B-C5E6-4A63-9A71-59BB481AF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teach-back block must include:</a:t>
            </a:r>
          </a:p>
          <a:p>
            <a:pPr lvl="1"/>
            <a:r>
              <a:rPr lang="en-US" dirty="0"/>
              <a:t>An explanation: describe skill clearly</a:t>
            </a:r>
          </a:p>
          <a:p>
            <a:pPr lvl="1"/>
            <a:r>
              <a:rPr lang="en-US" dirty="0"/>
              <a:t>A demonstration: demonstrate skill correctly</a:t>
            </a:r>
          </a:p>
          <a:p>
            <a:pPr lvl="1"/>
            <a:r>
              <a:rPr lang="en-US" dirty="0"/>
              <a:t>A hands-on activity: coach class through practice session</a:t>
            </a:r>
          </a:p>
          <a:p>
            <a:r>
              <a:rPr lang="en-US" dirty="0"/>
              <a:t>Incorporate practices and information you learned from:</a:t>
            </a:r>
          </a:p>
          <a:p>
            <a:pPr lvl="1"/>
            <a:r>
              <a:rPr lang="en-US" dirty="0"/>
              <a:t>Unit 2: Your Role as Instructor</a:t>
            </a:r>
          </a:p>
          <a:p>
            <a:pPr lvl="1"/>
            <a:r>
              <a:rPr lang="en-US" dirty="0"/>
              <a:t>Unit 6: Maximize Learning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9D9FE0-3902-43C5-8065-1EDE0B4D22F5}"/>
              </a:ext>
            </a:extLst>
          </p:cNvPr>
          <p:cNvSpPr txBox="1"/>
          <p:nvPr/>
        </p:nvSpPr>
        <p:spPr>
          <a:xfrm>
            <a:off x="5871527" y="4606637"/>
            <a:ext cx="242870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All in 15 minutes with each presenting an equal portion!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749D99-A607-4594-BEF2-4225B8AADCB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8-2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56675E-0926-4D16-93A9-A54AE44244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8: Teach-Back #1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57F4D6-3EF9-41BA-8C6A-DD0143E1C1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8-6</a:t>
            </a:r>
          </a:p>
        </p:txBody>
      </p:sp>
    </p:spTree>
    <p:extLst>
      <p:ext uri="{BB962C8B-B14F-4D97-AF65-F5344CB8AC3E}">
        <p14:creationId xmlns:p14="http://schemas.microsoft.com/office/powerpoint/2010/main" val="3565805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7CF67F5-1AD0-4155-8F21-185A6A673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Blocks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238C8D-7820-4299-AF31-C5C354004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Unit 1: Items in CERT kit</a:t>
            </a:r>
          </a:p>
          <a:p>
            <a:r>
              <a:rPr lang="en-US" dirty="0"/>
              <a:t>Unit 2: Documentation and use of CERT forms (pages 2-16 through 2-20)</a:t>
            </a:r>
          </a:p>
          <a:p>
            <a:r>
              <a:rPr lang="en-US" dirty="0"/>
              <a:t>Unit 3: Controlling bleeding (pages 3-5 through 3-10)</a:t>
            </a:r>
          </a:p>
          <a:p>
            <a:r>
              <a:rPr lang="en-US" dirty="0"/>
              <a:t>Unit 3: Treating fractures/sprains/strains (pages 3-20 through 3-23)</a:t>
            </a:r>
          </a:p>
          <a:p>
            <a:r>
              <a:rPr lang="en-US" dirty="0"/>
              <a:t>Unit 4: Head-to-toe patient assessment (page 4-9)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774994-66F0-4F86-B88B-774ED8BC6AE9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b="1" dirty="0"/>
              <a:t>PM 8-2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EEB604-3D53-4A3B-82F3-E3A89270EF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CERT Train-the-Trainer Unit 8: Teach-Back #1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ABED70-9037-4228-B86E-D31B654FE6D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8-7</a:t>
            </a:r>
          </a:p>
        </p:txBody>
      </p:sp>
    </p:spTree>
    <p:extLst>
      <p:ext uri="{BB962C8B-B14F-4D97-AF65-F5344CB8AC3E}">
        <p14:creationId xmlns:p14="http://schemas.microsoft.com/office/powerpoint/2010/main" val="366271150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PPTTmplt20190319" id="{D722C5DE-2F57-4455-BD5B-B112E512D8C7}" vid="{C04B925E-061A-4622-B6DB-8886051063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8FE5F7B7910C4D8144887B4C3EC5DA" ma:contentTypeVersion="10" ma:contentTypeDescription="Create a new document." ma:contentTypeScope="" ma:versionID="9842cf9d99d7260b0fe682072e4231ac">
  <xsd:schema xmlns:xsd="http://www.w3.org/2001/XMLSchema" xmlns:xs="http://www.w3.org/2001/XMLSchema" xmlns:p="http://schemas.microsoft.com/office/2006/metadata/properties" xmlns:ns2="cd7a79f3-a22f-4b0a-abe2-9eca9b7c463e" xmlns:ns3="ec9525e3-0e26-41e5-be28-2227dc64c83e" targetNamespace="http://schemas.microsoft.com/office/2006/metadata/properties" ma:root="true" ma:fieldsID="803e844ea8424115489f0f51abb3d71c" ns2:_="" ns3:_="">
    <xsd:import namespace="cd7a79f3-a22f-4b0a-abe2-9eca9b7c463e"/>
    <xsd:import namespace="ec9525e3-0e26-41e5-be28-2227dc64c8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a79f3-a22f-4b0a-abe2-9eca9b7c46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525e3-0e26-41e5-be28-2227dc64c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2231E3-016F-4B17-AC09-DB5F282D3A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9E25F7-62C1-4EBA-951A-88947046B1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a79f3-a22f-4b0a-abe2-9eca9b7c463e"/>
    <ds:schemaRef ds:uri="ec9525e3-0e26-41e5-be28-2227dc64c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DD7AE4-83D3-421C-A1C5-EED6632DACD5}">
  <ds:schemaRefs>
    <ds:schemaRef ds:uri="http://schemas.microsoft.com/office/infopath/2007/PartnerControls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ec9525e3-0e26-41e5-be28-2227dc64c83e"/>
    <ds:schemaRef ds:uri="http://schemas.openxmlformats.org/package/2006/metadata/core-properties"/>
    <ds:schemaRef ds:uri="cd7a79f3-a22f-4b0a-abe2-9eca9b7c463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CERTPPTTmplt</Template>
  <TotalTime>14103</TotalTime>
  <Words>344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1_Office Theme</vt:lpstr>
      <vt:lpstr>Unit 8: Teach-Back #1</vt:lpstr>
      <vt:lpstr>Why Do a Teach-Back?</vt:lpstr>
      <vt:lpstr>Teach-Back Process</vt:lpstr>
      <vt:lpstr>Teach-Back Process (Unit 8)</vt:lpstr>
      <vt:lpstr>Good Feedback</vt:lpstr>
      <vt:lpstr>What are your responsibilities as you teach back? (Teach-Back #1)</vt:lpstr>
      <vt:lpstr>Teach-Back Assignment</vt:lpstr>
      <vt:lpstr>Content Blocks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David Kendall</dc:creator>
  <cp:keywords/>
  <dc:description/>
  <cp:lastModifiedBy>Michael Wilson</cp:lastModifiedBy>
  <cp:revision>955</cp:revision>
  <dcterms:created xsi:type="dcterms:W3CDTF">2019-04-19T15:08:43Z</dcterms:created>
  <dcterms:modified xsi:type="dcterms:W3CDTF">2024-06-08T03:36:52Z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0x010100798FE5F7B7910C4D8144887B4C3EC5DA</vt:lpwstr>
  </property>
</Properties>
</file>