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5"/>
  </p:notesMasterIdLst>
  <p:handoutMasterIdLst>
    <p:handoutMasterId r:id="rId16"/>
  </p:handoutMasterIdLst>
  <p:sldIdLst>
    <p:sldId id="415" r:id="rId5"/>
    <p:sldId id="416" r:id="rId6"/>
    <p:sldId id="417" r:id="rId7"/>
    <p:sldId id="418" r:id="rId8"/>
    <p:sldId id="419" r:id="rId9"/>
    <p:sldId id="420" r:id="rId10"/>
    <p:sldId id="421" r:id="rId11"/>
    <p:sldId id="422" r:id="rId12"/>
    <p:sldId id="423" r:id="rId13"/>
    <p:sldId id="42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8A94-9555-4F11-849F-3E9C1A9191F0}" v="471" dt="2019-07-01T15:46:1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120073" y="2169407"/>
            <a:ext cx="8894618" cy="1325563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7: CERT Basic Training Unit 4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2D4D9-9D2C-4ECA-8F39-720E75D9AD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635991"/>
            <a:ext cx="9144000" cy="725488"/>
          </a:xfrm>
        </p:spPr>
        <p:txBody>
          <a:bodyPr>
            <a:no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solidFill>
                  <a:prstClr val="white"/>
                </a:solidFill>
              </a:rPr>
              <a:t>CERT</a:t>
            </a:r>
            <a:r>
              <a:rPr lang="en-US" sz="500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en-US" sz="5000" dirty="0">
                <a:solidFill>
                  <a:prstClr val="white"/>
                </a:solidFill>
              </a:rPr>
              <a:t>Train-the-Trainer</a:t>
            </a:r>
          </a:p>
        </p:txBody>
      </p:sp>
    </p:spTree>
    <p:extLst>
      <p:ext uri="{BB962C8B-B14F-4D97-AF65-F5344CB8AC3E}">
        <p14:creationId xmlns:p14="http://schemas.microsoft.com/office/powerpoint/2010/main" val="2953754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05362E-F0BE-46D9-800B-F56C42A83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to Course</a:t>
            </a:r>
            <a:r>
              <a:rPr lang="en-US" sz="800" dirty="0"/>
              <a:t> </a:t>
            </a:r>
            <a:r>
              <a:rPr lang="en-US" sz="600" dirty="0">
                <a:solidFill>
                  <a:srgbClr val="448431"/>
                </a:solidFill>
              </a:rPr>
              <a:t>(Unit 7)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6DB33F-6D19-4790-8577-73B54D6B0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Continues the message of teamwork</a:t>
            </a:r>
          </a:p>
          <a:p>
            <a:r>
              <a:rPr lang="en-US" dirty="0"/>
              <a:t>Builds on treatment and patient assessment in Unit 3</a:t>
            </a:r>
          </a:p>
          <a:p>
            <a:r>
              <a:rPr lang="en-US" dirty="0"/>
              <a:t>Overlaps with Search and Rescue Operations in Unit 7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CD5CBB-BAB4-43AA-A262-69DBFD489CB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7-4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E0E5F-85AA-4CB3-8C88-84029BFCA2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7: Basic Training Unit 4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F6AD89-70DC-4D49-B928-B20E26A3AF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7-9</a:t>
            </a:r>
          </a:p>
        </p:txBody>
      </p:sp>
    </p:spTree>
    <p:extLst>
      <p:ext uri="{BB962C8B-B14F-4D97-AF65-F5344CB8AC3E}">
        <p14:creationId xmlns:p14="http://schemas.microsoft.com/office/powerpoint/2010/main" val="1631806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572F9C-3F95-4790-A0E9-A92EEFBF7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484460"/>
            <a:ext cx="8431694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is the purpose of CERT Basic Training Unit 4?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8FEA58-771A-4897-835F-0576D179D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77" y="449810"/>
            <a:ext cx="8512974" cy="9633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142C65-3139-4AD1-A1EA-3D068E11D5B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7-2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E79899-B985-499C-9B3B-0DC6564B1B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7: Basic Training Unit 4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1A5E9A-A304-4EBC-A812-9F1E1BBA26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7-1</a:t>
            </a:r>
          </a:p>
        </p:txBody>
      </p:sp>
    </p:spTree>
    <p:extLst>
      <p:ext uri="{BB962C8B-B14F-4D97-AF65-F5344CB8AC3E}">
        <p14:creationId xmlns:p14="http://schemas.microsoft.com/office/powerpoint/2010/main" val="1536442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C90EFB-DB85-4A21-B531-027A1392E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Unit 4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5E7E8-E60A-49F6-BCEC-FCE965227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purpose of CERT Basic Training Unit 4?</a:t>
            </a:r>
          </a:p>
          <a:p>
            <a:pPr lvl="1"/>
            <a:r>
              <a:rPr lang="en-US" dirty="0"/>
              <a:t>To continue the topic of disaster medical operations</a:t>
            </a:r>
          </a:p>
          <a:p>
            <a:pPr lvl="1"/>
            <a:r>
              <a:rPr lang="en-US" dirty="0"/>
              <a:t>To review public health considerations</a:t>
            </a:r>
          </a:p>
          <a:p>
            <a:pPr lvl="1"/>
            <a:r>
              <a:rPr lang="en-US" dirty="0"/>
              <a:t>To teach about disaster medical operations and medical treatment areas and how to set them up</a:t>
            </a:r>
          </a:p>
          <a:p>
            <a:pPr lvl="1"/>
            <a:r>
              <a:rPr lang="en-US" dirty="0"/>
              <a:t>To teach people how to do a head-to-toe assessment</a:t>
            </a:r>
          </a:p>
          <a:p>
            <a:pPr lvl="1"/>
            <a:r>
              <a:rPr lang="en-US" dirty="0"/>
              <a:t>To teach people how to treat specific kinds of injuries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8DE33E-462A-4126-A57F-BCC49904F37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7-2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01039F-D954-416F-AF7B-AF96547955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7: Basic Training Unit 4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76B5E9-5D39-4A37-A9F7-C456884E52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7-2</a:t>
            </a:r>
          </a:p>
        </p:txBody>
      </p:sp>
    </p:spTree>
    <p:extLst>
      <p:ext uri="{BB962C8B-B14F-4D97-AF65-F5344CB8AC3E}">
        <p14:creationId xmlns:p14="http://schemas.microsoft.com/office/powerpoint/2010/main" val="2643340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C52490-C3C3-41AC-8BA5-413E7E6A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3" y="1290497"/>
            <a:ext cx="8348566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are the learning objectives for this unit?</a:t>
            </a:r>
            <a:r>
              <a:rPr lang="en-US" sz="500" i="0" dirty="0">
                <a:solidFill>
                  <a:prstClr val="black"/>
                </a:solidFill>
                <a:ea typeface="+mn-ea"/>
              </a:rPr>
              <a:t> </a:t>
            </a:r>
            <a:r>
              <a:rPr lang="en-US" sz="100" i="0" dirty="0">
                <a:ea typeface="+mn-ea"/>
              </a:rPr>
              <a:t>(Unit 4) (Unit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01E341-9D63-4783-907B-A3512959D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78" y="449811"/>
            <a:ext cx="8512974" cy="852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83F1DB-7256-4276-9B0C-5F3BDBE5509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7-2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A61AA-36F9-4F20-A98A-B0336552F5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7: Basic Training Unit 4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F9BCE6-CF8A-409E-96E4-A0EA820647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7-3</a:t>
            </a:r>
          </a:p>
        </p:txBody>
      </p:sp>
    </p:spTree>
    <p:extLst>
      <p:ext uri="{BB962C8B-B14F-4D97-AF65-F5344CB8AC3E}">
        <p14:creationId xmlns:p14="http://schemas.microsoft.com/office/powerpoint/2010/main" val="2476116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13248A-C572-4E9D-BC2C-CD3597327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960" y="1050350"/>
            <a:ext cx="5806851" cy="473649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448431"/>
                </a:solidFill>
              </a:rPr>
              <a:t>Learning Objectives (Unit 4)</a:t>
            </a:r>
          </a:p>
        </p:txBody>
      </p:sp>
      <p:sp>
        <p:nvSpPr>
          <p:cNvPr id="7" name="Body 2">
            <a:extLst>
              <a:ext uri="{FF2B5EF4-FFF2-40B4-BE49-F238E27FC236}">
                <a16:creationId xmlns:a16="http://schemas.microsoft.com/office/drawing/2014/main" id="{33CB8D5E-38C6-4C86-AC41-6FBAA7F8FBF8}"/>
              </a:ext>
            </a:extLst>
          </p:cNvPr>
          <p:cNvSpPr txBox="1">
            <a:spLocks/>
          </p:cNvSpPr>
          <p:nvPr/>
        </p:nvSpPr>
        <p:spPr>
          <a:xfrm>
            <a:off x="319759" y="316060"/>
            <a:ext cx="5806851" cy="101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What Do You Think?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499945-60D8-4467-827C-9E2555DA0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the learning objectives for this unit?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Explain the role of the CERT volunteer during a mass casualty incident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Describe the functions of disaster medical operations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Describe how to set up survivor treatment areas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Perform head-to-toe patient assessments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Take appropriate sanitation and hygiene measures to protect public health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B3AA71-F81E-4B6D-A1D1-BE950A71594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7-2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C62C0-16EF-4BEE-B595-29C90DEC86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7: Basic Training Unit 4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44FD90-3A31-4DC0-8AD7-2AA778F3F1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7-4</a:t>
            </a:r>
          </a:p>
        </p:txBody>
      </p:sp>
    </p:spTree>
    <p:extLst>
      <p:ext uri="{BB962C8B-B14F-4D97-AF65-F5344CB8AC3E}">
        <p14:creationId xmlns:p14="http://schemas.microsoft.com/office/powerpoint/2010/main" val="2505520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322A1A0-A53B-4A53-B381-96180773B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 </a:t>
            </a:r>
            <a:r>
              <a:rPr lang="en-US" dirty="0">
                <a:solidFill>
                  <a:srgbClr val="448431"/>
                </a:solidFill>
              </a:rPr>
              <a:t>(Unit 7)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8437F3-572F-400E-8D51-BE870C09D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brief overview of the unit</a:t>
            </a:r>
          </a:p>
          <a:p>
            <a:r>
              <a:rPr lang="en-US" dirty="0"/>
              <a:t>Describe mass casualty incidents</a:t>
            </a:r>
          </a:p>
          <a:p>
            <a:r>
              <a:rPr lang="en-US" dirty="0"/>
              <a:t>Review the five functions of disaster medical operations</a:t>
            </a:r>
          </a:p>
          <a:p>
            <a:r>
              <a:rPr lang="en-US" dirty="0"/>
              <a:t>Teach how survivor treatment areas are set up</a:t>
            </a:r>
          </a:p>
          <a:p>
            <a:r>
              <a:rPr lang="en-US" dirty="0"/>
              <a:t>Teach how to conduct head-to-toe assessments</a:t>
            </a:r>
          </a:p>
          <a:p>
            <a:r>
              <a:rPr lang="en-US" dirty="0"/>
              <a:t>Emphasize proper hygiene and sanitation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023B3C-2143-4908-BD0A-89E1EF40373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7-2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8A139-442E-4BAD-86F1-B6DA0EF797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7: Basic Training Unit 4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04020F-1A6F-449B-A47F-71336FE27D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7-5</a:t>
            </a:r>
          </a:p>
        </p:txBody>
      </p:sp>
    </p:spTree>
    <p:extLst>
      <p:ext uri="{BB962C8B-B14F-4D97-AF65-F5344CB8AC3E}">
        <p14:creationId xmlns:p14="http://schemas.microsoft.com/office/powerpoint/2010/main" val="2051083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C5B005-A5DC-41E0-87C0-9FB81E8F4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Activities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448431"/>
                </a:solidFill>
              </a:rPr>
              <a:t>(Unit 7)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CF9BC29-2FCA-4D86-AFD1-86BCEAF9B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Conducting Head-to-Toe Assessments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DA2565-B6D1-43D5-B807-A9FB3A3CA18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7-3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A2BDE-7DC3-4465-9D72-4A355E3E8B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7: Basic Training Unit 4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B9FAC1-417D-46F3-865A-6F438A37DF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7-6</a:t>
            </a:r>
          </a:p>
        </p:txBody>
      </p:sp>
    </p:spTree>
    <p:extLst>
      <p:ext uri="{BB962C8B-B14F-4D97-AF65-F5344CB8AC3E}">
        <p14:creationId xmlns:p14="http://schemas.microsoft.com/office/powerpoint/2010/main" val="89524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4679BE-23FC-4896-9F94-D8BC4CBB7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Teaching Unit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448431"/>
                </a:solidFill>
              </a:rPr>
              <a:t>4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F6C5AB-496C-4FB2-B78F-DCD223365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Instructor should be experienced</a:t>
            </a:r>
          </a:p>
          <a:p>
            <a:r>
              <a:rPr lang="en-US" dirty="0"/>
              <a:t>Know your audience and their physical abilities and comfort level</a:t>
            </a:r>
          </a:p>
          <a:p>
            <a:r>
              <a:rPr lang="en-US" dirty="0"/>
              <a:t>Do not deviate too much from the material</a:t>
            </a:r>
          </a:p>
          <a:p>
            <a:r>
              <a:rPr lang="en-US" dirty="0"/>
              <a:t>Be prepared to deal with questions about different techniques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45A8EB-0836-440A-AE57-E064B381F11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7-3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30BDA5-140E-4144-B092-C01F4BBB6E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7: Basic Training Unit 4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14E41E-AB52-4F4B-8649-567EBADD35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7-7</a:t>
            </a:r>
          </a:p>
        </p:txBody>
      </p:sp>
    </p:spTree>
    <p:extLst>
      <p:ext uri="{BB962C8B-B14F-4D97-AF65-F5344CB8AC3E}">
        <p14:creationId xmlns:p14="http://schemas.microsoft.com/office/powerpoint/2010/main" val="3397916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87312B-A5C1-495A-988D-082329E35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Tips</a:t>
            </a:r>
            <a:r>
              <a:rPr lang="en-US" sz="800" dirty="0">
                <a:solidFill>
                  <a:prstClr val="white"/>
                </a:solidFill>
              </a:rPr>
              <a:t> </a:t>
            </a:r>
            <a:r>
              <a:rPr lang="en-US" sz="800" dirty="0">
                <a:solidFill>
                  <a:srgbClr val="448431"/>
                </a:solidFill>
              </a:rPr>
              <a:t>(Tips for Teaching Unit 4, continued)</a:t>
            </a:r>
            <a:r>
              <a:rPr lang="en-US" dirty="0">
                <a:solidFill>
                  <a:srgbClr val="448431"/>
                </a:solidFill>
              </a:rPr>
              <a:t> (Unit 7)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1A4C23-8C77-496A-8CA0-F215C3646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state protocols</a:t>
            </a:r>
          </a:p>
          <a:p>
            <a:r>
              <a:rPr lang="en-US" dirty="0"/>
              <a:t>Reinforce CERT size-up and PPE</a:t>
            </a:r>
          </a:p>
          <a:p>
            <a:r>
              <a:rPr lang="en-US" dirty="0"/>
              <a:t>Emphasize:</a:t>
            </a:r>
          </a:p>
          <a:p>
            <a:pPr lvl="1"/>
            <a:r>
              <a:rPr lang="en-US" dirty="0"/>
              <a:t>Ask for permission to touch patient</a:t>
            </a:r>
          </a:p>
          <a:p>
            <a:pPr lvl="1"/>
            <a:r>
              <a:rPr lang="en-US" dirty="0"/>
              <a:t>Respect what the patient says</a:t>
            </a:r>
          </a:p>
          <a:p>
            <a:r>
              <a:rPr lang="en-US" dirty="0"/>
              <a:t>Document as much as possible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60E068-018D-4CC7-AEF0-D55AF8CA9FF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7-3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0D3B40-175E-430A-BBCF-D87A467FC4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7: Basic Training Unit 4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57A14C-1D8B-49AE-8A0C-CD37E3447F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7-8</a:t>
            </a:r>
          </a:p>
        </p:txBody>
      </p:sp>
    </p:spTree>
    <p:extLst>
      <p:ext uri="{BB962C8B-B14F-4D97-AF65-F5344CB8AC3E}">
        <p14:creationId xmlns:p14="http://schemas.microsoft.com/office/powerpoint/2010/main" val="5712454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10" ma:contentTypeDescription="Create a new document." ma:contentTypeScope="" ma:versionID="9842cf9d99d7260b0fe682072e4231a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803e844ea8424115489f0f51abb3d71c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E25F7-62C1-4EBA-951A-88947046B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ec9525e3-0e26-41e5-be28-2227dc64c83e"/>
    <ds:schemaRef ds:uri="http://schemas.openxmlformats.org/package/2006/metadata/core-properties"/>
    <ds:schemaRef ds:uri="cd7a79f3-a22f-4b0a-abe2-9eca9b7c46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14106</TotalTime>
  <Words>450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1_Office Theme</vt:lpstr>
      <vt:lpstr>Unit 7: CERT Basic Training Unit 4 Review</vt:lpstr>
      <vt:lpstr>What is the purpose of CERT Basic Training Unit 4?</vt:lpstr>
      <vt:lpstr>The Purpose of Unit 4</vt:lpstr>
      <vt:lpstr>What are the learning objectives for this unit? (Unit 4) (Unit 4)</vt:lpstr>
      <vt:lpstr>Learning Objectives (Unit 4)</vt:lpstr>
      <vt:lpstr>Key Topics (Unit 7)</vt:lpstr>
      <vt:lpstr>Hands-on Activities (Unit 7)</vt:lpstr>
      <vt:lpstr>Tips for Teaching Unit 4</vt:lpstr>
      <vt:lpstr>More Tips (Tips for Teaching Unit 4, continued) (Unit 7)</vt:lpstr>
      <vt:lpstr>Connection to Course (Unit 7)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955</cp:revision>
  <dcterms:created xsi:type="dcterms:W3CDTF">2019-04-19T15:08:43Z</dcterms:created>
  <dcterms:modified xsi:type="dcterms:W3CDTF">2024-06-08T03:35:36Z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