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6"/>
  </p:notesMasterIdLst>
  <p:handoutMasterIdLst>
    <p:handoutMasterId r:id="rId17"/>
  </p:handoutMasterIdLst>
  <p:sldIdLst>
    <p:sldId id="337" r:id="rId5"/>
    <p:sldId id="338" r:id="rId6"/>
    <p:sldId id="339" r:id="rId7"/>
    <p:sldId id="340" r:id="rId8"/>
    <p:sldId id="341" r:id="rId9"/>
    <p:sldId id="343" r:id="rId10"/>
    <p:sldId id="344" r:id="rId11"/>
    <p:sldId id="345" r:id="rId12"/>
    <p:sldId id="346" r:id="rId13"/>
    <p:sldId id="347" r:id="rId14"/>
    <p:sldId id="63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/>
  <p:cmAuthor id="2" name="David Kendall" initials="DK" lastIdx="4" clrIdx="1"/>
  <p:cmAuthor id="3" name="David Kendall" initials="DK [2]" lastIdx="1" clrIdx="2"/>
  <p:cmAuthor id="4" name="Cody Luettger" initials="CL" lastIdx="18" clrIdx="3"/>
  <p:cmAuthor id="5" name="Ryan Gibson" initials="RG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4A2"/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8A94-9555-4F11-849F-3E9C1A9191F0}" v="471" dt="2019-07-01T15:46:17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296" autoAdjust="0"/>
  </p:normalViewPr>
  <p:slideViewPr>
    <p:cSldViewPr snapToGrid="0">
      <p:cViewPr varScale="1">
        <p:scale>
          <a:sx n="61" d="100"/>
          <a:sy n="61" d="100"/>
        </p:scale>
        <p:origin x="14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DCD9C-BAA8-40A1-8D67-F30B1E39057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9AD2-15AF-4FFD-AD62-B44A874E5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B798317-2A00-8449-AF5E-C684A2334AF8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3E9F0F-99E4-C14C-B639-1D491C8C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539D94-4197-BC46-9155-385FF6D31FCE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5555B0-A33B-344A-8A74-B064735A2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2063FCA-FF6B-414C-AFC6-E9E0F3F34019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8E6B9B-087E-2143-9849-2D5E8DB8C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1E3CCF-F684-6F44-9548-B0371F224676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1EF215-24B5-9C4A-8955-A28E205B8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F0244-A687-D54A-BB1E-2E4234E7EF0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276CAC-5A65-5A46-9F2D-12BAE33AD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E5E404F-0420-6F41-A191-6188F8F1FDD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2AAE82-BB1D-914B-A28A-653ED4F1F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0837" y="2169406"/>
            <a:ext cx="8885382" cy="1325563"/>
          </a:xfrm>
        </p:spPr>
        <p:txBody>
          <a:bodyPr/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4: CERT Basic Training Unit 2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A1E2C-6701-450D-BE6D-FBC7A5F087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654463"/>
            <a:ext cx="9134764" cy="725488"/>
          </a:xfrm>
        </p:spPr>
        <p:txBody>
          <a:bodyPr>
            <a:noAutofit/>
          </a:bodyPr>
          <a:lstStyle/>
          <a:p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Train-the-Trainer</a:t>
            </a:r>
          </a:p>
        </p:txBody>
      </p:sp>
    </p:spTree>
    <p:extLst>
      <p:ext uri="{BB962C8B-B14F-4D97-AF65-F5344CB8AC3E}">
        <p14:creationId xmlns:p14="http://schemas.microsoft.com/office/powerpoint/2010/main" val="1004474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D08575-4E84-4081-B1FD-98433680F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to Course</a:t>
            </a:r>
            <a:r>
              <a:rPr lang="en-US" sz="600" dirty="0">
                <a:solidFill>
                  <a:srgbClr val="448431"/>
                </a:solidFill>
              </a:rPr>
              <a:t> (Unit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B439DC-C0B1-4DAF-A067-6CC357E52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Gives framework for all CERT functions covered in CERT Basic Training Units 3-7</a:t>
            </a:r>
          </a:p>
          <a:p>
            <a:r>
              <a:rPr lang="en-US" dirty="0"/>
              <a:t>Sets a standard of teamwork</a:t>
            </a:r>
          </a:p>
          <a:p>
            <a:r>
              <a:rPr lang="en-US" dirty="0"/>
              <a:t>Explains what CERT volunteers need to do to make sure their training works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FAB011-9A0A-4659-91AE-5BD8D6840EA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4-4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FE00E-18E4-4B17-9C10-DFCE84264F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4: Basic Training Unit 2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BDCB5A-C7E6-4C7E-A387-A30BB06A79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4-9</a:t>
            </a:r>
          </a:p>
        </p:txBody>
      </p:sp>
    </p:spTree>
    <p:extLst>
      <p:ext uri="{BB962C8B-B14F-4D97-AF65-F5344CB8AC3E}">
        <p14:creationId xmlns:p14="http://schemas.microsoft.com/office/powerpoint/2010/main" val="823701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D08575-4E84-4081-B1FD-98433680F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Getting More from the Unit</a:t>
            </a:r>
            <a:r>
              <a:rPr lang="en-US" sz="600" dirty="0">
                <a:solidFill>
                  <a:srgbClr val="448431"/>
                </a:solidFill>
              </a:rPr>
              <a:t>(Unit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B439DC-C0B1-4DAF-A067-6CC357E52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FEMA Independent Study</a:t>
            </a:r>
          </a:p>
          <a:p>
            <a:pPr lvl="1"/>
            <a:r>
              <a:rPr lang="en-US" dirty="0"/>
              <a:t>IS-100</a:t>
            </a:r>
          </a:p>
          <a:p>
            <a:pPr lvl="1"/>
            <a:r>
              <a:rPr lang="en-US" dirty="0"/>
              <a:t>IS-700</a:t>
            </a:r>
          </a:p>
          <a:p>
            <a:pPr lvl="1"/>
            <a:r>
              <a:rPr lang="en-US" dirty="0"/>
              <a:t>IS-200</a:t>
            </a:r>
          </a:p>
          <a:p>
            <a:pPr lvl="1"/>
            <a:r>
              <a:rPr lang="en-US" dirty="0"/>
              <a:t>IS-800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FAB011-9A0A-4659-91AE-5BD8D6840EA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4-4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FE00E-18E4-4B17-9C10-DFCE84264F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4: Basic Training Unit 2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BDCB5A-C7E6-4C7E-A387-A30BB06A79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4-9</a:t>
            </a:r>
          </a:p>
        </p:txBody>
      </p:sp>
    </p:spTree>
    <p:extLst>
      <p:ext uri="{BB962C8B-B14F-4D97-AF65-F5344CB8AC3E}">
        <p14:creationId xmlns:p14="http://schemas.microsoft.com/office/powerpoint/2010/main" val="919853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6DB871-0D78-40EB-B804-CF8295AED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484460"/>
            <a:ext cx="7969876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is the purpose of CERT Basic Training Unit 2?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88BC8A8-E370-4C7B-8B57-1984B9F66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615" y="440573"/>
            <a:ext cx="8512974" cy="1009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F91B0D-BB05-46CA-BCB9-8CD73DA6B3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4-2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B033BE-08BB-478B-950A-D85A82D204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4: Basic Training Unit 2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2C4794-F5D0-4BFC-9662-D40ACBD793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4-1</a:t>
            </a:r>
          </a:p>
        </p:txBody>
      </p:sp>
    </p:spTree>
    <p:extLst>
      <p:ext uri="{BB962C8B-B14F-4D97-AF65-F5344CB8AC3E}">
        <p14:creationId xmlns:p14="http://schemas.microsoft.com/office/powerpoint/2010/main" val="4247328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F57E22-FC6B-4302-BC4C-7AFCAD61F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Unit 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594344-2FF4-4FCD-8A48-84F539BB4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the purpose of CERT Basic Training Unit 2?</a:t>
            </a:r>
          </a:p>
          <a:p>
            <a:pPr lvl="1"/>
            <a:r>
              <a:rPr lang="en-US" dirty="0"/>
              <a:t>To review: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CERT organization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CERT mobilization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On-scene size-up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Rescuer safety protocols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Documentation tools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52D566-EC8C-4946-BCE0-195DB87D23A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4-2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127C2-2252-4F17-BE9D-E9780B898A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4: Basic Training Unit 2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1FFA5D-E1D6-4193-AD01-845B89C09D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4-2</a:t>
            </a:r>
          </a:p>
        </p:txBody>
      </p:sp>
    </p:spTree>
    <p:extLst>
      <p:ext uri="{BB962C8B-B14F-4D97-AF65-F5344CB8AC3E}">
        <p14:creationId xmlns:p14="http://schemas.microsoft.com/office/powerpoint/2010/main" val="360795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6AA2C-EDE8-4C53-A6CA-63C609069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905" y="1262787"/>
            <a:ext cx="8311622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are the learning objectives for this unit?</a:t>
            </a:r>
            <a:r>
              <a:rPr lang="en-US" sz="200" i="0" dirty="0">
                <a:solidFill>
                  <a:prstClr val="black"/>
                </a:solidFill>
                <a:ea typeface="+mn-ea"/>
              </a:rPr>
              <a:t> </a:t>
            </a:r>
            <a:r>
              <a:rPr lang="en-US" sz="200" i="0" dirty="0">
                <a:ea typeface="+mn-ea"/>
              </a:rPr>
              <a:t> (Unit 2)(</a:t>
            </a:r>
            <a:endParaRPr lang="en-US" sz="2800" i="0" dirty="0">
              <a:ea typeface="+mn-ea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75BA49-7E56-4182-ADDC-122480E17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440575"/>
            <a:ext cx="8512974" cy="713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FF4D22-AD15-4DB3-A716-A7EBC086AE6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4-2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6274EC-082C-4A36-9424-72D8A44E0B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4: Basic Training Unit 2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F468F7-BEBD-463C-8C95-117143A940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4-3</a:t>
            </a:r>
          </a:p>
        </p:txBody>
      </p:sp>
    </p:spTree>
    <p:extLst>
      <p:ext uri="{BB962C8B-B14F-4D97-AF65-F5344CB8AC3E}">
        <p14:creationId xmlns:p14="http://schemas.microsoft.com/office/powerpoint/2010/main" val="1279235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6AA2C-EDE8-4C53-A6CA-63C609069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469" y="985696"/>
            <a:ext cx="5806851" cy="621431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rgbClr val="448431"/>
                </a:solidFill>
              </a:rPr>
              <a:t>Learning Objectives (Unit 2)</a:t>
            </a:r>
          </a:p>
        </p:txBody>
      </p:sp>
      <p:sp>
        <p:nvSpPr>
          <p:cNvPr id="7" name="Body 2">
            <a:extLst>
              <a:ext uri="{FF2B5EF4-FFF2-40B4-BE49-F238E27FC236}">
                <a16:creationId xmlns:a16="http://schemas.microsoft.com/office/drawing/2014/main" id="{E4DD4B69-C690-484E-A9B7-CEDFF1E18F2B}"/>
              </a:ext>
            </a:extLst>
          </p:cNvPr>
          <p:cNvSpPr txBox="1">
            <a:spLocks/>
          </p:cNvSpPr>
          <p:nvPr/>
        </p:nvSpPr>
        <p:spPr>
          <a:xfrm>
            <a:off x="310524" y="316060"/>
            <a:ext cx="5806851" cy="1017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What Do You Think?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75BA49-7E56-4182-ADDC-122480E17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are the learning objectives for this unit?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describe the CERT organizational structure and know how to use CERT standard documents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explain the Incident Command System (ICS) and show how CERT runs within this system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describe the nine-step on-scene size-up process</a:t>
            </a:r>
          </a:p>
          <a:p>
            <a:pPr lvl="1"/>
            <a:endParaRPr lang="en-US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FF4D22-AD15-4DB3-A716-A7EBC086AE6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4-2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6274EC-082C-4A36-9424-72D8A44E0B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4: Basic Training Unit 2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F468F7-BEBD-463C-8C95-117143A940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4-4</a:t>
            </a:r>
          </a:p>
        </p:txBody>
      </p:sp>
    </p:spTree>
    <p:extLst>
      <p:ext uri="{BB962C8B-B14F-4D97-AF65-F5344CB8AC3E}">
        <p14:creationId xmlns:p14="http://schemas.microsoft.com/office/powerpoint/2010/main" val="140592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B1F72D-98E2-4F4F-B960-E8A8BCA59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 </a:t>
            </a:r>
            <a:r>
              <a:rPr lang="en-US" sz="2000" dirty="0">
                <a:solidFill>
                  <a:srgbClr val="448431"/>
                </a:solidFill>
              </a:rPr>
              <a:t>(Unit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5F3D98-ED6A-4C56-AEA6-7424A1B1D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brief overview of unit</a:t>
            </a:r>
          </a:p>
          <a:p>
            <a:r>
              <a:rPr lang="en-US" dirty="0"/>
              <a:t>Help participants understand concept of ICS</a:t>
            </a:r>
          </a:p>
          <a:p>
            <a:r>
              <a:rPr lang="en-US" dirty="0"/>
              <a:t>Teach participants how a CERT mobilizes for a disaster</a:t>
            </a:r>
          </a:p>
          <a:p>
            <a:r>
              <a:rPr lang="en-US" dirty="0"/>
              <a:t>Introduce the basics of rescuer safety</a:t>
            </a:r>
          </a:p>
          <a:p>
            <a:r>
              <a:rPr lang="en-US" dirty="0"/>
              <a:t>Go over the CERT on-scene size-up process</a:t>
            </a:r>
          </a:p>
          <a:p>
            <a:r>
              <a:rPr lang="en-US" dirty="0"/>
              <a:t>Stress importance of documentation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1E2196-5E35-4BCE-9675-3C5AA61B2C8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4-2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51418-ADD3-4395-82A3-67979D6DF5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4: Basic Training Unit 2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E5BCEC-3095-4366-95EA-E5371D8157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4-5</a:t>
            </a:r>
          </a:p>
        </p:txBody>
      </p:sp>
    </p:spTree>
    <p:extLst>
      <p:ext uri="{BB962C8B-B14F-4D97-AF65-F5344CB8AC3E}">
        <p14:creationId xmlns:p14="http://schemas.microsoft.com/office/powerpoint/2010/main" val="2316197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0ECA5E-28AA-4896-88A3-089FEB2E9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Activities</a:t>
            </a:r>
            <a:r>
              <a:rPr lang="en-US" sz="1050" dirty="0"/>
              <a:t> </a:t>
            </a:r>
            <a:r>
              <a:rPr lang="en-US" sz="1050" dirty="0">
                <a:solidFill>
                  <a:srgbClr val="448431"/>
                </a:solidFill>
              </a:rPr>
              <a:t>(Unit 4)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9B2C13-F422-4B53-82B5-D778682BF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ICS Functions (also a great exercise to build other activities from)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06EEB-A9B8-4414-AE07-5D59B2E2DAE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4-3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D470D-58AD-45BE-9A48-091AD04811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4: Basic Training Unit 2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451563-0F96-4D9C-9F9A-314F9EF401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4-6</a:t>
            </a:r>
          </a:p>
        </p:txBody>
      </p:sp>
    </p:spTree>
    <p:extLst>
      <p:ext uri="{BB962C8B-B14F-4D97-AF65-F5344CB8AC3E}">
        <p14:creationId xmlns:p14="http://schemas.microsoft.com/office/powerpoint/2010/main" val="55838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3D44FE3-9C7D-4747-9535-943546569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Teaching Unit</a:t>
            </a:r>
            <a:r>
              <a:rPr lang="en-US" sz="1050" dirty="0"/>
              <a:t> </a:t>
            </a:r>
            <a:r>
              <a:rPr lang="en-US" sz="1050" dirty="0">
                <a:solidFill>
                  <a:srgbClr val="448431"/>
                </a:solidFill>
              </a:rPr>
              <a:t>2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C5CCFF-966E-4F04-9DFD-993705222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 Manager is great resource</a:t>
            </a:r>
          </a:p>
          <a:p>
            <a:r>
              <a:rPr lang="en-US" dirty="0"/>
              <a:t>Be sure to teach this unit slowly</a:t>
            </a:r>
          </a:p>
          <a:p>
            <a:pPr lvl="1"/>
            <a:r>
              <a:rPr lang="en-US" dirty="0"/>
              <a:t>Allow plenty of time for discussion</a:t>
            </a:r>
          </a:p>
          <a:p>
            <a:r>
              <a:rPr lang="en-US" dirty="0"/>
              <a:t>Tower exercise can be woven into unit</a:t>
            </a:r>
          </a:p>
          <a:p>
            <a:r>
              <a:rPr lang="en-US" dirty="0"/>
              <a:t>Think about whether to include basic crime scene protocols</a:t>
            </a:r>
          </a:p>
          <a:p>
            <a:pPr lvl="1"/>
            <a:r>
              <a:rPr lang="en-US" dirty="0"/>
              <a:t>If so, make plans to give that information</a:t>
            </a:r>
          </a:p>
          <a:p>
            <a:r>
              <a:rPr lang="en-US" dirty="0"/>
              <a:t>Stress that with ICS you only use what you need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1CD30B-0719-4560-B5A6-DC4E9F4B3C4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4-3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F404A0-E9B9-4C33-80E1-5C263125F1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4: Basic Training Unit 2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73F424-EBF7-45BC-954B-07E2B063F5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4-7</a:t>
            </a:r>
          </a:p>
        </p:txBody>
      </p:sp>
    </p:spTree>
    <p:extLst>
      <p:ext uri="{BB962C8B-B14F-4D97-AF65-F5344CB8AC3E}">
        <p14:creationId xmlns:p14="http://schemas.microsoft.com/office/powerpoint/2010/main" val="280899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B98B844-61D1-462F-9964-241718BE9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Tips </a:t>
            </a:r>
            <a:r>
              <a:rPr lang="en-US" sz="800" dirty="0">
                <a:solidFill>
                  <a:srgbClr val="448431"/>
                </a:solidFill>
              </a:rPr>
              <a:t>(Tips for Teaching Unit 2, 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6FA995-9EAE-4428-A6DC-0D6198221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teaching this unit, figure out which documentation forms your CERTs will use</a:t>
            </a:r>
          </a:p>
          <a:p>
            <a:r>
              <a:rPr lang="en-US" dirty="0"/>
              <a:t>Add forms into Instructor Guide and Participant Manual for this unit</a:t>
            </a:r>
          </a:p>
          <a:p>
            <a:pPr lvl="1"/>
            <a:r>
              <a:rPr lang="en-US" dirty="0"/>
              <a:t>Include blank form and example of same form with information filled in ahead of time</a:t>
            </a:r>
          </a:p>
          <a:p>
            <a:pPr lvl="1"/>
            <a:r>
              <a:rPr lang="en-US" dirty="0"/>
              <a:t>CERT Forms do exist and can be useful</a:t>
            </a:r>
          </a:p>
          <a:p>
            <a:pPr lvl="1"/>
            <a:r>
              <a:rPr lang="en-US" dirty="0"/>
              <a:t>FEMA ICS Forms allow for better integration with local agencies, but require additional training (at no cost)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102885-7798-4ED1-AE69-7F88151965D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4-3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3BDD1E-0D6E-4FA7-AD57-15768A4C9D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4: Basic Training Unit 2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174696-F222-4AFC-A561-C613B4F8D7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4-8</a:t>
            </a:r>
          </a:p>
        </p:txBody>
      </p:sp>
    </p:spTree>
    <p:extLst>
      <p:ext uri="{BB962C8B-B14F-4D97-AF65-F5344CB8AC3E}">
        <p14:creationId xmlns:p14="http://schemas.microsoft.com/office/powerpoint/2010/main" val="33647951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10" ma:contentTypeDescription="Create a new document." ma:contentTypeScope="" ma:versionID="9842cf9d99d7260b0fe682072e4231a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803e844ea8424115489f0f51abb3d71c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E25F7-62C1-4EBA-951A-88947046B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ec9525e3-0e26-41e5-be28-2227dc64c83e"/>
    <ds:schemaRef ds:uri="http://schemas.openxmlformats.org/package/2006/metadata/core-properties"/>
    <ds:schemaRef ds:uri="cd7a79f3-a22f-4b0a-abe2-9eca9b7c46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14104</TotalTime>
  <Words>516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1_Office Theme</vt:lpstr>
      <vt:lpstr>Unit 4: CERT Basic Training Unit 2 Review</vt:lpstr>
      <vt:lpstr>What is the purpose of CERT Basic Training Unit 2?</vt:lpstr>
      <vt:lpstr>The Purpose of Unit 2</vt:lpstr>
      <vt:lpstr>What are the learning objectives for this unit?  (Unit 2)(</vt:lpstr>
      <vt:lpstr>Learning Objectives (Unit 2)</vt:lpstr>
      <vt:lpstr>Key Topics (Unit 4)</vt:lpstr>
      <vt:lpstr>Hands-on Activities (Unit 4)</vt:lpstr>
      <vt:lpstr>Tips for Teaching Unit 2</vt:lpstr>
      <vt:lpstr>More Tips (Tips for Teaching Unit 2, continued)</vt:lpstr>
      <vt:lpstr>Connection to Course (Unit 4)</vt:lpstr>
      <vt:lpstr>Getting More from the Unit(Unit 4)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Kendall</dc:creator>
  <cp:keywords/>
  <dc:description/>
  <cp:lastModifiedBy>Michael Wilson</cp:lastModifiedBy>
  <cp:revision>955</cp:revision>
  <dcterms:created xsi:type="dcterms:W3CDTF">2019-04-19T15:08:43Z</dcterms:created>
  <dcterms:modified xsi:type="dcterms:W3CDTF">2024-06-08T03:27:07Z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