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4"/>
  </p:notesMasterIdLst>
  <p:handoutMasterIdLst>
    <p:handoutMasterId r:id="rId15"/>
  </p:handoutMasterIdLst>
  <p:sldIdLst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0836" y="2178296"/>
            <a:ext cx="8894617" cy="1325563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3: CERT Basic Training Unit 1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9AF55-6D11-4995-9F06-ED617EAFAA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663701"/>
            <a:ext cx="9144000" cy="725488"/>
          </a:xfrm>
        </p:spPr>
        <p:txBody>
          <a:bodyPr>
            <a:no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CERT 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191830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21B75F-06AD-49D2-9497-ADEF7D50B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484460"/>
            <a:ext cx="7979113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the purpose of CERT Basic Training Unit 1?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9AC6FF-DA1A-4766-99CE-240B893BC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06" y="459047"/>
            <a:ext cx="8512974" cy="1009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DEB84-A279-4344-9A24-D9FBF9DD6A7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FDD30-1683-47CD-B862-2944758033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3: Basic Training Unit 1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39541-2E9C-451F-86B6-8725A0B52D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3-1</a:t>
            </a:r>
          </a:p>
        </p:txBody>
      </p:sp>
    </p:spTree>
    <p:extLst>
      <p:ext uri="{BB962C8B-B14F-4D97-AF65-F5344CB8AC3E}">
        <p14:creationId xmlns:p14="http://schemas.microsoft.com/office/powerpoint/2010/main" val="415864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58AED36-963F-4141-9CE9-E7668826E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Unit 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1A9123-CB52-45F3-9C7C-D252807CE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purpose of CERT Basic Training Unit 1?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introduce the CERT Program and its role in the community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inspire people to actively participate in their local CERT Program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give information on disaster preparedness activities for the home and workplace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AE24A-FC0C-46A6-83B5-3C88E21C114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75333-B6E5-48DB-93E7-E9370C083E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3: Basic Training Unit 1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039872-EE68-4162-8922-4411E76259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3-2</a:t>
            </a:r>
          </a:p>
        </p:txBody>
      </p:sp>
    </p:spTree>
    <p:extLst>
      <p:ext uri="{BB962C8B-B14F-4D97-AF65-F5344CB8AC3E}">
        <p14:creationId xmlns:p14="http://schemas.microsoft.com/office/powerpoint/2010/main" val="170688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21B75F-06AD-49D2-9497-ADEF7D50B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1" y="1235078"/>
            <a:ext cx="8394749" cy="1120196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are the learning objectives for this unit?</a:t>
            </a:r>
            <a:r>
              <a:rPr lang="en-US" sz="800" i="0" dirty="0">
                <a:solidFill>
                  <a:prstClr val="black"/>
                </a:solidFill>
                <a:ea typeface="+mn-ea"/>
              </a:rPr>
              <a:t> </a:t>
            </a:r>
            <a:r>
              <a:rPr lang="en-US" sz="200" i="0" dirty="0">
                <a:ea typeface="+mn-ea"/>
              </a:rPr>
              <a:t>(Unit 1)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9AC6FF-DA1A-4766-99CE-240B893BC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3" y="440574"/>
            <a:ext cx="8512974" cy="824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DEB84-A279-4344-9A24-D9FBF9DD6A7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FDD30-1683-47CD-B862-2944758033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3: Basic Training Unit 1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39541-2E9C-451F-86B6-8725A0B52D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3-3</a:t>
            </a:r>
          </a:p>
        </p:txBody>
      </p:sp>
    </p:spTree>
    <p:extLst>
      <p:ext uri="{BB962C8B-B14F-4D97-AF65-F5344CB8AC3E}">
        <p14:creationId xmlns:p14="http://schemas.microsoft.com/office/powerpoint/2010/main" val="94282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21B75F-06AD-49D2-9497-ADEF7D50B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0" y="1115004"/>
            <a:ext cx="5806851" cy="325868"/>
          </a:xfrm>
        </p:spPr>
        <p:txBody>
          <a:bodyPr>
            <a:normAutofit/>
          </a:bodyPr>
          <a:lstStyle/>
          <a:p>
            <a:r>
              <a:rPr lang="en-US" sz="1000" dirty="0">
                <a:solidFill>
                  <a:srgbClr val="448431"/>
                </a:solidFill>
              </a:rPr>
              <a:t>Learning Objectives, Unit 1</a:t>
            </a:r>
          </a:p>
        </p:txBody>
      </p:sp>
      <p:sp>
        <p:nvSpPr>
          <p:cNvPr id="7" name="Body 1">
            <a:extLst>
              <a:ext uri="{FF2B5EF4-FFF2-40B4-BE49-F238E27FC236}">
                <a16:creationId xmlns:a16="http://schemas.microsoft.com/office/drawing/2014/main" id="{DD75F098-0918-46C8-86D1-5541DDC22ABA}"/>
              </a:ext>
            </a:extLst>
          </p:cNvPr>
          <p:cNvSpPr txBox="1">
            <a:spLocks/>
          </p:cNvSpPr>
          <p:nvPr/>
        </p:nvSpPr>
        <p:spPr>
          <a:xfrm>
            <a:off x="319760" y="316060"/>
            <a:ext cx="5806851" cy="101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What Do You Think?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9AC6FF-DA1A-4766-99CE-240B893BC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learning objectives for this unit?</a:t>
            </a:r>
          </a:p>
          <a:p>
            <a:pPr lvl="1"/>
            <a:r>
              <a:rPr lang="en-US" dirty="0"/>
              <a:t>To describe the functions of CERT, their role as a CERT volunteer, and how CERT fits into their community’s emergency preparedness plans</a:t>
            </a:r>
          </a:p>
          <a:p>
            <a:pPr lvl="1"/>
            <a:r>
              <a:rPr lang="en-US" dirty="0"/>
              <a:t>To describe the types of hazards most likely to affect their community and the possible impact those hazards have</a:t>
            </a:r>
          </a:p>
          <a:p>
            <a:pPr lvl="1"/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To prepare themselves and their families for possible disasters that their community faces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DEB84-A279-4344-9A24-D9FBF9DD6A7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FDD30-1683-47CD-B862-2944758033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3: Basic Training Unit 1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39541-2E9C-451F-86B6-8725A0B52D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3-4</a:t>
            </a:r>
          </a:p>
        </p:txBody>
      </p:sp>
      <p:pic>
        <p:nvPicPr>
          <p:cNvPr id="8" name="Picture 4" descr="Pay Attention Images – Browse 256,835 Stock Photos, Vectors, and Video |  Adobe Stock">
            <a:extLst>
              <a:ext uri="{FF2B5EF4-FFF2-40B4-BE49-F238E27FC236}">
                <a16:creationId xmlns:a16="http://schemas.microsoft.com/office/drawing/2014/main" id="{C921C733-FCA5-4D52-8814-0CDAE1A67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8" t="22727" r="14268" b="22053"/>
          <a:stretch/>
        </p:blipFill>
        <p:spPr bwMode="auto">
          <a:xfrm>
            <a:off x="5552903" y="5938008"/>
            <a:ext cx="2161310" cy="72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8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0A0557F-9285-4F24-A09E-473530CD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3D4CEA-F1D4-4044-AD72-FA1405405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the course</a:t>
            </a:r>
          </a:p>
          <a:p>
            <a:r>
              <a:rPr lang="en-US" dirty="0"/>
              <a:t>Roles and responsibilities in disaster preparedness</a:t>
            </a:r>
          </a:p>
          <a:p>
            <a:r>
              <a:rPr lang="en-US" dirty="0"/>
              <a:t>Elements of disasters</a:t>
            </a:r>
          </a:p>
          <a:p>
            <a:r>
              <a:rPr lang="en-US" dirty="0"/>
              <a:t>Disaster preparedness for the home and workplace</a:t>
            </a:r>
          </a:p>
          <a:p>
            <a:r>
              <a:rPr lang="en-US" dirty="0"/>
              <a:t>Importance of hazard mitigation</a:t>
            </a:r>
          </a:p>
          <a:p>
            <a:r>
              <a:rPr lang="en-US" dirty="0"/>
              <a:t>Role of CERT</a:t>
            </a:r>
          </a:p>
          <a:p>
            <a:r>
              <a:rPr lang="en-US" dirty="0"/>
              <a:t>Protection for disaster workers</a:t>
            </a:r>
          </a:p>
          <a:p>
            <a:r>
              <a:rPr lang="en-US" dirty="0"/>
              <a:t>Additional Training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FF9822-886A-4377-84DE-257134D13F3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1F286-E737-4143-A953-563B722650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3: Basic Training Unit 1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284E19-8C5A-47EF-B952-F94588DB8C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3-5</a:t>
            </a:r>
          </a:p>
        </p:txBody>
      </p:sp>
    </p:spTree>
    <p:extLst>
      <p:ext uri="{BB962C8B-B14F-4D97-AF65-F5344CB8AC3E}">
        <p14:creationId xmlns:p14="http://schemas.microsoft.com/office/powerpoint/2010/main" val="370721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E5CA43A-D923-4348-922C-26156B2A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Activities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61C81B-1403-460F-92A7-0BDA2D284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dirty="0"/>
              <a:t>Building a Tower!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dirty="0"/>
              <a:t>Execute!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800096-F309-4DAF-B007-4400B6C65F0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3-3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01316-B52B-47F7-B3BA-9F573D41F1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3: Basic Training Unit 1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E9AADD-1723-476B-B0FD-C913FF7AE4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3-6</a:t>
            </a:r>
          </a:p>
        </p:txBody>
      </p:sp>
    </p:spTree>
    <p:extLst>
      <p:ext uri="{BB962C8B-B14F-4D97-AF65-F5344CB8AC3E}">
        <p14:creationId xmlns:p14="http://schemas.microsoft.com/office/powerpoint/2010/main" val="162658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D8EC41D-4CA1-4554-ACE9-2DC55344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Teaching Unit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23413D-46E3-4E2F-9C40-061B19097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the material relevant to the local area</a:t>
            </a:r>
          </a:p>
          <a:p>
            <a:r>
              <a:rPr lang="en-US" dirty="0"/>
              <a:t>Stress community- and disaster-specific hazard mitigation activities</a:t>
            </a:r>
          </a:p>
          <a:p>
            <a:r>
              <a:rPr lang="en-US" dirty="0"/>
              <a:t>Limit number of “war stories” told</a:t>
            </a:r>
          </a:p>
          <a:p>
            <a:r>
              <a:rPr lang="en-US" dirty="0"/>
              <a:t>Explain who is providing personal protective equipment (PPE) and kits for CERT volunteers and suggest where to find materials</a:t>
            </a:r>
          </a:p>
          <a:p>
            <a:r>
              <a:rPr lang="en-US" dirty="0"/>
              <a:t>Be ready to answer a lot of questions</a:t>
            </a:r>
          </a:p>
          <a:p>
            <a:r>
              <a:rPr lang="en-US" dirty="0"/>
              <a:t>Be dynamic and engaging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0D3D5-F315-4CB3-84CE-B7398826846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3-3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88F63-A5E5-48FC-ADA4-52A6C991B5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3: Basic Training Unit 1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9E9A13-1A3C-4776-84D9-0DEB2C4E09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3-7</a:t>
            </a:r>
          </a:p>
        </p:txBody>
      </p:sp>
    </p:spTree>
    <p:extLst>
      <p:ext uri="{BB962C8B-B14F-4D97-AF65-F5344CB8AC3E}">
        <p14:creationId xmlns:p14="http://schemas.microsoft.com/office/powerpoint/2010/main" val="222028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4624AC-87F9-4DCE-BD46-21B4C6EB6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Course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4B2FEE-CD05-4A30-A03F-7F29B9E1B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Focusing on preparedness lays the basis for all CERT activities covered in later units</a:t>
            </a:r>
          </a:p>
          <a:p>
            <a:pPr lvl="1"/>
            <a:r>
              <a:rPr lang="en-US" dirty="0"/>
              <a:t>Prepare household first</a:t>
            </a:r>
          </a:p>
          <a:p>
            <a:pPr lvl="1"/>
            <a:r>
              <a:rPr lang="en-US" dirty="0"/>
              <a:t>Then more ready to work with CERT</a:t>
            </a:r>
          </a:p>
          <a:p>
            <a:r>
              <a:rPr lang="en-US" dirty="0"/>
              <a:t>Sets the tone for the rest of course</a:t>
            </a:r>
          </a:p>
          <a:p>
            <a:r>
              <a:rPr lang="en-US" dirty="0"/>
              <a:t>Lets people know what will be covered in the rest of course</a:t>
            </a:r>
          </a:p>
          <a:p>
            <a:r>
              <a:rPr lang="en-US" dirty="0"/>
              <a:t>Gives a taste of how the course will be taught and whether they will enjoy it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63EC60-9D57-4E9B-89EA-7F07763792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3-4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89700-CF90-48F0-B078-973BC722AD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3: Basic Training Unit 1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7A3440-C616-464B-B19F-9C0AD5CE41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3-8</a:t>
            </a:r>
          </a:p>
        </p:txBody>
      </p:sp>
    </p:spTree>
    <p:extLst>
      <p:ext uri="{BB962C8B-B14F-4D97-AF65-F5344CB8AC3E}">
        <p14:creationId xmlns:p14="http://schemas.microsoft.com/office/powerpoint/2010/main" val="8113629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14105</TotalTime>
  <Words>440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1_Office Theme</vt:lpstr>
      <vt:lpstr>Unit 3: CERT Basic Training Unit 1 Review</vt:lpstr>
      <vt:lpstr>What is the purpose of CERT Basic Training Unit 1?</vt:lpstr>
      <vt:lpstr>The Purpose of Unit 1</vt:lpstr>
      <vt:lpstr>What are the learning objectives for this unit? (Unit 1)</vt:lpstr>
      <vt:lpstr>Learning Objectives, Unit 1</vt:lpstr>
      <vt:lpstr>Key Topics</vt:lpstr>
      <vt:lpstr>Hands-On Activities</vt:lpstr>
      <vt:lpstr>Tips for Teaching Unit</vt:lpstr>
      <vt:lpstr>Connection to Course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2024-06-08T03:25:27Z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