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4"/>
  </p:notesMasterIdLst>
  <p:handoutMasterIdLst>
    <p:handoutMasterId r:id="rId25"/>
  </p:handoutMasterIdLst>
  <p:sldIdLst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393555" y="2150934"/>
            <a:ext cx="8380989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29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16: Preparing for the CERT Basic Training Course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5C2E7-32CC-4A90-B726-3FDEF8397E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451262"/>
            <a:ext cx="9144000" cy="1051791"/>
          </a:xfrm>
        </p:spPr>
        <p:txBody>
          <a:bodyPr>
            <a:norm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1165764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54838F-FC7B-4D54-9872-9579F43BB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364386"/>
            <a:ext cx="8579476" cy="1277213"/>
          </a:xfrm>
        </p:spPr>
        <p:txBody>
          <a:bodyPr>
            <a:normAutofit/>
          </a:bodyPr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equipment is needed for the CERT Basic Training course?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D402CD-E8CE-4F9F-8B7F-A41A976AF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459048"/>
            <a:ext cx="8512974" cy="981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FDD7B9-894C-4470-AC4C-09AAD1D14B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D4C89-0442-4AA4-BFF2-3943B71EFB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A426F5-21F0-4D22-995D-5EC0BF9F29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16-9</a:t>
            </a:r>
          </a:p>
        </p:txBody>
      </p:sp>
    </p:spTree>
    <p:extLst>
      <p:ext uri="{BB962C8B-B14F-4D97-AF65-F5344CB8AC3E}">
        <p14:creationId xmlns:p14="http://schemas.microsoft.com/office/powerpoint/2010/main" val="815328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EECBF2-EA53-4BF6-9234-02BF571B9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Equipment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5E6F09-084D-481D-9A02-5AE42A03A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equipment is needed for the CERT Basic Training course?</a:t>
            </a:r>
          </a:p>
          <a:p>
            <a:pPr lvl="1"/>
            <a:r>
              <a:rPr lang="en-US" dirty="0"/>
              <a:t>Computer</a:t>
            </a:r>
          </a:p>
          <a:p>
            <a:pPr lvl="1"/>
            <a:r>
              <a:rPr lang="en-US" dirty="0"/>
              <a:t>PowerPoint and video projection system</a:t>
            </a:r>
          </a:p>
          <a:p>
            <a:pPr lvl="1"/>
            <a:r>
              <a:rPr lang="en-US" dirty="0"/>
              <a:t>PPE</a:t>
            </a:r>
          </a:p>
          <a:p>
            <a:pPr lvl="1"/>
            <a:r>
              <a:rPr lang="en-US" dirty="0"/>
              <a:t>All activity materials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4D459B-35F7-4BAD-982E-A28D7FF7032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74C98-7408-4FBB-A849-9B3576F1BD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D424EA-945F-4292-8C60-6FF8D2E38D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16-10</a:t>
            </a:r>
          </a:p>
        </p:txBody>
      </p:sp>
    </p:spTree>
    <p:extLst>
      <p:ext uri="{BB962C8B-B14F-4D97-AF65-F5344CB8AC3E}">
        <p14:creationId xmlns:p14="http://schemas.microsoft.com/office/powerpoint/2010/main" val="23249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06D0C3-233C-4EB1-9DF9-543F40E2B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Tips for Time Management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E284FB-EBC5-4505-AF36-F86911184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 ground rules at the start of unit</a:t>
            </a:r>
          </a:p>
          <a:p>
            <a:r>
              <a:rPr lang="en-US" dirty="0"/>
              <a:t>Ask for help from the group</a:t>
            </a:r>
          </a:p>
          <a:p>
            <a:r>
              <a:rPr lang="en-US" dirty="0"/>
              <a:t>Practice with equipment</a:t>
            </a:r>
          </a:p>
          <a:p>
            <a:r>
              <a:rPr lang="en-US" dirty="0"/>
              <a:t>Set up activities ahead of time</a:t>
            </a:r>
          </a:p>
          <a:p>
            <a:r>
              <a:rPr lang="en-US" dirty="0"/>
              <a:t>Get volunteers to help set up hands-on activities</a:t>
            </a:r>
          </a:p>
          <a:p>
            <a:r>
              <a:rPr lang="en-US" dirty="0"/>
              <a:t>Practice giving directions for activities: simple, clear, complete, in logical order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27AC68-191F-4EE8-A36B-9FA39E341F3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58542-FE2A-4DA0-AEAA-61012269C1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2F9187-3364-4674-8169-406A4D499C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16-11</a:t>
            </a:r>
          </a:p>
        </p:txBody>
      </p:sp>
    </p:spTree>
    <p:extLst>
      <p:ext uri="{BB962C8B-B14F-4D97-AF65-F5344CB8AC3E}">
        <p14:creationId xmlns:p14="http://schemas.microsoft.com/office/powerpoint/2010/main" val="333198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DD1E38-AB0F-4529-BD54-20B3E81FE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78" y="1475223"/>
            <a:ext cx="8413222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Why should you know what is covered in each of the units?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38B499-3160-42A2-8535-D7F7CADA2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26" y="449812"/>
            <a:ext cx="8512974" cy="1092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75E514-8B37-4C51-A2EB-F937B76B0BF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89F39-7F03-430D-AAAD-607BE85814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8E58B2-D40D-485E-9842-56F4131A6B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16-12</a:t>
            </a:r>
          </a:p>
        </p:txBody>
      </p:sp>
    </p:spTree>
    <p:extLst>
      <p:ext uri="{BB962C8B-B14F-4D97-AF65-F5344CB8AC3E}">
        <p14:creationId xmlns:p14="http://schemas.microsoft.com/office/powerpoint/2010/main" val="55268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07E39F-5711-41CC-8286-A283BA00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the Course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DAB602-9B32-4C92-A52D-096B5C03D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should you know what is covered in each of the units?</a:t>
            </a:r>
          </a:p>
          <a:p>
            <a:pPr lvl="1"/>
            <a:r>
              <a:rPr lang="en-US" dirty="0"/>
              <a:t>Tell people where to find answers</a:t>
            </a:r>
          </a:p>
          <a:p>
            <a:pPr lvl="1"/>
            <a:r>
              <a:rPr lang="en-US" dirty="0"/>
              <a:t>Refer to previous unit that supports material in current unit</a:t>
            </a:r>
          </a:p>
          <a:p>
            <a:pPr lvl="1"/>
            <a:r>
              <a:rPr lang="en-US" dirty="0"/>
              <a:t>Make connections that show CERT as cohesive model</a:t>
            </a:r>
          </a:p>
          <a:p>
            <a:pPr lvl="1"/>
            <a:r>
              <a:rPr lang="en-US" dirty="0"/>
              <a:t>Look more competent</a:t>
            </a:r>
          </a:p>
          <a:p>
            <a:pPr lvl="1"/>
            <a:r>
              <a:rPr lang="en-US" dirty="0"/>
              <a:t>Help “specialty” instructors who may be less familiar with course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76C1E3-B972-4EC7-A7F0-1B7F3A64D7C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11D803-D902-4514-9790-31D897386A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4269D-FA8D-41CF-BE63-562BE6B9AC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16-13</a:t>
            </a:r>
          </a:p>
        </p:txBody>
      </p:sp>
      <p:pic>
        <p:nvPicPr>
          <p:cNvPr id="7" name="Picture 4" descr="Pay Attention Images – Browse 256,835 Stock Photos, Vectors, and Video |  Adobe Stock">
            <a:extLst>
              <a:ext uri="{FF2B5EF4-FFF2-40B4-BE49-F238E27FC236}">
                <a16:creationId xmlns:a16="http://schemas.microsoft.com/office/drawing/2014/main" id="{CFE83D3B-A551-4D29-8619-B76C9C2987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8" t="22727" r="14268" b="22053"/>
          <a:stretch/>
        </p:blipFill>
        <p:spPr bwMode="auto">
          <a:xfrm>
            <a:off x="5552903" y="5938008"/>
            <a:ext cx="2161310" cy="72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219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3A7156-9E41-4FFB-B3F0-8AE52CDAE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Team Teaching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52D6A5-66CC-4B73-A658-D3151DE37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Tips for team teaching CERT Basic Training include:</a:t>
            </a:r>
          </a:p>
          <a:p>
            <a:pPr lvl="1"/>
            <a:r>
              <a:rPr lang="en-US" dirty="0"/>
              <a:t>Have at 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least two instructors present </a:t>
            </a:r>
            <a:r>
              <a:rPr lang="en-US" dirty="0"/>
              <a:t>for each unit</a:t>
            </a:r>
          </a:p>
          <a:p>
            <a:pPr lvl="1"/>
            <a:r>
              <a:rPr lang="en-US" dirty="0"/>
              <a:t>Plan how to divide instructor roles before class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1267A-4E75-402A-82EB-444C2C3FBCA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771EF-03E3-4652-AD7C-4FD55D24AC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9C7B76-2553-495E-8A90-3B484755D3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16-14</a:t>
            </a:r>
          </a:p>
        </p:txBody>
      </p:sp>
      <p:pic>
        <p:nvPicPr>
          <p:cNvPr id="7" name="Picture 4" descr="Pay Attention Images – Browse 256,835 Stock Photos, Vectors, and Video |  Adobe Stock">
            <a:extLst>
              <a:ext uri="{FF2B5EF4-FFF2-40B4-BE49-F238E27FC236}">
                <a16:creationId xmlns:a16="http://schemas.microsoft.com/office/drawing/2014/main" id="{D6E25197-54C0-4B62-98D0-57AC061D5D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8" t="22727" r="14268" b="22053"/>
          <a:stretch/>
        </p:blipFill>
        <p:spPr bwMode="auto">
          <a:xfrm>
            <a:off x="5552903" y="5938008"/>
            <a:ext cx="2161310" cy="72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167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EBBC4F9-49F9-4F7F-B5D8-53CBB1D89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84459"/>
            <a:ext cx="8099185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How might you divide up the instructional roles?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617F69-3FEE-4E90-AD0D-5A75C0EC2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8" y="449811"/>
            <a:ext cx="8512974" cy="981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9AB0A0-85B6-440C-8A5E-E50C3687E63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412A2-756A-47F0-A2BC-C94752CEF2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497486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DC4B39-BF8B-4173-82D6-04F30F55C8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16-15</a:t>
            </a:r>
          </a:p>
        </p:txBody>
      </p:sp>
    </p:spTree>
    <p:extLst>
      <p:ext uri="{BB962C8B-B14F-4D97-AF65-F5344CB8AC3E}">
        <p14:creationId xmlns:p14="http://schemas.microsoft.com/office/powerpoint/2010/main" val="2766505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0DA4D7-7E81-4519-AEDB-F065850D5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Instructor Roles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C875DD-D359-4B04-A3C8-0685592ED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How might you divide up the instructional roles?</a:t>
            </a:r>
          </a:p>
          <a:p>
            <a:pPr lvl="1"/>
            <a:r>
              <a:rPr lang="en-US" dirty="0"/>
              <a:t>Take turns instructing different parts of the unit</a:t>
            </a:r>
          </a:p>
          <a:p>
            <a:pPr lvl="1"/>
            <a:r>
              <a:rPr lang="en-US" dirty="0"/>
              <a:t>One can open, close, and help with activities while the other teaches skill</a:t>
            </a:r>
          </a:p>
          <a:p>
            <a:pPr lvl="1"/>
            <a:r>
              <a:rPr lang="en-US" dirty="0"/>
              <a:t>One can teach while the other monitors</a:t>
            </a:r>
          </a:p>
          <a:p>
            <a:pPr lvl="1"/>
            <a:r>
              <a:rPr lang="en-US" dirty="0"/>
              <a:t>However lectures are divided, both trainers need to coach and evaluate hands-on practice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FAF369-3D6E-46D0-A037-F100C205457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9E9A4-143B-4D72-B79E-315704807F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299DCB-9576-4F28-B2C5-4E80032971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16-16</a:t>
            </a:r>
          </a:p>
        </p:txBody>
      </p:sp>
    </p:spTree>
    <p:extLst>
      <p:ext uri="{BB962C8B-B14F-4D97-AF65-F5344CB8AC3E}">
        <p14:creationId xmlns:p14="http://schemas.microsoft.com/office/powerpoint/2010/main" val="2207847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B14091-3CA7-43E5-BEDD-AFF51239C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Team Teaching</a:t>
            </a:r>
            <a:r>
              <a:rPr lang="en-US" sz="1000" dirty="0"/>
              <a:t>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CEEBAB-B2F1-4AB3-A715-BB482D15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Rehearse whenever possible</a:t>
            </a:r>
          </a:p>
          <a:p>
            <a:r>
              <a:rPr lang="en-US" dirty="0"/>
              <a:t>Meet afterward to evaluate and suggest improvements for future</a:t>
            </a:r>
          </a:p>
          <a:p>
            <a:r>
              <a:rPr lang="en-US" dirty="0"/>
              <a:t>Other tips:</a:t>
            </a:r>
          </a:p>
          <a:p>
            <a:pPr lvl="1"/>
            <a:r>
              <a:rPr lang="en-US" dirty="0"/>
              <a:t>Know how to support specialized instructors</a:t>
            </a:r>
          </a:p>
          <a:p>
            <a:pPr lvl="1"/>
            <a:r>
              <a:rPr lang="en-US" dirty="0"/>
              <a:t>Agree to make difference of opinions “respectful debate”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13C4F1-085E-48A9-85D6-D5B3D8FE05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1D86B-8B2D-44A5-9868-28C0B02816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ECAC1-5295-4A3B-9116-D30B84821E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16-17</a:t>
            </a:r>
          </a:p>
        </p:txBody>
      </p:sp>
    </p:spTree>
    <p:extLst>
      <p:ext uri="{BB962C8B-B14F-4D97-AF65-F5344CB8AC3E}">
        <p14:creationId xmlns:p14="http://schemas.microsoft.com/office/powerpoint/2010/main" val="3071130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9A2121-1293-4B55-B58F-F71EB843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</a:t>
            </a:r>
            <a:r>
              <a:rPr lang="en-US" sz="400" dirty="0">
                <a:solidFill>
                  <a:srgbClr val="448431"/>
                </a:solidFill>
              </a:rPr>
              <a:t> 16 </a:t>
            </a:r>
            <a:r>
              <a:rPr lang="en-US" dirty="0"/>
              <a:t>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C8E094-EC59-4C1A-9A9A-A88AA3385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Reviewed activities needed to put on CERT Basic Training course</a:t>
            </a:r>
          </a:p>
          <a:p>
            <a:r>
              <a:rPr lang="en-US" dirty="0"/>
              <a:t>Discussed who should be responsible for seeing that activities are completed</a:t>
            </a:r>
          </a:p>
          <a:p>
            <a:r>
              <a:rPr lang="en-US" dirty="0"/>
              <a:t>Discussed how to have a seamless CERT Basic Training course class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6B7EA-0592-460F-8113-A7E4D5E6075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BAFCD-6E99-4263-A22F-91389BE5FC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942783-A4C8-4BD1-8E0F-A89E2C8E5B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16-18</a:t>
            </a:r>
          </a:p>
        </p:txBody>
      </p:sp>
    </p:spTree>
    <p:extLst>
      <p:ext uri="{BB962C8B-B14F-4D97-AF65-F5344CB8AC3E}">
        <p14:creationId xmlns:p14="http://schemas.microsoft.com/office/powerpoint/2010/main" val="420755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EA515D-BFB7-40E3-9ABF-A70D8D715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</a:t>
            </a:r>
            <a:r>
              <a:rPr lang="en-US" sz="400" dirty="0">
                <a:solidFill>
                  <a:srgbClr val="448431"/>
                </a:solidFill>
              </a:rPr>
              <a:t> 16 </a:t>
            </a:r>
            <a:r>
              <a:rPr lang="en-US" dirty="0"/>
              <a:t>Objectives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304F43-5160-4D63-B08D-7848F5F36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unit, the participants will be able to:</a:t>
            </a:r>
          </a:p>
          <a:p>
            <a:pPr lvl="1"/>
            <a:r>
              <a:rPr lang="en-US" dirty="0"/>
              <a:t>Explain what needs to be done to put on a CERT Basic Training course</a:t>
            </a:r>
          </a:p>
          <a:p>
            <a:pPr lvl="1"/>
            <a:r>
              <a:rPr lang="en-US" dirty="0"/>
              <a:t>Name who is responsible for each task</a:t>
            </a:r>
          </a:p>
          <a:p>
            <a:pPr lvl="1"/>
            <a:r>
              <a:rPr lang="en-US" dirty="0"/>
              <a:t>List factors that affect a smooth course offering</a:t>
            </a:r>
          </a:p>
          <a:p>
            <a:pPr lvl="1"/>
            <a:r>
              <a:rPr lang="en-US" dirty="0"/>
              <a:t>Explain how to address each one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84E03-7211-485C-8960-8FC48DDF9B0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2B284-DB28-4265-8388-51901A71F5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25446A-2D84-4864-903A-9C89BCDFB15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16-1</a:t>
            </a:r>
          </a:p>
        </p:txBody>
      </p:sp>
    </p:spTree>
    <p:extLst>
      <p:ext uri="{BB962C8B-B14F-4D97-AF65-F5344CB8AC3E}">
        <p14:creationId xmlns:p14="http://schemas.microsoft.com/office/powerpoint/2010/main" val="231510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A76DFE-D518-43DB-A1F8-D4D655A4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93696"/>
            <a:ext cx="8607185" cy="1017672"/>
          </a:xfrm>
        </p:spPr>
        <p:txBody>
          <a:bodyPr>
            <a:normAutofit/>
          </a:bodyPr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Who might be involved in putting on a CERT Basic Training course?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509CCA-EC3E-4AEA-B347-A50710BF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9" y="449812"/>
            <a:ext cx="8512974" cy="991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D9893E-D927-4FCE-B4DF-D41938B0FA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AC0CB-B6AE-4C59-972D-4EC49137F7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D86CFA-EA8F-4EE2-82CB-DA97D43860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16-2</a:t>
            </a:r>
          </a:p>
        </p:txBody>
      </p:sp>
    </p:spTree>
    <p:extLst>
      <p:ext uri="{BB962C8B-B14F-4D97-AF65-F5344CB8AC3E}">
        <p14:creationId xmlns:p14="http://schemas.microsoft.com/office/powerpoint/2010/main" val="423186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50FC89-10B4-4FA9-BCF3-DB7D851AC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CERT Basic Training Course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9A07FC-72E9-48E0-A0AD-1E9FA94AD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Who might be involved in putting on a CERT Basic Training course?</a:t>
            </a:r>
          </a:p>
          <a:p>
            <a:pPr lvl="1"/>
            <a:r>
              <a:rPr lang="en-US" dirty="0"/>
              <a:t>Course Manager</a:t>
            </a:r>
          </a:p>
          <a:p>
            <a:pPr lvl="1"/>
            <a:r>
              <a:rPr lang="en-US" dirty="0"/>
              <a:t>Lead Instructor</a:t>
            </a:r>
          </a:p>
          <a:p>
            <a:pPr lvl="1"/>
            <a:r>
              <a:rPr lang="en-US" dirty="0"/>
              <a:t>Other instructors</a:t>
            </a:r>
          </a:p>
          <a:p>
            <a:pPr lvl="1"/>
            <a:r>
              <a:rPr lang="en-US" dirty="0"/>
              <a:t>Volunteers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AF4F38-3E75-47CA-B6E3-72F806B0FB1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29A66-9C75-4E23-854B-464E209F8E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F07A2A-EC20-459F-9AA8-BC2E8A14F9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16-3</a:t>
            </a:r>
          </a:p>
        </p:txBody>
      </p:sp>
    </p:spTree>
    <p:extLst>
      <p:ext uri="{BB962C8B-B14F-4D97-AF65-F5344CB8AC3E}">
        <p14:creationId xmlns:p14="http://schemas.microsoft.com/office/powerpoint/2010/main" val="74964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9B01056-1494-4F56-944F-4668D8D7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Course Preparation Checklist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8B91B0-8401-4BFC-9017-83739B7D7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CERT Basic Training course Preparation Checklist in your Participant Manual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5587B-B923-4B76-9F4E-CCE04556F38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D8E783-D8D2-4889-BBF0-A20F75F914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C8C239-4B40-4ABE-8F12-7BC4069DC7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16-4</a:t>
            </a:r>
          </a:p>
        </p:txBody>
      </p:sp>
    </p:spTree>
    <p:extLst>
      <p:ext uri="{BB962C8B-B14F-4D97-AF65-F5344CB8AC3E}">
        <p14:creationId xmlns:p14="http://schemas.microsoft.com/office/powerpoint/2010/main" val="2467375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44DF6E3-6763-4F29-A810-44780C797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79" y="1484459"/>
            <a:ext cx="8505585" cy="1443467"/>
          </a:xfrm>
        </p:spPr>
        <p:txBody>
          <a:bodyPr>
            <a:normAutofit/>
          </a:bodyPr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“what if” questions should you ask yourself as you are preparing for the CERT Basic Training course?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9A7B0F-B524-428A-A62E-BAEFE8883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05" y="459049"/>
            <a:ext cx="8477877" cy="806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15FA84-E94A-4715-AAC3-271F5851679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0F70D9-ECDD-459A-8BA0-AE0DC9B39E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879C57-49E1-4C14-9EA2-82B2311CC0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16-5</a:t>
            </a:r>
          </a:p>
        </p:txBody>
      </p:sp>
    </p:spTree>
    <p:extLst>
      <p:ext uri="{BB962C8B-B14F-4D97-AF65-F5344CB8AC3E}">
        <p14:creationId xmlns:p14="http://schemas.microsoft.com/office/powerpoint/2010/main" val="32416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2BA0D1-AB17-459C-ADB4-F72A796D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Smooth Course Offering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ABE668-04B6-4B2B-8BC3-697B826A2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that affect a smooth course offering including:</a:t>
            </a:r>
          </a:p>
          <a:p>
            <a:pPr lvl="1"/>
            <a:r>
              <a:rPr lang="en-US" dirty="0"/>
              <a:t>Time management</a:t>
            </a:r>
          </a:p>
          <a:p>
            <a:pPr lvl="1"/>
            <a:r>
              <a:rPr lang="en-US" dirty="0"/>
              <a:t>Equipment use</a:t>
            </a:r>
          </a:p>
          <a:p>
            <a:pPr lvl="1"/>
            <a:r>
              <a:rPr lang="en-US" dirty="0"/>
              <a:t>Familiarity with whole course</a:t>
            </a:r>
          </a:p>
          <a:p>
            <a:pPr lvl="1"/>
            <a:r>
              <a:rPr lang="en-US" dirty="0"/>
              <a:t>Team teaching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87F42-DA37-424D-B8E2-13EA0DDDFE7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006D6-07A2-4DCE-9D03-C35F4CDA0D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8845E2-2616-4BBB-9B1D-877765C584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16-6</a:t>
            </a:r>
          </a:p>
        </p:txBody>
      </p:sp>
    </p:spTree>
    <p:extLst>
      <p:ext uri="{BB962C8B-B14F-4D97-AF65-F5344CB8AC3E}">
        <p14:creationId xmlns:p14="http://schemas.microsoft.com/office/powerpoint/2010/main" val="2364666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86338-48A8-49FB-8F9E-9DACDE178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10568"/>
            <a:ext cx="8256203" cy="1184849"/>
          </a:xfrm>
        </p:spPr>
        <p:txBody>
          <a:bodyPr>
            <a:normAutofit/>
          </a:bodyPr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things that can eat up time in the CERT Basic Training course?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2B38FA-7805-4BEB-BC99-FA300378D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8" y="449811"/>
            <a:ext cx="8512974" cy="1138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3F19C8-D241-4AD0-9D46-056BF1A100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0D491-8FDF-4875-B488-EFC05AEBE3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5969CE-27DA-46A4-8F4B-1BB1B40D0A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16-7</a:t>
            </a:r>
          </a:p>
        </p:txBody>
      </p:sp>
    </p:spTree>
    <p:extLst>
      <p:ext uri="{BB962C8B-B14F-4D97-AF65-F5344CB8AC3E}">
        <p14:creationId xmlns:p14="http://schemas.microsoft.com/office/powerpoint/2010/main" val="4103923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1687FE-C5CF-4F27-AB88-1AD560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Management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FE59C1-65B3-4BCA-BC7C-B4A50705B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does time management mean in the context of the CERT Basic Training course?</a:t>
            </a:r>
          </a:p>
          <a:p>
            <a:pPr lvl="1"/>
            <a:r>
              <a:rPr lang="en-US" dirty="0"/>
              <a:t>There is a lot to cover so stick to times suggested in Instructor Guide</a:t>
            </a:r>
          </a:p>
          <a:p>
            <a:pPr lvl="1"/>
            <a:r>
              <a:rPr lang="en-US" dirty="0"/>
              <a:t>Start on time and end on time</a:t>
            </a:r>
          </a:p>
          <a:p>
            <a:pPr lvl="1"/>
            <a:r>
              <a:rPr lang="en-US" dirty="0"/>
              <a:t>Watch adding extraneous info</a:t>
            </a:r>
          </a:p>
          <a:p>
            <a:pPr lvl="1"/>
            <a:r>
              <a:rPr lang="en-US" dirty="0"/>
              <a:t>Know how to wrap up a discussion</a:t>
            </a:r>
          </a:p>
          <a:p>
            <a:pPr lvl="1"/>
            <a:r>
              <a:rPr lang="en-US" dirty="0"/>
              <a:t>Know how to use class equipment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EA67C-0793-4B0D-B90F-8C397D3BDC7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16-5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66999-ED87-47BE-B3F8-A292234C35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602780" cy="303212"/>
          </a:xfrm>
        </p:spPr>
        <p:txBody>
          <a:bodyPr/>
          <a:lstStyle/>
          <a:p>
            <a:r>
              <a:rPr lang="en-US" dirty="0"/>
              <a:t>CERT Train-the-Trainer Unit 16: Preparing for the CERT Basic Training Course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E6B132-D2F4-47C4-844E-848E21D634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16-8</a:t>
            </a:r>
          </a:p>
        </p:txBody>
      </p:sp>
    </p:spTree>
    <p:extLst>
      <p:ext uri="{BB962C8B-B14F-4D97-AF65-F5344CB8AC3E}">
        <p14:creationId xmlns:p14="http://schemas.microsoft.com/office/powerpoint/2010/main" val="42843969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14103</TotalTime>
  <Words>848</Words>
  <Application>Microsoft Office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1_Office Theme</vt:lpstr>
      <vt:lpstr>Unit 16: Preparing for the CERT Basic Training Course</vt:lpstr>
      <vt:lpstr>Unit 16 Objectives</vt:lpstr>
      <vt:lpstr>Who might be involved in putting on a CERT Basic Training course?</vt:lpstr>
      <vt:lpstr>CERT Basic Training Course</vt:lpstr>
      <vt:lpstr>Course Preparation Checklist</vt:lpstr>
      <vt:lpstr>What “what if” questions should you ask yourself as you are preparing for the CERT Basic Training course?</vt:lpstr>
      <vt:lpstr>Smooth Course Offering</vt:lpstr>
      <vt:lpstr>What are the things that can eat up time in the CERT Basic Training course?</vt:lpstr>
      <vt:lpstr>Time Management</vt:lpstr>
      <vt:lpstr>What equipment is needed for the CERT Basic Training course?</vt:lpstr>
      <vt:lpstr>Class Equipment</vt:lpstr>
      <vt:lpstr>Tips for Time Management</vt:lpstr>
      <vt:lpstr>Why should you know what is covered in each of the units?</vt:lpstr>
      <vt:lpstr>Know the Course</vt:lpstr>
      <vt:lpstr>CERT Team Teaching</vt:lpstr>
      <vt:lpstr>How might you divide up the instructional roles?</vt:lpstr>
      <vt:lpstr>Divide Instructor Roles</vt:lpstr>
      <vt:lpstr>CERT Team Teaching (continued)</vt:lpstr>
      <vt:lpstr>Unit 16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2024-06-08T03:53:13Z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