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13"/>
  </p:notesMasterIdLst>
  <p:handoutMasterIdLst>
    <p:handoutMasterId r:id="rId14"/>
  </p:handoutMasterIdLst>
  <p:sldIdLst>
    <p:sldId id="541" r:id="rId5"/>
    <p:sldId id="542" r:id="rId6"/>
    <p:sldId id="543" r:id="rId7"/>
    <p:sldId id="627" r:id="rId8"/>
    <p:sldId id="544" r:id="rId9"/>
    <p:sldId id="545" r:id="rId10"/>
    <p:sldId id="546" r:id="rId11"/>
    <p:sldId id="54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 Tavares" initials="GT" lastIdx="10" clrIdx="0"/>
  <p:cmAuthor id="2" name="David Kendall" initials="DK" lastIdx="4" clrIdx="1"/>
  <p:cmAuthor id="3" name="David Kendall" initials="DK [2]" lastIdx="1" clrIdx="2"/>
  <p:cmAuthor id="4" name="Cody Luettger" initials="CL" lastIdx="18" clrIdx="3"/>
  <p:cmAuthor id="5" name="Ryan Gibson" initials="RG" lastIdx="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4A2"/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AF8A94-9555-4F11-849F-3E9C1A9191F0}" v="471" dt="2019-07-01T15:46:17.0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9" autoAdjust="0"/>
    <p:restoredTop sz="94296" autoAdjust="0"/>
  </p:normalViewPr>
  <p:slideViewPr>
    <p:cSldViewPr snapToGrid="0">
      <p:cViewPr varScale="1">
        <p:scale>
          <a:sx n="61" d="100"/>
          <a:sy n="61" d="100"/>
        </p:scale>
        <p:origin x="147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DCD9C-BAA8-40A1-8D67-F30B1E390576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A9AD2-15AF-4FFD-AD62-B44A874E55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059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B798317-2A00-8449-AF5E-C684A2334AF8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3E9F0F-99E4-C14C-B639-1D491C8CF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F539D94-4197-BC46-9155-385FF6D31FCE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75555B0-A33B-344A-8A74-B064735A2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2063FCA-FF6B-414C-AFC6-E9E0F3F34019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F8E6B9B-087E-2143-9849-2D5E8DB8C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6C3AFA8-CF49-4D54-9168-38931552E69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51E3CCF-F684-6F44-9548-B0371F224676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81EF215-24B5-9C4A-8955-A28E205B8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0D271F4-3E44-4C14-8C4E-2D0D7A3B45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62F0244-A687-D54A-BB1E-2E4234E7EF0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F276CAC-5A65-5A46-9F2D-12BAE33AD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F77CCBE-2056-4A6A-AADD-907E6B311EB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E5E404F-0420-6F41-A191-6188F8F1FDD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32AAE82-BB1D-914B-A28A-653ED4F1F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3AEF4AA-E762-4CCB-8C4A-9592823B5FD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30095" y="5824699"/>
            <a:ext cx="798763" cy="303212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b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PM 123</a:t>
            </a:r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79F7116-2CE5-4A1C-9C55-E527BC72118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624465" y="2178296"/>
            <a:ext cx="7886700" cy="1325563"/>
          </a:xfrm>
        </p:spPr>
        <p:txBody>
          <a:bodyPr/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Unit 15: Teach-Back #2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314318-D683-4830-8220-591EE9ECDE7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708" y="1403927"/>
            <a:ext cx="9144000" cy="1160753"/>
          </a:xfr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0"/>
              </a:spcBef>
            </a:pPr>
            <a:r>
              <a:rPr lang="en-US" sz="5000" dirty="0">
                <a:solidFill>
                  <a:prstClr val="white"/>
                </a:solidFill>
              </a:rPr>
              <a:t>CERT</a:t>
            </a:r>
            <a:r>
              <a:rPr lang="en-US" sz="5000" b="0" dirty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r>
              <a:rPr lang="en-US" sz="5000" dirty="0">
                <a:solidFill>
                  <a:prstClr val="white"/>
                </a:solidFill>
              </a:rPr>
              <a:t>Train-the-Trainer</a:t>
            </a:r>
          </a:p>
        </p:txBody>
      </p:sp>
    </p:spTree>
    <p:extLst>
      <p:ext uri="{BB962C8B-B14F-4D97-AF65-F5344CB8AC3E}">
        <p14:creationId xmlns:p14="http://schemas.microsoft.com/office/powerpoint/2010/main" val="1677151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CA98567-5B4B-4A29-80B8-3BB12D460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1" y="320678"/>
            <a:ext cx="6067185" cy="1017672"/>
          </a:xfrm>
        </p:spPr>
        <p:txBody>
          <a:bodyPr/>
          <a:lstStyle/>
          <a:p>
            <a:r>
              <a:rPr lang="en-US" dirty="0"/>
              <a:t>Why Do a Teach-Back?</a:t>
            </a:r>
            <a:r>
              <a:rPr lang="en-US" sz="800" dirty="0"/>
              <a:t> </a:t>
            </a:r>
            <a:r>
              <a:rPr lang="en-US" sz="200" dirty="0">
                <a:solidFill>
                  <a:srgbClr val="448431"/>
                </a:solidFill>
              </a:rPr>
              <a:t>(review)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0DC086-951F-4F9F-BCD6-812F4FBB6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Practice, practice, practice</a:t>
            </a:r>
          </a:p>
          <a:p>
            <a:pPr lvl="1"/>
            <a:r>
              <a:rPr lang="en-US" dirty="0"/>
              <a:t>Practice teaching skills in CERT Basic Training course</a:t>
            </a:r>
          </a:p>
          <a:p>
            <a:pPr lvl="1"/>
            <a:r>
              <a:rPr lang="en-US" dirty="0"/>
              <a:t>Practice incorporating information you are learning in CERT Basic T-T-T course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F7514E-4382-4ADC-997F-69F52702611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15-1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62399A-4FFD-4876-ADC6-918FA10FCE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15: Teach-Back #2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511CCF-931C-4619-882E-55E8B9D83F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15-1</a:t>
            </a:r>
          </a:p>
        </p:txBody>
      </p:sp>
    </p:spTree>
    <p:extLst>
      <p:ext uri="{BB962C8B-B14F-4D97-AF65-F5344CB8AC3E}">
        <p14:creationId xmlns:p14="http://schemas.microsoft.com/office/powerpoint/2010/main" val="1065213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BE0CBE6-4844-4700-871E-72A1460B0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Teach-Back Process</a:t>
            </a:r>
            <a:r>
              <a:rPr lang="en-US" sz="1000" dirty="0"/>
              <a:t> </a:t>
            </a:r>
            <a:r>
              <a:rPr lang="en-US" sz="400" dirty="0">
                <a:solidFill>
                  <a:srgbClr val="448431"/>
                </a:solidFill>
              </a:rPr>
              <a:t>(Teach-Back #2, part 1)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D109FD-0179-4A10-8224-614E029DC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30"/>
            <a:ext cx="8512974" cy="4491644"/>
          </a:xfrm>
        </p:spPr>
        <p:txBody>
          <a:bodyPr>
            <a:normAutofit/>
          </a:bodyPr>
          <a:lstStyle/>
          <a:p>
            <a:r>
              <a:rPr lang="en-US" dirty="0"/>
              <a:t>You will be assigned a partner and block of instruction</a:t>
            </a:r>
          </a:p>
          <a:p>
            <a:r>
              <a:rPr lang="en-US" dirty="0"/>
              <a:t>Work tonight on your assignment</a:t>
            </a:r>
          </a:p>
          <a:p>
            <a:pPr lvl="1"/>
            <a:r>
              <a:rPr lang="en-US" dirty="0"/>
              <a:t>Both must be active participants in teach-back</a:t>
            </a:r>
          </a:p>
          <a:p>
            <a:pPr lvl="1"/>
            <a:r>
              <a:rPr lang="en-US" dirty="0"/>
              <a:t>Presentation should be no longer than 15 minutes</a:t>
            </a:r>
          </a:p>
          <a:p>
            <a:r>
              <a:rPr lang="en-US" dirty="0"/>
              <a:t>Teach-backs will be done tomorrow morning in groups of 10 (5 pairs)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03AEAB-D0ED-4193-B24D-E33FE2F5869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15-1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A579CC-4EED-4E14-8170-BD11D3A932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15: Teach-Back #2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902CDE-6D42-4214-BA8B-B3EF090C71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15-2</a:t>
            </a:r>
          </a:p>
        </p:txBody>
      </p:sp>
    </p:spTree>
    <p:extLst>
      <p:ext uri="{BB962C8B-B14F-4D97-AF65-F5344CB8AC3E}">
        <p14:creationId xmlns:p14="http://schemas.microsoft.com/office/powerpoint/2010/main" val="202938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BE0CBE6-4844-4700-871E-72A1460B0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Teach-Back Process</a:t>
            </a:r>
            <a:r>
              <a:rPr lang="en-US" sz="200" dirty="0">
                <a:solidFill>
                  <a:srgbClr val="448431"/>
                </a:solidFill>
              </a:rPr>
              <a:t> (Teach-Back #2, part 2)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D109FD-0179-4A10-8224-614E029DC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30"/>
            <a:ext cx="8512974" cy="4491644"/>
          </a:xfrm>
        </p:spPr>
        <p:txBody>
          <a:bodyPr>
            <a:normAutofit/>
          </a:bodyPr>
          <a:lstStyle/>
          <a:p>
            <a:r>
              <a:rPr lang="en-US" dirty="0"/>
              <a:t>Feedback:</a:t>
            </a:r>
          </a:p>
          <a:p>
            <a:pPr lvl="1"/>
            <a:r>
              <a:rPr lang="en-US" dirty="0"/>
              <a:t>“Audience” (other participants and an instructor) will complete feedback checklist</a:t>
            </a:r>
          </a:p>
          <a:p>
            <a:pPr lvl="1"/>
            <a:r>
              <a:rPr lang="en-US" dirty="0"/>
              <a:t>You will receive written checklists and oral feedback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03AEAB-D0ED-4193-B24D-E33FE2F5869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15-1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A579CC-4EED-4E14-8170-BD11D3A932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15: Teach-Back #2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902CDE-6D42-4214-BA8B-B3EF090C71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15-3</a:t>
            </a:r>
          </a:p>
        </p:txBody>
      </p:sp>
    </p:spTree>
    <p:extLst>
      <p:ext uri="{BB962C8B-B14F-4D97-AF65-F5344CB8AC3E}">
        <p14:creationId xmlns:p14="http://schemas.microsoft.com/office/powerpoint/2010/main" val="1577708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43FD5F7-9CB8-411D-B9D8-39635D9C6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Feedback</a:t>
            </a:r>
            <a:r>
              <a:rPr lang="en-US" sz="1000" dirty="0"/>
              <a:t> </a:t>
            </a:r>
            <a:r>
              <a:rPr lang="en-US" sz="1000" dirty="0">
                <a:solidFill>
                  <a:srgbClr val="448431"/>
                </a:solidFill>
              </a:rPr>
              <a:t>(Teach-Back #2)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3717F67-D3DA-482E-9667-E732887BE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the training delivery:</a:t>
            </a:r>
          </a:p>
          <a:p>
            <a:pPr lvl="1"/>
            <a:r>
              <a:rPr lang="en-US" dirty="0"/>
              <a:t>What went well?</a:t>
            </a:r>
          </a:p>
          <a:p>
            <a:pPr lvl="1"/>
            <a:r>
              <a:rPr lang="en-US" dirty="0"/>
              <a:t>What could be improved?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33C39B-4E09-4E59-A450-A1CA185A074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15-1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3F9128-8784-4F49-8ED5-4EAFD63E05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15: Teach-Back #2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E860C0-2E54-4DA5-8385-901A272DE1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15-4</a:t>
            </a:r>
          </a:p>
        </p:txBody>
      </p:sp>
    </p:spTree>
    <p:extLst>
      <p:ext uri="{BB962C8B-B14F-4D97-AF65-F5344CB8AC3E}">
        <p14:creationId xmlns:p14="http://schemas.microsoft.com/office/powerpoint/2010/main" val="1489524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08E2395-53D7-4993-9D22-50F8EA03A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Autofit/>
          </a:bodyPr>
          <a:lstStyle/>
          <a:p>
            <a:r>
              <a:rPr lang="en-US" dirty="0"/>
              <a:t>Teach-Back Assignment</a:t>
            </a:r>
            <a:r>
              <a:rPr lang="en-US" sz="1000" dirty="0">
                <a:solidFill>
                  <a:prstClr val="white"/>
                </a:solidFill>
              </a:rPr>
              <a:t> </a:t>
            </a:r>
            <a:r>
              <a:rPr lang="en-US" sz="1000" dirty="0">
                <a:solidFill>
                  <a:srgbClr val="448431"/>
                </a:solidFill>
              </a:rPr>
              <a:t>(Teach-Back #2)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958CB3-B851-469A-8ACB-EC0EEE14F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teach-back block must include:</a:t>
            </a:r>
          </a:p>
          <a:p>
            <a:pPr lvl="1"/>
            <a:r>
              <a:rPr lang="en-US" dirty="0"/>
              <a:t>An explanation: describe skill clearly</a:t>
            </a:r>
          </a:p>
          <a:p>
            <a:pPr lvl="1"/>
            <a:r>
              <a:rPr lang="en-US" dirty="0"/>
              <a:t>A demonstration: demonstrate skill correctly</a:t>
            </a:r>
          </a:p>
          <a:p>
            <a:pPr lvl="1"/>
            <a:r>
              <a:rPr lang="en-US" dirty="0"/>
              <a:t>A hands-on activity: coach class through practice session</a:t>
            </a:r>
          </a:p>
          <a:p>
            <a:r>
              <a:rPr lang="en-US" dirty="0"/>
              <a:t>Incorporate practices and information you learned from:</a:t>
            </a:r>
          </a:p>
          <a:p>
            <a:pPr lvl="1"/>
            <a:r>
              <a:rPr lang="en-US" dirty="0"/>
              <a:t>Unit 2: Your Role as Instructor</a:t>
            </a:r>
          </a:p>
          <a:p>
            <a:pPr lvl="1"/>
            <a:r>
              <a:rPr lang="en-US" dirty="0"/>
              <a:t>Unit 5: Maximize Learning</a:t>
            </a:r>
          </a:p>
          <a:p>
            <a:pPr lvl="1"/>
            <a:r>
              <a:rPr lang="en-US" dirty="0"/>
              <a:t>Unit 11: Manage the Classroom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D430B3-4DCA-485A-BCB7-84C3C479CFE4}"/>
              </a:ext>
            </a:extLst>
          </p:cNvPr>
          <p:cNvSpPr txBox="1"/>
          <p:nvPr/>
        </p:nvSpPr>
        <p:spPr>
          <a:xfrm>
            <a:off x="5870448" y="4608576"/>
            <a:ext cx="242870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All in 15 minutes with each presenting an equal portion!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29B9B2-5175-4CE2-B0EA-D535F448EEE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15-2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D268A-06FC-450A-A407-5A9BCC5DE7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15: Teach-Back #2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2D18EE-300C-4967-B9DE-99531E6E912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15-5</a:t>
            </a:r>
          </a:p>
        </p:txBody>
      </p:sp>
    </p:spTree>
    <p:extLst>
      <p:ext uri="{BB962C8B-B14F-4D97-AF65-F5344CB8AC3E}">
        <p14:creationId xmlns:p14="http://schemas.microsoft.com/office/powerpoint/2010/main" val="2987879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24584B-E2E6-46A3-B151-CB30AF594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Blocks</a:t>
            </a:r>
            <a:r>
              <a:rPr lang="en-US" sz="1000" dirty="0">
                <a:solidFill>
                  <a:prstClr val="white"/>
                </a:solidFill>
              </a:rPr>
              <a:t> </a:t>
            </a:r>
            <a:r>
              <a:rPr lang="en-US" sz="1000" dirty="0">
                <a:solidFill>
                  <a:srgbClr val="448431"/>
                </a:solidFill>
              </a:rPr>
              <a:t>(Teach-Back #2, part 1 of 2)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9CA658F-2BF1-4382-81BB-A3ED51F9B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360631"/>
          </a:xfrm>
        </p:spPr>
        <p:txBody>
          <a:bodyPr>
            <a:normAutofit/>
          </a:bodyPr>
          <a:lstStyle/>
          <a:p>
            <a:r>
              <a:rPr lang="en-US" dirty="0"/>
              <a:t>Unit 5: Description, explanation, and discussion of techniques to reduce stress on CERT members (pages 5-6 through 5-9)</a:t>
            </a:r>
          </a:p>
          <a:p>
            <a:r>
              <a:rPr lang="en-US" dirty="0"/>
              <a:t>Unit 6: Use of fire extinguisher (selection of extinguisher, test, approaching fire, discharge of extinguisher, backing out) (pages 6-8 through 6-14)</a:t>
            </a:r>
          </a:p>
          <a:p>
            <a:r>
              <a:rPr lang="en-US" dirty="0"/>
              <a:t>Unit 7: Description, explanation, and demonstration of entering, searching, and marking a building  (pages 7-23 through 7-26)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B8FEC7-96FC-4318-ACA2-0751F8E295C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15-2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A412FE-30AF-4BFC-8E48-FF5DAF10C14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15: Teach-Back #2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604532-08E6-42E9-9CD3-F1235625786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15-6</a:t>
            </a:r>
          </a:p>
        </p:txBody>
      </p:sp>
    </p:spTree>
    <p:extLst>
      <p:ext uri="{BB962C8B-B14F-4D97-AF65-F5344CB8AC3E}">
        <p14:creationId xmlns:p14="http://schemas.microsoft.com/office/powerpoint/2010/main" val="2350637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509710B-0852-48C7-95B4-522FE48F5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Blocks</a:t>
            </a:r>
            <a:r>
              <a:rPr lang="en-US" sz="1000" dirty="0">
                <a:solidFill>
                  <a:prstClr val="white"/>
                </a:solidFill>
              </a:rPr>
              <a:t> </a:t>
            </a:r>
            <a:r>
              <a:rPr lang="en-US" sz="1000" dirty="0">
                <a:solidFill>
                  <a:srgbClr val="448431"/>
                </a:solidFill>
              </a:rPr>
              <a:t>(Teach-Back #2, part 2 of 2)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03A3677-656E-4E59-9464-F6D6BC5EA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Unit 7: Description, explanation, demonstration, and hands-on practice of two patient carries:</a:t>
            </a:r>
          </a:p>
          <a:p>
            <a:pPr lvl="1"/>
            <a:r>
              <a:rPr lang="en-US" dirty="0"/>
              <a:t>One-person arm carry</a:t>
            </a:r>
          </a:p>
          <a:p>
            <a:pPr lvl="1"/>
            <a:r>
              <a:rPr lang="en-US" dirty="0"/>
              <a:t>One-person pack strap carry (page 7-39)</a:t>
            </a:r>
          </a:p>
          <a:p>
            <a:pPr lvl="1"/>
            <a:r>
              <a:rPr lang="en-US" dirty="0"/>
              <a:t>Two-person carry</a:t>
            </a:r>
          </a:p>
          <a:p>
            <a:pPr lvl="1"/>
            <a:r>
              <a:rPr lang="en-US" dirty="0"/>
              <a:t>Chair carry or blanket carry (pages 7-38 through 7-39)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297396-C326-473A-A8FA-D84C2AB1C5F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15-2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3D313B-2BA3-464C-B77D-DA08B537CF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15: Teach-Back #2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BC41B3-12F3-471D-B638-DC7FC501F4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15-7</a:t>
            </a:r>
          </a:p>
        </p:txBody>
      </p:sp>
    </p:spTree>
    <p:extLst>
      <p:ext uri="{BB962C8B-B14F-4D97-AF65-F5344CB8AC3E}">
        <p14:creationId xmlns:p14="http://schemas.microsoft.com/office/powerpoint/2010/main" val="90978503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20190319" id="{D722C5DE-2F57-4455-BD5B-B112E512D8C7}" vid="{C04B925E-061A-4622-B6DB-8886051063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10" ma:contentTypeDescription="Create a new document." ma:contentTypeScope="" ma:versionID="9842cf9d99d7260b0fe682072e4231a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803e844ea8424115489f0f51abb3d71c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9E25F7-62C1-4EBA-951A-88947046B1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DD7AE4-83D3-421C-A1C5-EED6632DACD5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ec9525e3-0e26-41e5-be28-2227dc64c83e"/>
    <ds:schemaRef ds:uri="http://schemas.openxmlformats.org/package/2006/metadata/core-properties"/>
    <ds:schemaRef ds:uri="cd7a79f3-a22f-4b0a-abe2-9eca9b7c463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CERTPPTTmplt</Template>
  <TotalTime>14103</TotalTime>
  <Words>440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1_Office Theme</vt:lpstr>
      <vt:lpstr>Unit 15: Teach-Back #2</vt:lpstr>
      <vt:lpstr>Why Do a Teach-Back? (review)</vt:lpstr>
      <vt:lpstr>Teach-Back Process (Teach-Back #2, part 1)</vt:lpstr>
      <vt:lpstr>Teach-Back Process (Teach-Back #2, part 2)</vt:lpstr>
      <vt:lpstr>Good Feedback (Teach-Back #2)</vt:lpstr>
      <vt:lpstr>Teach-Back Assignment (Teach-Back #2)</vt:lpstr>
      <vt:lpstr>Content Blocks (Teach-Back #2, part 1 of 2)</vt:lpstr>
      <vt:lpstr>Content Blocks (Teach-Back #2, part 2 of 2)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David Kendall</dc:creator>
  <cp:keywords/>
  <dc:description/>
  <cp:lastModifiedBy>Michael Wilson</cp:lastModifiedBy>
  <cp:revision>955</cp:revision>
  <dcterms:created xsi:type="dcterms:W3CDTF">2019-04-19T15:08:43Z</dcterms:created>
  <dcterms:modified xsi:type="dcterms:W3CDTF">2024-06-08T03:52:06Z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