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4"/>
  </p:sldMasterIdLst>
  <p:notesMasterIdLst>
    <p:notesMasterId r:id="rId13"/>
  </p:notesMasterIdLst>
  <p:handoutMasterIdLst>
    <p:handoutMasterId r:id="rId14"/>
  </p:handoutMasterIdLst>
  <p:sldIdLst>
    <p:sldId id="541" r:id="rId5"/>
    <p:sldId id="542" r:id="rId6"/>
    <p:sldId id="543" r:id="rId7"/>
    <p:sldId id="627" r:id="rId8"/>
    <p:sldId id="544" r:id="rId9"/>
    <p:sldId id="545" r:id="rId10"/>
    <p:sldId id="546" r:id="rId11"/>
    <p:sldId id="54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an Tavares" initials="GT" lastIdx="10" clrIdx="0"/>
  <p:cmAuthor id="2" name="David Kendall" initials="DK" lastIdx="4" clrIdx="1"/>
  <p:cmAuthor id="3" name="David Kendall" initials="DK [2]" lastIdx="1" clrIdx="2"/>
  <p:cmAuthor id="4" name="Cody Luettger" initials="CL" lastIdx="18" clrIdx="3"/>
  <p:cmAuthor id="5" name="Ryan Gibson" initials="RG" lastIdx="7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A4A2"/>
    <a:srgbClr val="448431"/>
    <a:srgbClr val="57AC40"/>
    <a:srgbClr val="5757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AF8A94-9555-4F11-849F-3E9C1A9191F0}" v="471" dt="2019-07-01T15:46:17.0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9" autoAdjust="0"/>
    <p:restoredTop sz="94296" autoAdjust="0"/>
  </p:normalViewPr>
  <p:slideViewPr>
    <p:cSldViewPr snapToGrid="0">
      <p:cViewPr varScale="1">
        <p:scale>
          <a:sx n="61" d="100"/>
          <a:sy n="61" d="100"/>
        </p:scale>
        <p:origin x="1476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E9AFAD3-F3BD-4395-8F77-9999A3AF0AE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F1A46B-586F-4CBE-9952-6BEDC60891D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A48505-E7EB-4B8F-BF8D-66EAD648D0DD}" type="datetimeFigureOut">
              <a:rPr lang="en-US" smtClean="0"/>
              <a:t>6/7/2024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BE23D6-7DAB-4005-B034-4AFEE3EA5A2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F3BB4C-A847-42FD-8740-E25E0B7BB7A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379F10-0CE8-46B5-BCEC-A8D128FCB8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1335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1DCD9C-BAA8-40A1-8D67-F30B1E390576}" type="datetimeFigureOut">
              <a:rPr lang="en-US" smtClean="0"/>
              <a:t>6/7/2024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EA9AD2-15AF-4FFD-AD62-B44A874E55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059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5B798317-2A00-8449-AF5E-C684A2334AF8}"/>
              </a:ext>
            </a:extLst>
          </p:cNvPr>
          <p:cNvSpPr/>
          <p:nvPr userDrawn="1"/>
        </p:nvSpPr>
        <p:spPr>
          <a:xfrm>
            <a:off x="0" y="-2388"/>
            <a:ext cx="9144000" cy="551497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E2048F-5A58-44FC-BB6B-8004B92565B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2822" y="1122365"/>
            <a:ext cx="8558357" cy="1220787"/>
          </a:xfrm>
        </p:spPr>
        <p:txBody>
          <a:bodyPr anchor="b">
            <a:normAutofit/>
          </a:bodyPr>
          <a:lstStyle>
            <a:lvl1pPr algn="ctr">
              <a:defRPr sz="5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50CA1CA-D78F-4D29-A112-7E5632AB27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" y="5934456"/>
            <a:ext cx="1283061" cy="731520"/>
          </a:xfrm>
          <a:prstGeom prst="rect">
            <a:avLst/>
          </a:prstGeom>
        </p:spPr>
      </p:pic>
      <p:pic>
        <p:nvPicPr>
          <p:cNvPr id="16" name="Picture 15" descr="A close up of a sign&#10;&#10;Description generated with high confidence">
            <a:extLst>
              <a:ext uri="{FF2B5EF4-FFF2-40B4-BE49-F238E27FC236}">
                <a16:creationId xmlns:a16="http://schemas.microsoft.com/office/drawing/2014/main" id="{A0A1B6DC-BDE1-4350-A720-0DFEEA72163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098" y="5934456"/>
            <a:ext cx="2058831" cy="73152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03E9F0F-99E4-C14C-B639-1D491C8CFF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4400" y="3672843"/>
            <a:ext cx="8229600" cy="1853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951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F539D94-4197-BC46-9155-385FF6D31FCE}"/>
              </a:ext>
            </a:extLst>
          </p:cNvPr>
          <p:cNvSpPr/>
          <p:nvPr userDrawn="1"/>
        </p:nvSpPr>
        <p:spPr>
          <a:xfrm>
            <a:off x="0" y="-2388"/>
            <a:ext cx="9144000" cy="551497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50CA1CA-D78F-4D29-A112-7E5632AB27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" y="5934456"/>
            <a:ext cx="1283061" cy="731520"/>
          </a:xfrm>
          <a:prstGeom prst="rect">
            <a:avLst/>
          </a:prstGeom>
        </p:spPr>
      </p:pic>
      <p:pic>
        <p:nvPicPr>
          <p:cNvPr id="16" name="Picture 15" descr="A close up of a sign&#10;&#10;Description generated with high confidence">
            <a:extLst>
              <a:ext uri="{FF2B5EF4-FFF2-40B4-BE49-F238E27FC236}">
                <a16:creationId xmlns:a16="http://schemas.microsoft.com/office/drawing/2014/main" id="{A0A1B6DC-BDE1-4350-A720-0DFEEA72163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098" y="5934456"/>
            <a:ext cx="2058831" cy="731520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BB55A5C-60F8-44DB-948C-104DD56B3B6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580055"/>
            <a:ext cx="9144000" cy="897140"/>
          </a:xfrm>
        </p:spPr>
        <p:txBody>
          <a:bodyPr anchor="ctr">
            <a:normAutofit/>
          </a:bodyPr>
          <a:lstStyle>
            <a:lvl1pPr marL="0" indent="0" algn="ctr">
              <a:buNone/>
              <a:defRPr sz="5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6EB4A5DE-FE85-4060-831F-4535EBE301E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2476500"/>
            <a:ext cx="9144000" cy="725488"/>
          </a:xfrm>
        </p:spPr>
        <p:txBody>
          <a:bodyPr anchor="ctr">
            <a:normAutofit/>
          </a:bodyPr>
          <a:lstStyle>
            <a:lvl1pPr marL="0" indent="0" algn="ctr">
              <a:buNone/>
              <a:defRPr sz="3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/>
              <a:t>SubTitle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75555B0-A33B-344A-8A74-B064735A23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4400" y="3672843"/>
            <a:ext cx="8229600" cy="18531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87012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n-Bulleted Intro Text w/P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62063FCA-FF6B-414C-AFC6-E9E0F3F34019}"/>
              </a:ext>
            </a:extLst>
          </p:cNvPr>
          <p:cNvSpPr/>
          <p:nvPr userDrawn="1"/>
        </p:nvSpPr>
        <p:spPr>
          <a:xfrm>
            <a:off x="0" y="4"/>
            <a:ext cx="9144000" cy="152122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6F8E6B9B-087E-2143-9849-2D5E8DB8CE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26479" y="887762"/>
            <a:ext cx="3017519" cy="64340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64701-2FEA-435F-9BFD-168F5E88A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2" y="1521229"/>
            <a:ext cx="8529600" cy="478114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‒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160" indent="-228594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600"/>
              </a:spcBef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6CEA5E0C-2930-407C-8443-CB06853E723E}"/>
              </a:ext>
            </a:extLst>
          </p:cNvPr>
          <p:cNvSpPr/>
          <p:nvPr userDrawn="1"/>
        </p:nvSpPr>
        <p:spPr>
          <a:xfrm>
            <a:off x="1429788" y="6256657"/>
            <a:ext cx="7714211" cy="45719"/>
          </a:xfrm>
          <a:custGeom>
            <a:avLst/>
            <a:gdLst/>
            <a:ahLst/>
            <a:cxnLst/>
            <a:rect l="l" t="t" r="r" b="b"/>
            <a:pathLst>
              <a:path w="7725409">
                <a:moveTo>
                  <a:pt x="0" y="0"/>
                </a:moveTo>
                <a:lnTo>
                  <a:pt x="7725156" y="0"/>
                </a:lnTo>
              </a:path>
            </a:pathLst>
          </a:custGeom>
          <a:ln w="25908">
            <a:solidFill>
              <a:srgbClr val="57AC40"/>
            </a:solidFill>
          </a:ln>
        </p:spPr>
        <p:txBody>
          <a:bodyPr wrap="square" lIns="0" tIns="0" rIns="0" bIns="0" rtlCol="0"/>
          <a:lstStyle/>
          <a:p>
            <a:endParaRPr sz="18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D67DC53-72A8-46A8-920D-BF4A8C1FD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" y="5934456"/>
            <a:ext cx="1283061" cy="73152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3AE9D370-B5BD-4A01-BD93-E3AF2518A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320678"/>
            <a:ext cx="5806851" cy="1017672"/>
          </a:xfrm>
        </p:spPr>
        <p:txBody>
          <a:bodyPr>
            <a:normAutofit/>
          </a:bodyPr>
          <a:lstStyle>
            <a:lvl1pPr>
              <a:defRPr sz="4000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Text Placeholder 14">
            <a:extLst>
              <a:ext uri="{FF2B5EF4-FFF2-40B4-BE49-F238E27FC236}">
                <a16:creationId xmlns:a16="http://schemas.microsoft.com/office/drawing/2014/main" id="{B35CCE95-468E-442E-9ED0-F1EDC09F417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29787" y="6385716"/>
            <a:ext cx="4438997" cy="303212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CERT Basic Training Unit #: Unit Name</a:t>
            </a:r>
            <a:endParaRPr lang="en-US" dirty="0"/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C8A4DFD6-6B8A-4783-B624-3D851DA8A11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32567" y="6385716"/>
            <a:ext cx="1803862" cy="303212"/>
          </a:xfrm>
        </p:spPr>
        <p:txBody>
          <a:bodyPr anchor="ctr">
            <a:noAutofit/>
          </a:bodyPr>
          <a:lstStyle>
            <a:lvl1pPr marL="0" indent="0" algn="r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#-Unit #</a:t>
            </a:r>
            <a:endParaRPr lang="en-US" dirty="0"/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16C3AFA8-CF49-4D54-9168-38931552E69B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7789025" y="5881860"/>
            <a:ext cx="1022409" cy="355600"/>
          </a:xfrm>
          <a:ln>
            <a:solidFill>
              <a:srgbClr val="575757"/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PM-123</a:t>
            </a:r>
          </a:p>
        </p:txBody>
      </p:sp>
    </p:spTree>
    <p:extLst>
      <p:ext uri="{BB962C8B-B14F-4D97-AF65-F5344CB8AC3E}">
        <p14:creationId xmlns:p14="http://schemas.microsoft.com/office/powerpoint/2010/main" val="527909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ist w/P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F51E3CCF-F684-6F44-9548-B0371F224676}"/>
              </a:ext>
            </a:extLst>
          </p:cNvPr>
          <p:cNvSpPr/>
          <p:nvPr userDrawn="1"/>
        </p:nvSpPr>
        <p:spPr>
          <a:xfrm>
            <a:off x="0" y="4"/>
            <a:ext cx="9144000" cy="152122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181EF215-24B5-9C4A-8955-A28E205B87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26479" y="887762"/>
            <a:ext cx="3017519" cy="64340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64701-2FEA-435F-9BFD-168F5E88A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2" y="1521229"/>
            <a:ext cx="8512974" cy="4781145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‒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600"/>
              </a:spcBef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600"/>
              </a:spcBef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6CEA5E0C-2930-407C-8443-CB06853E723E}"/>
              </a:ext>
            </a:extLst>
          </p:cNvPr>
          <p:cNvSpPr/>
          <p:nvPr userDrawn="1"/>
        </p:nvSpPr>
        <p:spPr>
          <a:xfrm>
            <a:off x="1429788" y="6256657"/>
            <a:ext cx="7714211" cy="45719"/>
          </a:xfrm>
          <a:custGeom>
            <a:avLst/>
            <a:gdLst/>
            <a:ahLst/>
            <a:cxnLst/>
            <a:rect l="l" t="t" r="r" b="b"/>
            <a:pathLst>
              <a:path w="7725409">
                <a:moveTo>
                  <a:pt x="0" y="0"/>
                </a:moveTo>
                <a:lnTo>
                  <a:pt x="7725156" y="0"/>
                </a:lnTo>
              </a:path>
            </a:pathLst>
          </a:custGeom>
          <a:ln w="25908">
            <a:solidFill>
              <a:srgbClr val="57AC40"/>
            </a:solidFill>
          </a:ln>
        </p:spPr>
        <p:txBody>
          <a:bodyPr wrap="square" lIns="0" tIns="0" rIns="0" bIns="0" rtlCol="0"/>
          <a:lstStyle/>
          <a:p>
            <a:endParaRPr sz="18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D67DC53-72A8-46A8-920D-BF4A8C1FD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" y="5934456"/>
            <a:ext cx="1283061" cy="73152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4E358483-0701-4610-B7F8-1CDC93B7D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320678"/>
            <a:ext cx="5806851" cy="1017672"/>
          </a:xfrm>
        </p:spPr>
        <p:txBody>
          <a:bodyPr>
            <a:normAutofit/>
          </a:bodyPr>
          <a:lstStyle>
            <a:lvl1pPr>
              <a:defRPr sz="4000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2AFC4B6C-E56F-45A2-B987-2706EF4469D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29787" y="6385716"/>
            <a:ext cx="4438997" cy="303212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CERT Basic Training Unit #: Unit Name</a:t>
            </a:r>
            <a:endParaRPr lang="en-US" dirty="0"/>
          </a:p>
        </p:txBody>
      </p:sp>
      <p:sp>
        <p:nvSpPr>
          <p:cNvPr id="17" name="Text Placeholder 14">
            <a:extLst>
              <a:ext uri="{FF2B5EF4-FFF2-40B4-BE49-F238E27FC236}">
                <a16:creationId xmlns:a16="http://schemas.microsoft.com/office/drawing/2014/main" id="{01D02937-E059-4923-A2A9-5058038E867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32567" y="6385716"/>
            <a:ext cx="1803862" cy="303212"/>
          </a:xfrm>
        </p:spPr>
        <p:txBody>
          <a:bodyPr anchor="ctr">
            <a:noAutofit/>
          </a:bodyPr>
          <a:lstStyle>
            <a:lvl1pPr marL="0" indent="0" algn="r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#-Unit #</a:t>
            </a:r>
            <a:endParaRPr lang="en-US" dirty="0"/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30D271F4-3E44-4C14-8C4E-2D0D7A3B4513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7789025" y="5881860"/>
            <a:ext cx="1022409" cy="355600"/>
          </a:xfrm>
          <a:ln>
            <a:solidFill>
              <a:srgbClr val="575757"/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PM-123</a:t>
            </a:r>
          </a:p>
        </p:txBody>
      </p:sp>
    </p:spTree>
    <p:extLst>
      <p:ext uri="{BB962C8B-B14F-4D97-AF65-F5344CB8AC3E}">
        <p14:creationId xmlns:p14="http://schemas.microsoft.com/office/powerpoint/2010/main" val="2059730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ed List w/P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762F0244-A687-D54A-BB1E-2E4234E7EF03}"/>
              </a:ext>
            </a:extLst>
          </p:cNvPr>
          <p:cNvSpPr/>
          <p:nvPr userDrawn="1"/>
        </p:nvSpPr>
        <p:spPr>
          <a:xfrm>
            <a:off x="0" y="4"/>
            <a:ext cx="9144000" cy="152122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4F276CAC-5A65-5A46-9F2D-12BAE33AD7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26479" y="887762"/>
            <a:ext cx="3017519" cy="64340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64701-2FEA-435F-9BFD-168F5E88A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2" y="1521229"/>
            <a:ext cx="8529600" cy="4781145"/>
          </a:xfrm>
        </p:spPr>
        <p:txBody>
          <a:bodyPr>
            <a:normAutofit/>
          </a:bodyPr>
          <a:lstStyle>
            <a:lvl1pPr marL="514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‒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600"/>
              </a:spcBef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600"/>
              </a:spcBef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6CEA5E0C-2930-407C-8443-CB06853E723E}"/>
              </a:ext>
            </a:extLst>
          </p:cNvPr>
          <p:cNvSpPr/>
          <p:nvPr userDrawn="1"/>
        </p:nvSpPr>
        <p:spPr>
          <a:xfrm>
            <a:off x="1429788" y="6256657"/>
            <a:ext cx="7714211" cy="45719"/>
          </a:xfrm>
          <a:custGeom>
            <a:avLst/>
            <a:gdLst/>
            <a:ahLst/>
            <a:cxnLst/>
            <a:rect l="l" t="t" r="r" b="b"/>
            <a:pathLst>
              <a:path w="7725409">
                <a:moveTo>
                  <a:pt x="0" y="0"/>
                </a:moveTo>
                <a:lnTo>
                  <a:pt x="7725156" y="0"/>
                </a:lnTo>
              </a:path>
            </a:pathLst>
          </a:custGeom>
          <a:ln w="25908">
            <a:solidFill>
              <a:srgbClr val="57AC40"/>
            </a:solidFill>
          </a:ln>
        </p:spPr>
        <p:txBody>
          <a:bodyPr wrap="square" lIns="0" tIns="0" rIns="0" bIns="0" rtlCol="0"/>
          <a:lstStyle/>
          <a:p>
            <a:endParaRPr sz="18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D67DC53-72A8-46A8-920D-BF4A8C1FD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" y="5934456"/>
            <a:ext cx="1283061" cy="73152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3881DF7E-501B-4BCA-95FE-16FA92C06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320678"/>
            <a:ext cx="5806851" cy="1017672"/>
          </a:xfrm>
        </p:spPr>
        <p:txBody>
          <a:bodyPr>
            <a:normAutofit/>
          </a:bodyPr>
          <a:lstStyle>
            <a:lvl1pPr>
              <a:defRPr sz="4000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Text Placeholder 14">
            <a:extLst>
              <a:ext uri="{FF2B5EF4-FFF2-40B4-BE49-F238E27FC236}">
                <a16:creationId xmlns:a16="http://schemas.microsoft.com/office/drawing/2014/main" id="{64889971-C6D0-48C5-8EB8-09A4DABBFE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29787" y="6385716"/>
            <a:ext cx="4438997" cy="303212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CERT Basic Training Unit #: Unit Name</a:t>
            </a:r>
            <a:endParaRPr lang="en-US" dirty="0"/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24B06ED1-1B06-44B7-8461-057F53E1881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32567" y="6385716"/>
            <a:ext cx="1803862" cy="303212"/>
          </a:xfrm>
        </p:spPr>
        <p:txBody>
          <a:bodyPr anchor="ctr">
            <a:noAutofit/>
          </a:bodyPr>
          <a:lstStyle>
            <a:lvl1pPr marL="0" indent="0" algn="r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#-Unit #</a:t>
            </a:r>
            <a:endParaRPr lang="en-US" dirty="0"/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1F77CCBE-2056-4A6A-AADD-907E6B311EBC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7789025" y="5881860"/>
            <a:ext cx="1022409" cy="355600"/>
          </a:xfrm>
          <a:ln>
            <a:solidFill>
              <a:srgbClr val="575757"/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PM-123</a:t>
            </a:r>
          </a:p>
        </p:txBody>
      </p:sp>
    </p:spTree>
    <p:extLst>
      <p:ext uri="{BB962C8B-B14F-4D97-AF65-F5344CB8AC3E}">
        <p14:creationId xmlns:p14="http://schemas.microsoft.com/office/powerpoint/2010/main" val="548881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Bulleted List w/P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7E5E404F-0420-6F41-A191-6188F8F1FDDD}"/>
              </a:ext>
            </a:extLst>
          </p:cNvPr>
          <p:cNvSpPr/>
          <p:nvPr userDrawn="1"/>
        </p:nvSpPr>
        <p:spPr>
          <a:xfrm>
            <a:off x="0" y="4"/>
            <a:ext cx="9144000" cy="152122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432AAE82-BB1D-914B-A28A-653ED4F1F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26479" y="887762"/>
            <a:ext cx="3017519" cy="64340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64701-2FEA-435F-9BFD-168F5E88A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2" y="1521229"/>
            <a:ext cx="4142622" cy="4758287"/>
          </a:xfrm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buFont typeface="Arial" panose="020B0604020202020204" pitchFamily="34" charset="0"/>
              <a:buChar char="‒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6CEA5E0C-2930-407C-8443-CB06853E723E}"/>
              </a:ext>
            </a:extLst>
          </p:cNvPr>
          <p:cNvSpPr/>
          <p:nvPr userDrawn="1"/>
        </p:nvSpPr>
        <p:spPr>
          <a:xfrm>
            <a:off x="1429788" y="6256657"/>
            <a:ext cx="7714211" cy="45719"/>
          </a:xfrm>
          <a:custGeom>
            <a:avLst/>
            <a:gdLst/>
            <a:ahLst/>
            <a:cxnLst/>
            <a:rect l="l" t="t" r="r" b="b"/>
            <a:pathLst>
              <a:path w="7725409">
                <a:moveTo>
                  <a:pt x="0" y="0"/>
                </a:moveTo>
                <a:lnTo>
                  <a:pt x="7725156" y="0"/>
                </a:lnTo>
              </a:path>
            </a:pathLst>
          </a:custGeom>
          <a:ln w="25908">
            <a:solidFill>
              <a:srgbClr val="57AC40"/>
            </a:solidFill>
          </a:ln>
        </p:spPr>
        <p:txBody>
          <a:bodyPr wrap="square" lIns="0" tIns="0" rIns="0" bIns="0" rtlCol="0"/>
          <a:lstStyle/>
          <a:p>
            <a:endParaRPr sz="18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D67DC53-72A8-46A8-920D-BF4A8C1FD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" y="5934456"/>
            <a:ext cx="1283061" cy="731520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DD0A62F-ADCE-4FEB-9CDF-E85D05BB3432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572000" y="1521229"/>
            <a:ext cx="4256858" cy="4758287"/>
          </a:xfrm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buFont typeface="Arial" panose="020B0604020202020204" pitchFamily="34" charset="0"/>
              <a:buChar char="‒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F98828DD-31C9-4C41-AB97-0D5A474AF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320678"/>
            <a:ext cx="5806851" cy="1017672"/>
          </a:xfrm>
        </p:spPr>
        <p:txBody>
          <a:bodyPr>
            <a:normAutofit/>
          </a:bodyPr>
          <a:lstStyle>
            <a:lvl1pPr>
              <a:defRPr sz="4000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53AEF4AA-E762-4CCB-8C4A-9592823B5FD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030095" y="5824699"/>
            <a:ext cx="798763" cy="303212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b="1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PM 123</a:t>
            </a:r>
            <a:endParaRPr lang="en-US" dirty="0"/>
          </a:p>
        </p:txBody>
      </p:sp>
      <p:sp>
        <p:nvSpPr>
          <p:cNvPr id="20" name="Text Placeholder 14">
            <a:extLst>
              <a:ext uri="{FF2B5EF4-FFF2-40B4-BE49-F238E27FC236}">
                <a16:creationId xmlns:a16="http://schemas.microsoft.com/office/drawing/2014/main" id="{01CC6E1A-3A1D-4D97-9209-75A5CE8341D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29787" y="6385716"/>
            <a:ext cx="4438997" cy="303212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CERT Basic Training Unit #: Unit Name</a:t>
            </a:r>
            <a:endParaRPr lang="en-US" dirty="0"/>
          </a:p>
        </p:txBody>
      </p:sp>
      <p:sp>
        <p:nvSpPr>
          <p:cNvPr id="21" name="Text Placeholder 14">
            <a:extLst>
              <a:ext uri="{FF2B5EF4-FFF2-40B4-BE49-F238E27FC236}">
                <a16:creationId xmlns:a16="http://schemas.microsoft.com/office/drawing/2014/main" id="{7D4EAC7A-29D8-42A5-A75B-CEE1CDA8A47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32567" y="6385716"/>
            <a:ext cx="1803862" cy="303212"/>
          </a:xfrm>
        </p:spPr>
        <p:txBody>
          <a:bodyPr anchor="ctr">
            <a:noAutofit/>
          </a:bodyPr>
          <a:lstStyle>
            <a:lvl1pPr marL="0" indent="0" algn="r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#-Unit #</a:t>
            </a:r>
            <a:endParaRPr lang="en-US" dirty="0"/>
          </a:p>
        </p:txBody>
      </p:sp>
      <p:sp>
        <p:nvSpPr>
          <p:cNvPr id="17" name="Content Placeholder 3">
            <a:extLst>
              <a:ext uri="{FF2B5EF4-FFF2-40B4-BE49-F238E27FC236}">
                <a16:creationId xmlns:a16="http://schemas.microsoft.com/office/drawing/2014/main" id="{579F7116-2CE5-4A1C-9C55-E527BC72118A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7789025" y="5881860"/>
            <a:ext cx="1022409" cy="355600"/>
          </a:xfrm>
          <a:ln>
            <a:solidFill>
              <a:srgbClr val="575757"/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PM-123</a:t>
            </a:r>
          </a:p>
        </p:txBody>
      </p:sp>
    </p:spTree>
    <p:extLst>
      <p:ext uri="{BB962C8B-B14F-4D97-AF65-F5344CB8AC3E}">
        <p14:creationId xmlns:p14="http://schemas.microsoft.com/office/powerpoint/2010/main" val="3528500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77C4DE-535A-48A8-B070-52576141C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Slide Master w/ PM Box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480034-040C-4A73-B481-BC4B843FA1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4842F2-B8CF-4FBB-92F0-1AC6DDF394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F69BD-0B0C-4866-A0B7-9C9DC31A51B0}" type="datetimeFigureOut">
              <a:rPr lang="en-US" smtClean="0"/>
              <a:t>6/7/2024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EF5D1E-236B-4794-BD1C-A348F44003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CFCAED-1C23-4596-B207-CC261274F5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60692-8B36-4761-9A7C-D6FD3AE4FB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814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/>
          <p:cNvSpPr>
            <a:spLocks noGrp="1"/>
          </p:cNvSpPr>
          <p:nvPr>
            <p:ph type="title"/>
          </p:nvPr>
        </p:nvSpPr>
        <p:spPr>
          <a:xfrm>
            <a:off x="624465" y="2178296"/>
            <a:ext cx="7886700" cy="1325563"/>
          </a:xfrm>
        </p:spPr>
        <p:txBody>
          <a:bodyPr/>
          <a:lstStyle/>
          <a:p>
            <a:pPr lvl="0" algn="ctr">
              <a:spcBef>
                <a:spcPts val="1000"/>
              </a:spcBef>
            </a:pPr>
            <a:r>
              <a:rPr lang="en-US" sz="3400" b="1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Unit 15: Teach-Back #2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314318-D683-4830-8220-591EE9ECDE7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7708" y="1403927"/>
            <a:ext cx="9144000" cy="1160753"/>
          </a:xfrm>
        </p:spPr>
        <p:txBody>
          <a:bodyPr/>
          <a:lstStyle/>
          <a:p>
            <a:pPr lvl="0" defTabSz="914400">
              <a:lnSpc>
                <a:spcPct val="100000"/>
              </a:lnSpc>
              <a:spcBef>
                <a:spcPts val="0"/>
              </a:spcBef>
            </a:pPr>
            <a:r>
              <a:rPr lang="en-US" sz="5000" dirty="0">
                <a:solidFill>
                  <a:prstClr val="white"/>
                </a:solidFill>
              </a:rPr>
              <a:t>CERT</a:t>
            </a:r>
            <a:r>
              <a:rPr lang="en-US" sz="5000" b="0" dirty="0">
                <a:solidFill>
                  <a:prstClr val="black"/>
                </a:solidFill>
                <a:latin typeface="Calibri" panose="020F0502020204030204"/>
                <a:cs typeface="+mn-cs"/>
              </a:rPr>
              <a:t> </a:t>
            </a:r>
            <a:r>
              <a:rPr lang="en-US" sz="5000" dirty="0">
                <a:solidFill>
                  <a:prstClr val="white"/>
                </a:solidFill>
              </a:rPr>
              <a:t>Train-the-Trainer</a:t>
            </a:r>
          </a:p>
        </p:txBody>
      </p:sp>
    </p:spTree>
    <p:extLst>
      <p:ext uri="{BB962C8B-B14F-4D97-AF65-F5344CB8AC3E}">
        <p14:creationId xmlns:p14="http://schemas.microsoft.com/office/powerpoint/2010/main" val="1677151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CA98567-5B4B-4A29-80B8-3BB12D460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1" y="320678"/>
            <a:ext cx="6067185" cy="1017672"/>
          </a:xfrm>
        </p:spPr>
        <p:txBody>
          <a:bodyPr/>
          <a:lstStyle/>
          <a:p>
            <a:r>
              <a:rPr lang="en-US" dirty="0"/>
              <a:t>Why Do a Teach-Back?</a:t>
            </a:r>
            <a:r>
              <a:rPr lang="en-US" sz="800" dirty="0"/>
              <a:t> </a:t>
            </a:r>
            <a:r>
              <a:rPr lang="en-US" sz="200" dirty="0">
                <a:solidFill>
                  <a:srgbClr val="448431"/>
                </a:solidFill>
              </a:rPr>
              <a:t>(review)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A0DC086-951F-4F9F-BCD6-812F4FBB67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Practice, practice, practice</a:t>
            </a:r>
          </a:p>
          <a:p>
            <a:pPr lvl="1"/>
            <a:r>
              <a:rPr lang="en-US" dirty="0"/>
              <a:t>Practice teaching skills in CERT Basic Training course</a:t>
            </a:r>
          </a:p>
          <a:p>
            <a:pPr lvl="1"/>
            <a:r>
              <a:rPr lang="en-US" dirty="0"/>
              <a:t>Practice incorporating information you are learning in CERT Basic T-T-T course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F7514E-4382-4ADC-997F-69F527026118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15-1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62399A-4FFD-4876-ADC6-918FA10FCEF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Train-the-Trainer Unit 15: Teach-Back #2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511CCF-931C-4619-882E-55E8B9D83FA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15-1</a:t>
            </a:r>
          </a:p>
        </p:txBody>
      </p:sp>
    </p:spTree>
    <p:extLst>
      <p:ext uri="{BB962C8B-B14F-4D97-AF65-F5344CB8AC3E}">
        <p14:creationId xmlns:p14="http://schemas.microsoft.com/office/powerpoint/2010/main" val="1065213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BE0CBE6-4844-4700-871E-72A1460B0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Teach-Back Process</a:t>
            </a:r>
            <a:r>
              <a:rPr lang="en-US" sz="1000" dirty="0"/>
              <a:t> </a:t>
            </a:r>
            <a:r>
              <a:rPr lang="en-US" sz="400" dirty="0">
                <a:solidFill>
                  <a:srgbClr val="448431"/>
                </a:solidFill>
              </a:rPr>
              <a:t>(Teach-Back #2, part 1)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7D109FD-0179-4A10-8224-614E029DC6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2" y="1521230"/>
            <a:ext cx="8512974" cy="4491644"/>
          </a:xfrm>
        </p:spPr>
        <p:txBody>
          <a:bodyPr>
            <a:normAutofit/>
          </a:bodyPr>
          <a:lstStyle/>
          <a:p>
            <a:r>
              <a:rPr lang="en-US" dirty="0"/>
              <a:t>You will be assigned a partner and block of instruction</a:t>
            </a:r>
          </a:p>
          <a:p>
            <a:r>
              <a:rPr lang="en-US" dirty="0"/>
              <a:t>Work tonight on your assignment</a:t>
            </a:r>
          </a:p>
          <a:p>
            <a:pPr lvl="1"/>
            <a:r>
              <a:rPr lang="en-US" dirty="0"/>
              <a:t>Both must be active participants in teach-back</a:t>
            </a:r>
          </a:p>
          <a:p>
            <a:pPr lvl="1"/>
            <a:r>
              <a:rPr lang="en-US" dirty="0"/>
              <a:t>Presentation should be no longer than 15 minutes</a:t>
            </a:r>
          </a:p>
          <a:p>
            <a:r>
              <a:rPr lang="en-US" dirty="0"/>
              <a:t>Teach-backs will be done tomorrow morning in groups of 10 (5 pairs)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03AEAB-D0ED-4193-B24D-E33FE2F5869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15-1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A579CC-4EED-4E14-8170-BD11D3A932A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Train-the-Trainer Unit 15: Teach-Back #2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902CDE-6D42-4214-BA8B-B3EF090C71B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15-2</a:t>
            </a:r>
          </a:p>
        </p:txBody>
      </p:sp>
    </p:spTree>
    <p:extLst>
      <p:ext uri="{BB962C8B-B14F-4D97-AF65-F5344CB8AC3E}">
        <p14:creationId xmlns:p14="http://schemas.microsoft.com/office/powerpoint/2010/main" val="2029386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BE0CBE6-4844-4700-871E-72A1460B0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Teach-Back Process</a:t>
            </a:r>
            <a:r>
              <a:rPr lang="en-US" sz="200" dirty="0">
                <a:solidFill>
                  <a:srgbClr val="448431"/>
                </a:solidFill>
              </a:rPr>
              <a:t> (Teach-Back #2, part 2)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7D109FD-0179-4A10-8224-614E029DC6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2" y="1521230"/>
            <a:ext cx="8512974" cy="4491644"/>
          </a:xfrm>
        </p:spPr>
        <p:txBody>
          <a:bodyPr>
            <a:normAutofit/>
          </a:bodyPr>
          <a:lstStyle/>
          <a:p>
            <a:r>
              <a:rPr lang="en-US" dirty="0"/>
              <a:t>Feedback:</a:t>
            </a:r>
          </a:p>
          <a:p>
            <a:pPr lvl="1"/>
            <a:r>
              <a:rPr lang="en-US" dirty="0"/>
              <a:t>“Audience” (other participants and an instructor) will complete feedback checklist</a:t>
            </a:r>
          </a:p>
          <a:p>
            <a:pPr lvl="1"/>
            <a:r>
              <a:rPr lang="en-US" dirty="0"/>
              <a:t>You will receive written checklists and oral feedback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03AEAB-D0ED-4193-B24D-E33FE2F5869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15-1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A579CC-4EED-4E14-8170-BD11D3A932A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Train-the-Trainer Unit 15: Teach-Back #2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902CDE-6D42-4214-BA8B-B3EF090C71B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15-3</a:t>
            </a:r>
          </a:p>
        </p:txBody>
      </p:sp>
    </p:spTree>
    <p:extLst>
      <p:ext uri="{BB962C8B-B14F-4D97-AF65-F5344CB8AC3E}">
        <p14:creationId xmlns:p14="http://schemas.microsoft.com/office/powerpoint/2010/main" val="1577708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43FD5F7-9CB8-411D-B9D8-39635D9C6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Good Feedback</a:t>
            </a:r>
            <a:r>
              <a:rPr lang="en-US" sz="1000" dirty="0"/>
              <a:t> </a:t>
            </a:r>
            <a:r>
              <a:rPr lang="en-US" sz="1000" dirty="0">
                <a:solidFill>
                  <a:srgbClr val="448431"/>
                </a:solidFill>
              </a:rPr>
              <a:t>(Teach-Back #2)</a:t>
            </a:r>
            <a:endParaRPr lang="en-US" dirty="0">
              <a:solidFill>
                <a:srgbClr val="448431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3717F67-D3DA-482E-9667-E732887BE0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Focus on the training delivery:</a:t>
            </a:r>
          </a:p>
          <a:p>
            <a:pPr lvl="1"/>
            <a:r>
              <a:rPr lang="en-US" dirty="0"/>
              <a:t>What went well?</a:t>
            </a:r>
          </a:p>
          <a:p>
            <a:pPr lvl="1"/>
            <a:r>
              <a:rPr lang="en-US" dirty="0"/>
              <a:t>What could be improved?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33C39B-4E09-4E59-A450-A1CA185A074E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15-1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3F9128-8784-4F49-8ED5-4EAFD63E05F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Train-the-Trainer Unit 15: Teach-Back #2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E860C0-2E54-4DA5-8385-901A272DE1F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15-4</a:t>
            </a:r>
          </a:p>
        </p:txBody>
      </p:sp>
    </p:spTree>
    <p:extLst>
      <p:ext uri="{BB962C8B-B14F-4D97-AF65-F5344CB8AC3E}">
        <p14:creationId xmlns:p14="http://schemas.microsoft.com/office/powerpoint/2010/main" val="1489524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08E2395-53D7-4993-9D22-50F8EA03A1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320678"/>
            <a:ext cx="5806851" cy="1017672"/>
          </a:xfrm>
        </p:spPr>
        <p:txBody>
          <a:bodyPr>
            <a:noAutofit/>
          </a:bodyPr>
          <a:lstStyle/>
          <a:p>
            <a:r>
              <a:rPr lang="en-US" dirty="0"/>
              <a:t>Teach-Back Assignment</a:t>
            </a:r>
            <a:r>
              <a:rPr lang="en-US" sz="1000" dirty="0">
                <a:solidFill>
                  <a:prstClr val="white"/>
                </a:solidFill>
              </a:rPr>
              <a:t> </a:t>
            </a:r>
            <a:r>
              <a:rPr lang="en-US" sz="1000" dirty="0">
                <a:solidFill>
                  <a:srgbClr val="448431"/>
                </a:solidFill>
              </a:rPr>
              <a:t>(Teach-Back #2)</a:t>
            </a:r>
            <a:endParaRPr lang="en-US" dirty="0">
              <a:solidFill>
                <a:srgbClr val="448431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C958CB3-B851-469A-8ACB-EC0EEE14FD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teach-back block must include:</a:t>
            </a:r>
          </a:p>
          <a:p>
            <a:pPr lvl="1"/>
            <a:r>
              <a:rPr lang="en-US" dirty="0"/>
              <a:t>An explanation: describe skill clearly</a:t>
            </a:r>
          </a:p>
          <a:p>
            <a:pPr lvl="1"/>
            <a:r>
              <a:rPr lang="en-US" dirty="0"/>
              <a:t>A demonstration: demonstrate skill correctly</a:t>
            </a:r>
          </a:p>
          <a:p>
            <a:pPr lvl="1"/>
            <a:r>
              <a:rPr lang="en-US" dirty="0"/>
              <a:t>A hands-on activity: coach class through practice session</a:t>
            </a:r>
          </a:p>
          <a:p>
            <a:r>
              <a:rPr lang="en-US" dirty="0"/>
              <a:t>Incorporate practices and information you learned from:</a:t>
            </a:r>
          </a:p>
          <a:p>
            <a:pPr lvl="1"/>
            <a:r>
              <a:rPr lang="en-US" dirty="0"/>
              <a:t>Unit 2: Your Role as Instructor</a:t>
            </a:r>
          </a:p>
          <a:p>
            <a:pPr lvl="1"/>
            <a:r>
              <a:rPr lang="en-US" dirty="0"/>
              <a:t>Unit 5: Maximize Learning</a:t>
            </a:r>
          </a:p>
          <a:p>
            <a:pPr lvl="1"/>
            <a:r>
              <a:rPr lang="en-US" dirty="0"/>
              <a:t>Unit 11: Manage the Classroom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5D430B3-4DCA-485A-BCB7-84C3C479CFE4}"/>
              </a:ext>
            </a:extLst>
          </p:cNvPr>
          <p:cNvSpPr txBox="1"/>
          <p:nvPr/>
        </p:nvSpPr>
        <p:spPr>
          <a:xfrm>
            <a:off x="5870448" y="4608576"/>
            <a:ext cx="242870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All in 15 minutes with each presenting an equal portion!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29B9B2-5175-4CE2-B0EA-D535F448EEE3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15-2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8D268A-06FC-450A-A407-5A9BCC5DE79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Train-the-Trainer Unit 15: Teach-Back #2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02D18EE-300C-4967-B9DE-99531E6E912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15-5</a:t>
            </a:r>
          </a:p>
        </p:txBody>
      </p:sp>
    </p:spTree>
    <p:extLst>
      <p:ext uri="{BB962C8B-B14F-4D97-AF65-F5344CB8AC3E}">
        <p14:creationId xmlns:p14="http://schemas.microsoft.com/office/powerpoint/2010/main" val="2987879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B24584B-E2E6-46A3-B151-CB30AF594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 Blocks</a:t>
            </a:r>
            <a:r>
              <a:rPr lang="en-US" sz="1000" dirty="0">
                <a:solidFill>
                  <a:prstClr val="white"/>
                </a:solidFill>
              </a:rPr>
              <a:t> </a:t>
            </a:r>
            <a:r>
              <a:rPr lang="en-US" sz="1000" dirty="0">
                <a:solidFill>
                  <a:srgbClr val="448431"/>
                </a:solidFill>
              </a:rPr>
              <a:t>(Teach-Back #2, part 1 of 2)</a:t>
            </a:r>
            <a:endParaRPr lang="en-US" dirty="0">
              <a:solidFill>
                <a:srgbClr val="448431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9CA658F-2BF1-4382-81BB-A3ED51F9BF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2" y="1521229"/>
            <a:ext cx="8512974" cy="4360631"/>
          </a:xfrm>
        </p:spPr>
        <p:txBody>
          <a:bodyPr>
            <a:normAutofit/>
          </a:bodyPr>
          <a:lstStyle/>
          <a:p>
            <a:r>
              <a:rPr lang="en-US" dirty="0"/>
              <a:t>Unit 5: Description, explanation, and discussion of techniques to reduce stress on CERT members (pages 5-6 through 5-9)</a:t>
            </a:r>
          </a:p>
          <a:p>
            <a:r>
              <a:rPr lang="en-US" dirty="0"/>
              <a:t>Unit 6: Use of fire extinguisher (selection of extinguisher, test, approaching fire, discharge of extinguisher, backing out) (pages 6-8 through 6-14)</a:t>
            </a:r>
          </a:p>
          <a:p>
            <a:r>
              <a:rPr lang="en-US" dirty="0"/>
              <a:t>Unit 7: Description, explanation, and demonstration of entering, searching, and marking a building  (pages 7-23 through 7-26)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B8FEC7-96FC-4318-ACA2-0751F8E295C7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15-2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A412FE-30AF-4BFC-8E48-FF5DAF10C14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Train-the-Trainer Unit 15: Teach-Back #2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604532-08E6-42E9-9CD3-F1235625786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15-6</a:t>
            </a:r>
          </a:p>
        </p:txBody>
      </p:sp>
    </p:spTree>
    <p:extLst>
      <p:ext uri="{BB962C8B-B14F-4D97-AF65-F5344CB8AC3E}">
        <p14:creationId xmlns:p14="http://schemas.microsoft.com/office/powerpoint/2010/main" val="2350637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509710B-0852-48C7-95B4-522FE48F5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 Blocks</a:t>
            </a:r>
            <a:r>
              <a:rPr lang="en-US" sz="1000" dirty="0">
                <a:solidFill>
                  <a:prstClr val="white"/>
                </a:solidFill>
              </a:rPr>
              <a:t> </a:t>
            </a:r>
            <a:r>
              <a:rPr lang="en-US" sz="1000" dirty="0">
                <a:solidFill>
                  <a:srgbClr val="448431"/>
                </a:solidFill>
              </a:rPr>
              <a:t>(Teach-Back #2, part 2 of 2)</a:t>
            </a:r>
            <a:endParaRPr lang="en-US" dirty="0">
              <a:solidFill>
                <a:srgbClr val="448431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03A3677-656E-4E59-9464-F6D6BC5EA2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Unit 7: Description, explanation, demonstration, and hands-on practice of two patient carries:</a:t>
            </a:r>
          </a:p>
          <a:p>
            <a:pPr lvl="1"/>
            <a:r>
              <a:rPr lang="en-US" dirty="0"/>
              <a:t>One-person arm carry</a:t>
            </a:r>
          </a:p>
          <a:p>
            <a:pPr lvl="1"/>
            <a:r>
              <a:rPr lang="en-US" dirty="0"/>
              <a:t>One-person pack strap carry (page 7-39)</a:t>
            </a:r>
          </a:p>
          <a:p>
            <a:pPr lvl="1"/>
            <a:r>
              <a:rPr lang="en-US" dirty="0"/>
              <a:t>Two-person carry</a:t>
            </a:r>
          </a:p>
          <a:p>
            <a:pPr lvl="1"/>
            <a:r>
              <a:rPr lang="en-US" dirty="0"/>
              <a:t>Chair carry or blanket carry (pages 7-38 through 7-39)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297396-C326-473A-A8FA-D84C2AB1C5F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15-2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3D313B-2BA3-464C-B77D-DA08B537CF0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Train-the-Trainer Unit 15: Teach-Back #2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BC41B3-12F3-471D-B638-DC7FC501F40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15-7</a:t>
            </a:r>
          </a:p>
        </p:txBody>
      </p:sp>
    </p:spTree>
    <p:extLst>
      <p:ext uri="{BB962C8B-B14F-4D97-AF65-F5344CB8AC3E}">
        <p14:creationId xmlns:p14="http://schemas.microsoft.com/office/powerpoint/2010/main" val="90978503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RTPPTTmplt20190319" id="{D722C5DE-2F57-4455-BD5B-B112E512D8C7}" vid="{C04B925E-061A-4622-B6DB-8886051063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8FE5F7B7910C4D8144887B4C3EC5DA" ma:contentTypeVersion="10" ma:contentTypeDescription="Create a new document." ma:contentTypeScope="" ma:versionID="9842cf9d99d7260b0fe682072e4231ac">
  <xsd:schema xmlns:xsd="http://www.w3.org/2001/XMLSchema" xmlns:xs="http://www.w3.org/2001/XMLSchema" xmlns:p="http://schemas.microsoft.com/office/2006/metadata/properties" xmlns:ns2="cd7a79f3-a22f-4b0a-abe2-9eca9b7c463e" xmlns:ns3="ec9525e3-0e26-41e5-be28-2227dc64c83e" targetNamespace="http://schemas.microsoft.com/office/2006/metadata/properties" ma:root="true" ma:fieldsID="803e844ea8424115489f0f51abb3d71c" ns2:_="" ns3:_="">
    <xsd:import namespace="cd7a79f3-a22f-4b0a-abe2-9eca9b7c463e"/>
    <xsd:import namespace="ec9525e3-0e26-41e5-be28-2227dc64c8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7a79f3-a22f-4b0a-abe2-9eca9b7c46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9525e3-0e26-41e5-be28-2227dc64c83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92231E3-016F-4B17-AC09-DB5F282D3AC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99E25F7-62C1-4EBA-951A-88947046B1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d7a79f3-a22f-4b0a-abe2-9eca9b7c463e"/>
    <ds:schemaRef ds:uri="ec9525e3-0e26-41e5-be28-2227dc64c8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5DD7AE4-83D3-421C-A1C5-EED6632DACD5}">
  <ds:schemaRefs>
    <ds:schemaRef ds:uri="http://schemas.microsoft.com/office/infopath/2007/PartnerControls"/>
    <ds:schemaRef ds:uri="http://schemas.microsoft.com/office/2006/metadata/properties"/>
    <ds:schemaRef ds:uri="http://purl.org/dc/terms/"/>
    <ds:schemaRef ds:uri="http://www.w3.org/XML/1998/namespace"/>
    <ds:schemaRef ds:uri="http://schemas.microsoft.com/office/2006/documentManagement/types"/>
    <ds:schemaRef ds:uri="http://purl.org/dc/elements/1.1/"/>
    <ds:schemaRef ds:uri="ec9525e3-0e26-41e5-be28-2227dc64c83e"/>
    <ds:schemaRef ds:uri="http://schemas.openxmlformats.org/package/2006/metadata/core-properties"/>
    <ds:schemaRef ds:uri="cd7a79f3-a22f-4b0a-abe2-9eca9b7c463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CERTPPTTmplt</Template>
  <TotalTime>14103</TotalTime>
  <Words>440</Words>
  <Application>Microsoft Office PowerPoint</Application>
  <PresentationFormat>On-screen Show (4:3)</PresentationFormat>
  <Paragraphs>61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1_Office Theme</vt:lpstr>
      <vt:lpstr>Unit 15: Teach-Back #2</vt:lpstr>
      <vt:lpstr>Why Do a Teach-Back? (review)</vt:lpstr>
      <vt:lpstr>Teach-Back Process (Teach-Back #2, part 1)</vt:lpstr>
      <vt:lpstr>Teach-Back Process (Teach-Back #2, part 2)</vt:lpstr>
      <vt:lpstr>Good Feedback (Teach-Back #2)</vt:lpstr>
      <vt:lpstr>Teach-Back Assignment (Teach-Back #2)</vt:lpstr>
      <vt:lpstr>Content Blocks (Teach-Back #2, part 1 of 2)</vt:lpstr>
      <vt:lpstr>Content Blocks (Teach-Back #2, part 2 of 2)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David Kendall</dc:creator>
  <cp:keywords/>
  <dc:description/>
  <cp:lastModifiedBy>Michael Wilson</cp:lastModifiedBy>
  <cp:revision>955</cp:revision>
  <dcterms:created xsi:type="dcterms:W3CDTF">2019-04-19T15:08:43Z</dcterms:created>
  <dcterms:modified xsi:type="dcterms:W3CDTF">2024-06-08T03:52:06Z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0x010100798FE5F7B7910C4D8144887B4C3EC5DA</vt:lpwstr>
  </property>
</Properties>
</file>