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8"/>
  </p:notesMasterIdLst>
  <p:handoutMasterIdLst>
    <p:handoutMasterId r:id="rId19"/>
  </p:handoutMasterIdLst>
  <p:sldIdLst>
    <p:sldId id="528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38" r:id="rId15"/>
    <p:sldId id="539" r:id="rId16"/>
    <p:sldId id="54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46181" y="2187880"/>
            <a:ext cx="9097819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14: CERT Basic Training Unit 9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77AB0-804A-4153-894C-F9D56A3690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35991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94628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3A894C-9C9F-4A81-B472-F15C10C9B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448431"/>
                </a:solidFill>
              </a:rPr>
              <a:t>9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970327-53D9-4B6A-8D86-0AF9EA03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Remind participants that they should practice safety at all times</a:t>
            </a:r>
          </a:p>
          <a:p>
            <a:r>
              <a:rPr lang="en-US" dirty="0"/>
              <a:t>Be prepared for participants to worry about “failing”</a:t>
            </a:r>
          </a:p>
          <a:p>
            <a:r>
              <a:rPr lang="en-US" dirty="0"/>
              <a:t>Encourage participants to work hard and to try everything they are physically able to do</a:t>
            </a:r>
          </a:p>
          <a:p>
            <a:pPr lvl="1"/>
            <a:r>
              <a:rPr lang="en-US" dirty="0"/>
              <a:t>Honest mistakes are good ways to learn</a:t>
            </a:r>
          </a:p>
          <a:p>
            <a:r>
              <a:rPr lang="en-US" dirty="0"/>
              <a:t>Stress to participants that instructors are there to coach them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97B66-0C8F-4415-AD9C-CA8DA67324C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CFBEF-5345-4988-ABE5-22505D58A0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18613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FBA15-C3B5-4BF7-9670-ECB9D320F9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14-9</a:t>
            </a:r>
          </a:p>
        </p:txBody>
      </p:sp>
    </p:spTree>
    <p:extLst>
      <p:ext uri="{BB962C8B-B14F-4D97-AF65-F5344CB8AC3E}">
        <p14:creationId xmlns:p14="http://schemas.microsoft.com/office/powerpoint/2010/main" val="409366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3C630C-8637-4A06-BCE7-C3DF70C4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9, part 2 of 3)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DFA008-BA80-446C-8D66-AB504BABF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Disaster Station Model is used</a:t>
            </a:r>
          </a:p>
          <a:p>
            <a:pPr lvl="1"/>
            <a:r>
              <a:rPr lang="en-US" dirty="0"/>
              <a:t>Identify each station with street address (e.g., 2222 Oak Street) to reinforce proper use of documentation forms</a:t>
            </a:r>
          </a:p>
          <a:p>
            <a:pPr lvl="1"/>
            <a:r>
              <a:rPr lang="en-US" dirty="0"/>
              <a:t>Switch team leader role at every station</a:t>
            </a:r>
          </a:p>
          <a:p>
            <a:r>
              <a:rPr lang="en-US" dirty="0"/>
              <a:t>Allow enough time to debrief participants and trainers after exercise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3BB7B-A3B7-4A70-BB31-3D26A4E0ECA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B86E5-A11B-41D7-9D0D-36A0FC70D9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01740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D00BA-49AC-47AC-B9C2-15AC55930D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14-10</a:t>
            </a:r>
          </a:p>
        </p:txBody>
      </p:sp>
    </p:spTree>
    <p:extLst>
      <p:ext uri="{BB962C8B-B14F-4D97-AF65-F5344CB8AC3E}">
        <p14:creationId xmlns:p14="http://schemas.microsoft.com/office/powerpoint/2010/main" val="4200661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98ABC2-67EC-47BA-B526-4117A0F32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9, part 3 of 3)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E3D941-EC4E-4A44-B92D-0687057AF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Graduation:</a:t>
            </a:r>
          </a:p>
          <a:p>
            <a:pPr lvl="1"/>
            <a:r>
              <a:rPr lang="en-US" dirty="0"/>
              <a:t>Invite high-level officer from your organization or an elected local official to attend and recognize CERT graduates</a:t>
            </a:r>
          </a:p>
          <a:p>
            <a:r>
              <a:rPr lang="en-US" dirty="0"/>
              <a:t>Thank participants and announce upcoming CERT activities after certificates are awarded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206FAE-A422-4C3E-A92F-C61B7FD1D0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3DF43-4C65-4569-B795-2D2E4AC00E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01740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6D1C1D-4D54-4524-B31E-656FAF8EED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14-11</a:t>
            </a:r>
          </a:p>
        </p:txBody>
      </p:sp>
    </p:spTree>
    <p:extLst>
      <p:ext uri="{BB962C8B-B14F-4D97-AF65-F5344CB8AC3E}">
        <p14:creationId xmlns:p14="http://schemas.microsoft.com/office/powerpoint/2010/main" val="2439704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049C7C4-EED1-456E-B4A6-DB71FF373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039476" cy="1017672"/>
          </a:xfrm>
        </p:spPr>
        <p:txBody>
          <a:bodyPr/>
          <a:lstStyle/>
          <a:p>
            <a:r>
              <a:rPr lang="en-US" dirty="0"/>
              <a:t>Connection to Course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14)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727E-4C9B-4EA6-AD3F-5FAE00516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9 summarizes entire course</a:t>
            </a:r>
          </a:p>
          <a:p>
            <a:r>
              <a:rPr lang="en-US" dirty="0"/>
              <a:t>Unit 9 allows participants to show and practice what they have learned</a:t>
            </a:r>
          </a:p>
          <a:p>
            <a:r>
              <a:rPr lang="en-US" dirty="0"/>
              <a:t>Throughout the course, participants should be told about what the final session will include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F0C93-0687-4250-9224-A5B2350596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05C0B-62CB-447A-B823-EB4FD4715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43304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91A0E-FA5E-4278-9DB2-03C95C8B92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14-12</a:t>
            </a:r>
          </a:p>
        </p:txBody>
      </p:sp>
    </p:spTree>
    <p:extLst>
      <p:ext uri="{BB962C8B-B14F-4D97-AF65-F5344CB8AC3E}">
        <p14:creationId xmlns:p14="http://schemas.microsoft.com/office/powerpoint/2010/main" val="307196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7B5D3-CE31-4D06-81CD-291F036D9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8200785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9?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CA083E-8705-4EAD-B6E3-AF4B5C6D7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49812"/>
            <a:ext cx="8512974" cy="1101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00C6ED-D19C-4754-8140-09F061F9C9A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D9F14-995D-4913-9A58-9A52422C1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46322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5BAC3A-53CF-4DFB-9105-1414E73BB8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14-1</a:t>
            </a:r>
          </a:p>
        </p:txBody>
      </p:sp>
    </p:spTree>
    <p:extLst>
      <p:ext uri="{BB962C8B-B14F-4D97-AF65-F5344CB8AC3E}">
        <p14:creationId xmlns:p14="http://schemas.microsoft.com/office/powerpoint/2010/main" val="293488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6884D4-C724-48D1-BDBD-E42B5B61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9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E511E0-169B-472A-8A79-A9A3EFEE1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9?</a:t>
            </a:r>
          </a:p>
          <a:p>
            <a:pPr lvl="1"/>
            <a:r>
              <a:rPr lang="en-US" dirty="0"/>
              <a:t>To review the course</a:t>
            </a:r>
          </a:p>
          <a:p>
            <a:pPr lvl="1"/>
            <a:r>
              <a:rPr lang="en-US" dirty="0"/>
              <a:t>To evaluate what participants have learned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B24813-08A8-484C-A8CF-910910FE1EC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88370-C0B5-4748-B877-E946158FCC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15595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A4962A-23F2-471D-985F-D256036571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14-2</a:t>
            </a:r>
          </a:p>
        </p:txBody>
      </p:sp>
    </p:spTree>
    <p:extLst>
      <p:ext uri="{BB962C8B-B14F-4D97-AF65-F5344CB8AC3E}">
        <p14:creationId xmlns:p14="http://schemas.microsoft.com/office/powerpoint/2010/main" val="241142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9B86A3-DBCF-475E-A6E0-BEF55E266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72024"/>
            <a:ext cx="8662603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learning objective for this unit?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73A1BB-BB1B-4F0B-94E9-AFB89FE0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9" y="449812"/>
            <a:ext cx="8512974" cy="750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7B709-FE11-4FD9-A67C-B3606ED707E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05A566-A700-4E62-8CBD-746D7B3A3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095704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43630-614D-4D09-AF0E-3AC08B11AB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14-3</a:t>
            </a:r>
          </a:p>
        </p:txBody>
      </p:sp>
    </p:spTree>
    <p:extLst>
      <p:ext uri="{BB962C8B-B14F-4D97-AF65-F5344CB8AC3E}">
        <p14:creationId xmlns:p14="http://schemas.microsoft.com/office/powerpoint/2010/main" val="222084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33FF47-DC0A-4995-8D29-647EA09C0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24" y="680896"/>
            <a:ext cx="5806851" cy="1017672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rgbClr val="448431"/>
                </a:solidFill>
              </a:rPr>
              <a:t>Learning Objective (Unit 9)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D43E5CD2-FDA3-4399-B944-B4A0190A5594}"/>
              </a:ext>
            </a:extLst>
          </p:cNvPr>
          <p:cNvSpPr txBox="1">
            <a:spLocks/>
          </p:cNvSpPr>
          <p:nvPr/>
        </p:nvSpPr>
        <p:spPr>
          <a:xfrm>
            <a:off x="310524" y="306824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618EBD-A9D8-45A1-BBD1-DCACD92B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learning objective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apply skills and knowledge learned in Units 1 through 8 to a simulated disaster situation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28B7D-82F3-48CD-99FD-6796E214775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061FA-154C-476C-972A-DD78CD8B49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151122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A93D1E-7B7C-46AB-9C23-992558E13A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14-4</a:t>
            </a:r>
          </a:p>
        </p:txBody>
      </p:sp>
    </p:spTree>
    <p:extLst>
      <p:ext uri="{BB962C8B-B14F-4D97-AF65-F5344CB8AC3E}">
        <p14:creationId xmlns:p14="http://schemas.microsoft.com/office/powerpoint/2010/main" val="384146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5EC310-BB36-4C16-8825-E1748408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33" y="745550"/>
            <a:ext cx="5806851" cy="101767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48431"/>
                </a:solidFill>
              </a:rPr>
              <a:t>Addressing the Learning Objective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A5673CA4-C8D6-4CF9-A982-2279F01D0A72}"/>
              </a:ext>
            </a:extLst>
          </p:cNvPr>
          <p:cNvSpPr txBox="1">
            <a:spLocks/>
          </p:cNvSpPr>
          <p:nvPr/>
        </p:nvSpPr>
        <p:spPr>
          <a:xfrm>
            <a:off x="319760" y="316060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BE988F-3419-4D3B-AF96-33430BB0C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How is the learning objective addressed?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/>
              <a:t>“Apply skills and knowledge learned in Units 1 through 8 to a simulated disaster situation.”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EEED6-21EB-4EB6-8807-6C58894E6D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B0809-ED33-48D0-BAB9-14D21E74FA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29449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8E51A-6C61-40A2-92D8-65EA4B1F68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14-5</a:t>
            </a:r>
          </a:p>
        </p:txBody>
      </p:sp>
    </p:spTree>
    <p:extLst>
      <p:ext uri="{BB962C8B-B14F-4D97-AF65-F5344CB8AC3E}">
        <p14:creationId xmlns:p14="http://schemas.microsoft.com/office/powerpoint/2010/main" val="349990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BC8043-309B-4326-AF0B-720BC3C92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24" y="727078"/>
            <a:ext cx="5806851" cy="1017672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rgbClr val="448431"/>
                </a:solidFill>
              </a:rPr>
              <a:t>Addressing the Learning Objective (continued)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C8507ED9-CC02-4E0A-A5D2-384DC09F81C9}"/>
              </a:ext>
            </a:extLst>
          </p:cNvPr>
          <p:cNvSpPr txBox="1">
            <a:spLocks/>
          </p:cNvSpPr>
          <p:nvPr/>
        </p:nvSpPr>
        <p:spPr>
          <a:xfrm>
            <a:off x="319761" y="306824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579C13-7324-4B11-8745-1D33D7EBC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How is the learning objective addressed?</a:t>
            </a:r>
          </a:p>
          <a:p>
            <a:pPr lvl="1"/>
            <a:r>
              <a:rPr lang="en-US" dirty="0"/>
              <a:t>In these topics: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final exam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disaster simulation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2C2E-54A0-4EF2-A164-8A84CE9607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F5AE4-39A4-45C5-814B-E8628B1F0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46322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CDECF-DFAD-4D2E-AC2F-CA32A6C1D1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14-6</a:t>
            </a:r>
          </a:p>
        </p:txBody>
      </p:sp>
    </p:spTree>
    <p:extLst>
      <p:ext uri="{BB962C8B-B14F-4D97-AF65-F5344CB8AC3E}">
        <p14:creationId xmlns:p14="http://schemas.microsoft.com/office/powerpoint/2010/main" val="303119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F78054-C251-454A-9FB9-EA45E1EB9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dirty="0">
                <a:solidFill>
                  <a:srgbClr val="448431"/>
                </a:solidFill>
              </a:rPr>
              <a:t>(Unit 14)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B1F81A-BA9A-424E-8A55-8F4A8D813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unit</a:t>
            </a:r>
          </a:p>
          <a:p>
            <a:r>
              <a:rPr lang="en-US" dirty="0"/>
              <a:t>Briefly review by unit material that was covered in course</a:t>
            </a:r>
          </a:p>
          <a:p>
            <a:r>
              <a:rPr lang="en-US" dirty="0"/>
              <a:t>Give final exam</a:t>
            </a:r>
          </a:p>
          <a:p>
            <a:r>
              <a:rPr lang="en-US" dirty="0"/>
              <a:t>Run the disaster simulation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B07CAD-C4CD-4028-A402-A46471C8676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0F16-B93F-44CF-94AE-19DC11D51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46322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E74179-1355-4DF1-8DAC-A3158D9480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14-7</a:t>
            </a:r>
          </a:p>
        </p:txBody>
      </p:sp>
    </p:spTree>
    <p:extLst>
      <p:ext uri="{BB962C8B-B14F-4D97-AF65-F5344CB8AC3E}">
        <p14:creationId xmlns:p14="http://schemas.microsoft.com/office/powerpoint/2010/main" val="132999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716EA9-82CD-4BB7-B621-F983FFE82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2000" dirty="0"/>
              <a:t> </a:t>
            </a:r>
            <a:r>
              <a:rPr lang="en-US" sz="1100" dirty="0">
                <a:solidFill>
                  <a:srgbClr val="448431"/>
                </a:solidFill>
              </a:rPr>
              <a:t>(Unit 14)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8D1010-85D4-444B-9F85-CA17C9370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Disaster simulation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9D101-64A3-4845-8007-BD98743A3A7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14-2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A63EF-1FA5-47C1-A704-F2638AA871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832468" cy="303212"/>
          </a:xfrm>
        </p:spPr>
        <p:txBody>
          <a:bodyPr/>
          <a:lstStyle/>
          <a:p>
            <a:r>
              <a:rPr lang="en-US" dirty="0"/>
              <a:t>CERT Train-the-Trainer Unit 14: CERT Basic Training Unit 9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DC1CA5-5E81-4673-8455-493F69C39E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14-8</a:t>
            </a:r>
          </a:p>
        </p:txBody>
      </p:sp>
    </p:spTree>
    <p:extLst>
      <p:ext uri="{BB962C8B-B14F-4D97-AF65-F5344CB8AC3E}">
        <p14:creationId xmlns:p14="http://schemas.microsoft.com/office/powerpoint/2010/main" val="7551653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14104</TotalTime>
  <Words>569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1_Office Theme</vt:lpstr>
      <vt:lpstr>Unit 14: CERT Basic Training Unit 9 Review</vt:lpstr>
      <vt:lpstr>What is the purpose of CERT Basic Training Unit 9?</vt:lpstr>
      <vt:lpstr>The Purpose of Unit 9</vt:lpstr>
      <vt:lpstr>What is the learning objective for this unit?</vt:lpstr>
      <vt:lpstr>Learning Objective (Unit 9)</vt:lpstr>
      <vt:lpstr>Addressing the Learning Objective</vt:lpstr>
      <vt:lpstr>Addressing the Learning Objective (continued)</vt:lpstr>
      <vt:lpstr>Key Topics (Unit 14)</vt:lpstr>
      <vt:lpstr>Hands-on Activities (Unit 14)</vt:lpstr>
      <vt:lpstr>Tips for Teaching Unit 9</vt:lpstr>
      <vt:lpstr>More Tips (Tips for Teaching Unit 9, part 2 of 3) </vt:lpstr>
      <vt:lpstr>More Tips (Tips for Teaching Unit 9, part 3 of 3) </vt:lpstr>
      <vt:lpstr>Connection to Course (Unit 14)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2024-06-08T03:51:01Z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