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4"/>
  </p:notesMasterIdLst>
  <p:handoutMasterIdLst>
    <p:handoutMasterId r:id="rId15"/>
  </p:handoutMasterIdLst>
  <p:sldIdLst>
    <p:sldId id="519" r:id="rId5"/>
    <p:sldId id="520" r:id="rId6"/>
    <p:sldId id="521" r:id="rId7"/>
    <p:sldId id="522" r:id="rId8"/>
    <p:sldId id="523" r:id="rId9"/>
    <p:sldId id="524" r:id="rId10"/>
    <p:sldId id="525" r:id="rId11"/>
    <p:sldId id="526" r:id="rId12"/>
    <p:sldId id="52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/>
  <p:cmAuthor id="2" name="David Kendall" initials="DK" lastIdx="4" clrIdx="1"/>
  <p:cmAuthor id="3" name="David Kendall" initials="DK [2]" lastIdx="1" clrIdx="2"/>
  <p:cmAuthor id="4" name="Cody Luettger" initials="CL" lastIdx="18" clrIdx="3"/>
  <p:cmAuthor id="5" name="Ryan Gibson" initials="RG" lastIdx="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4A2"/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F8A94-9555-4F11-849F-3E9C1A9191F0}" v="471" dt="2019-07-01T15:46:17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94296" autoAdjust="0"/>
  </p:normalViewPr>
  <p:slideViewPr>
    <p:cSldViewPr snapToGrid="0">
      <p:cViewPr varScale="1">
        <p:scale>
          <a:sx n="61" d="100"/>
          <a:sy n="61" d="100"/>
        </p:scale>
        <p:origin x="147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DCD9C-BAA8-40A1-8D67-F30B1E390576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A9AD2-15AF-4FFD-AD62-B44A874E55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5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B798317-2A00-8449-AF5E-C684A2334AF8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3E9F0F-99E4-C14C-B639-1D491C8CF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F539D94-4197-BC46-9155-385FF6D31FCE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5555B0-A33B-344A-8A74-B064735A2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2063FCA-FF6B-414C-AFC6-E9E0F3F34019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F8E6B9B-087E-2143-9849-2D5E8DB8C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51E3CCF-F684-6F44-9548-B0371F224676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81EF215-24B5-9C4A-8955-A28E205B8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62F0244-A687-D54A-BB1E-2E4234E7EF0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276CAC-5A65-5A46-9F2D-12BAE33AD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E5E404F-0420-6F41-A191-6188F8F1FDD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32AAE82-BB1D-914B-A28A-653ED4F1F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0" y="2355273"/>
            <a:ext cx="9144000" cy="945386"/>
          </a:xfrm>
        </p:spPr>
        <p:txBody>
          <a:bodyPr/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 13: CERT Basic Training Unit 8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17A98-C153-41C9-B865-687CBEBF030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1635991"/>
            <a:ext cx="9144000" cy="725488"/>
          </a:xfrm>
        </p:spPr>
        <p:txBody>
          <a:bodyPr>
            <a:noAutofit/>
          </a:bodyPr>
          <a:lstStyle/>
          <a:p>
            <a:pPr lvl="0" defTabSz="914400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solidFill>
                  <a:prstClr val="white"/>
                </a:solidFill>
              </a:rPr>
              <a:t>CERT</a:t>
            </a:r>
            <a:r>
              <a:rPr lang="en-US" sz="5000" b="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en-US" sz="5000" dirty="0">
                <a:solidFill>
                  <a:prstClr val="white"/>
                </a:solidFill>
              </a:rPr>
              <a:t>Train-the-Trainer</a:t>
            </a:r>
          </a:p>
        </p:txBody>
      </p:sp>
    </p:spTree>
    <p:extLst>
      <p:ext uri="{BB962C8B-B14F-4D97-AF65-F5344CB8AC3E}">
        <p14:creationId xmlns:p14="http://schemas.microsoft.com/office/powerpoint/2010/main" val="1783547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2A3DFE7-074A-4380-A64B-A16ABB4E8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1438278"/>
            <a:ext cx="8071476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is the purpose of CERT Basic Training Unit 8?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1EF835-051F-42BE-A208-EDCDCBAA5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449812"/>
            <a:ext cx="8512974" cy="9356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42CF22-3758-4E6C-8775-A54FC964E116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13-2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9BF96-E5E2-41D4-BC66-29EFCBD850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137268" cy="303212"/>
          </a:xfrm>
        </p:spPr>
        <p:txBody>
          <a:bodyPr/>
          <a:lstStyle/>
          <a:p>
            <a:r>
              <a:rPr lang="en-US" dirty="0"/>
              <a:t>CERT Train-the-Trainer Unit 13: CERT Basic Training Unit 8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238968-B852-43AD-A2FA-834CA32B20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13-1</a:t>
            </a:r>
          </a:p>
        </p:txBody>
      </p:sp>
    </p:spTree>
    <p:extLst>
      <p:ext uri="{BB962C8B-B14F-4D97-AF65-F5344CB8AC3E}">
        <p14:creationId xmlns:p14="http://schemas.microsoft.com/office/powerpoint/2010/main" val="2820245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1E26094-28D8-41B8-A687-6285EDA95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Unit 8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A57E51-EB95-4A35-9414-9BAF2E86C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is the purpose of CERT Basic Training Unit 8?</a:t>
            </a:r>
          </a:p>
          <a:p>
            <a:pPr lvl="1"/>
            <a:r>
              <a:rPr lang="en-US" dirty="0"/>
              <a:t>To provide CERT volunteers with some information about terrorism, terrorist tactics, and weapons</a:t>
            </a:r>
          </a:p>
          <a:p>
            <a:pPr lvl="1"/>
            <a:r>
              <a:rPr lang="en-US" dirty="0"/>
              <a:t>To discuss the role of CERT volunteers during a terrorist attack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463589-CB77-41EE-ADE5-74037777812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13-2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25763-8CB5-4D41-A11F-CF7F888472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6" y="6385716"/>
            <a:ext cx="4860177" cy="303212"/>
          </a:xfrm>
        </p:spPr>
        <p:txBody>
          <a:bodyPr/>
          <a:lstStyle/>
          <a:p>
            <a:r>
              <a:rPr lang="en-US" dirty="0"/>
              <a:t>CERT Train-the-Trainer Unit 13: CERT Basic Training Unit 8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6639B0-6E5D-464F-A333-848F636E02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13-2</a:t>
            </a:r>
          </a:p>
        </p:txBody>
      </p:sp>
    </p:spTree>
    <p:extLst>
      <p:ext uri="{BB962C8B-B14F-4D97-AF65-F5344CB8AC3E}">
        <p14:creationId xmlns:p14="http://schemas.microsoft.com/office/powerpoint/2010/main" val="534726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FF2626-6390-42F1-8444-3EAF7954F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615" y="1272024"/>
            <a:ext cx="8431694" cy="1017672"/>
          </a:xfrm>
        </p:spPr>
        <p:txBody>
          <a:bodyPr/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are the learning objectives for this unit?</a:t>
            </a:r>
            <a:r>
              <a:rPr lang="en-US" sz="200" i="0" dirty="0">
                <a:solidFill>
                  <a:prstClr val="black"/>
                </a:solidFill>
                <a:ea typeface="+mn-ea"/>
              </a:rPr>
              <a:t> </a:t>
            </a:r>
            <a:r>
              <a:rPr lang="en-US" sz="200" i="0" dirty="0">
                <a:ea typeface="+mn-ea"/>
              </a:rPr>
              <a:t>(Unit 8)</a:t>
            </a:r>
            <a:endParaRPr lang="en-US" sz="2800" i="0" dirty="0">
              <a:ea typeface="+mn-ea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ED5B73-3916-481D-82EF-B1DDCAE77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1" y="449812"/>
            <a:ext cx="8512974" cy="741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424C27-0BAD-4F02-A61A-70AC8BA3645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13-2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B7AB9F-9D31-4887-98FA-8A110450FE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957158" cy="303212"/>
          </a:xfrm>
        </p:spPr>
        <p:txBody>
          <a:bodyPr/>
          <a:lstStyle/>
          <a:p>
            <a:r>
              <a:rPr lang="en-US" dirty="0"/>
              <a:t>CERT Train-the-Trainer Unit 13: CERT Basic Training Unit 8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1C476C-585C-4CC7-9B45-C77CF3835ED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13-3</a:t>
            </a:r>
          </a:p>
        </p:txBody>
      </p:sp>
    </p:spTree>
    <p:extLst>
      <p:ext uri="{BB962C8B-B14F-4D97-AF65-F5344CB8AC3E}">
        <p14:creationId xmlns:p14="http://schemas.microsoft.com/office/powerpoint/2010/main" val="3696396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4883EC8-BA9C-45FE-AE11-4645718BE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782497"/>
            <a:ext cx="5806851" cy="1017672"/>
          </a:xfrm>
        </p:spPr>
        <p:txBody>
          <a:bodyPr>
            <a:normAutofit/>
          </a:bodyPr>
          <a:lstStyle/>
          <a:p>
            <a:r>
              <a:rPr lang="en-US" sz="1200" dirty="0">
                <a:solidFill>
                  <a:srgbClr val="448431"/>
                </a:solidFill>
              </a:rPr>
              <a:t>Learning Objectives (Unit 8)</a:t>
            </a:r>
          </a:p>
        </p:txBody>
      </p:sp>
      <p:sp>
        <p:nvSpPr>
          <p:cNvPr id="7" name="Body 2">
            <a:extLst>
              <a:ext uri="{FF2B5EF4-FFF2-40B4-BE49-F238E27FC236}">
                <a16:creationId xmlns:a16="http://schemas.microsoft.com/office/drawing/2014/main" id="{A9974CEC-E889-4137-A7C1-633D20270EDA}"/>
              </a:ext>
            </a:extLst>
          </p:cNvPr>
          <p:cNvSpPr txBox="1">
            <a:spLocks/>
          </p:cNvSpPr>
          <p:nvPr/>
        </p:nvSpPr>
        <p:spPr>
          <a:xfrm>
            <a:off x="319759" y="316061"/>
            <a:ext cx="5806851" cy="1017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What Do You Think?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877D38-6664-4BDB-9160-AB31FFA07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What are the learning objectives for this unit?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define terrorism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list the eight signs of terrorism and describe how to report suspicious activity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explain the role of a CERT volunteer during a terrorist incident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To describe activities to prepare for a terrorist incident at home, at work, and in the community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9BBC97-0AE3-4D2A-88E0-8835D69737E7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13-2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3FF655-AA87-47F8-BA1D-8A387CB4D7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206540" cy="303212"/>
          </a:xfrm>
        </p:spPr>
        <p:txBody>
          <a:bodyPr/>
          <a:lstStyle/>
          <a:p>
            <a:r>
              <a:rPr lang="en-US" dirty="0"/>
              <a:t>CERT Train-the-Trainer Unit 13: CERT Basic Training Unit 8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01EEBA-9776-475C-9267-EE693CC987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13-4</a:t>
            </a:r>
          </a:p>
        </p:txBody>
      </p:sp>
    </p:spTree>
    <p:extLst>
      <p:ext uri="{BB962C8B-B14F-4D97-AF65-F5344CB8AC3E}">
        <p14:creationId xmlns:p14="http://schemas.microsoft.com/office/powerpoint/2010/main" val="3814217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2D07886-4BCA-42FA-A137-5BAC3BD35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Topics </a:t>
            </a:r>
            <a:r>
              <a:rPr lang="en-US" dirty="0">
                <a:solidFill>
                  <a:srgbClr val="448431"/>
                </a:solidFill>
              </a:rPr>
              <a:t>(Unit 13)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F07A8E-433D-4440-95C1-236D57EC2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brief overview of unit</a:t>
            </a:r>
          </a:p>
          <a:p>
            <a:r>
              <a:rPr lang="en-US" dirty="0"/>
              <a:t>Stress personal safety</a:t>
            </a:r>
          </a:p>
          <a:p>
            <a:pPr lvl="1"/>
            <a:r>
              <a:rPr lang="en-US" dirty="0"/>
              <a:t>As with HAZMAT, this is a STOP sign</a:t>
            </a:r>
          </a:p>
          <a:p>
            <a:r>
              <a:rPr lang="en-US" dirty="0"/>
              <a:t>Keep the discussion simple</a:t>
            </a:r>
          </a:p>
          <a:p>
            <a:r>
              <a:rPr lang="en-US" dirty="0"/>
              <a:t>Send message that it really doesn’t matter what causes a disaster; responses to different disasters will be similar</a:t>
            </a:r>
          </a:p>
          <a:p>
            <a:r>
              <a:rPr lang="en-US" dirty="0"/>
              <a:t>Stress the role CERT volunteers play during a terrorist attack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EAFE0-57AF-43BA-9969-C1466BC05F6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13-2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011707-156B-4FAA-95AF-A936D1F2AA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915595" cy="303212"/>
          </a:xfrm>
        </p:spPr>
        <p:txBody>
          <a:bodyPr/>
          <a:lstStyle/>
          <a:p>
            <a:r>
              <a:rPr lang="en-US" dirty="0"/>
              <a:t>CERT Train-the-Trainer Unit 13: CERT Basic Training Unit 8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411A1D-679C-4D52-B7B9-94BD126E9A9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13-5</a:t>
            </a:r>
          </a:p>
        </p:txBody>
      </p:sp>
    </p:spTree>
    <p:extLst>
      <p:ext uri="{BB962C8B-B14F-4D97-AF65-F5344CB8AC3E}">
        <p14:creationId xmlns:p14="http://schemas.microsoft.com/office/powerpoint/2010/main" val="3264610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62013AF-9412-4525-9BB3-8DB550609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Hands-on Activities</a:t>
            </a:r>
            <a:r>
              <a:rPr lang="en-US" sz="1100" dirty="0"/>
              <a:t> </a:t>
            </a:r>
            <a:r>
              <a:rPr lang="en-US" sz="1100" dirty="0">
                <a:solidFill>
                  <a:srgbClr val="448431"/>
                </a:solidFill>
              </a:rPr>
              <a:t>(Unit 13)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7438292-E5EF-4B7D-9876-8D863C9F6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Preparing for a Terrorism-Related Event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7D4CB8-0C71-4955-951E-475AC27CB5A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13-2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6998B-C4A0-4A00-93EF-3F7D1086195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5178831" cy="303212"/>
          </a:xfrm>
        </p:spPr>
        <p:txBody>
          <a:bodyPr/>
          <a:lstStyle/>
          <a:p>
            <a:r>
              <a:rPr lang="en-US" dirty="0"/>
              <a:t>CERT Train-the-Trainer Unit 13: CERT Basic Training Unit 8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5EF51-C018-424D-94FB-AB25204766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13-6</a:t>
            </a:r>
          </a:p>
        </p:txBody>
      </p:sp>
    </p:spTree>
    <p:extLst>
      <p:ext uri="{BB962C8B-B14F-4D97-AF65-F5344CB8AC3E}">
        <p14:creationId xmlns:p14="http://schemas.microsoft.com/office/powerpoint/2010/main" val="3499468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5EC454B-8BA4-425A-AD4C-87D00413D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Teaching Unit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448431"/>
                </a:solidFill>
              </a:rPr>
              <a:t>8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03C1F51-B94D-499C-9539-4AB3EF867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discussion simple</a:t>
            </a:r>
          </a:p>
          <a:p>
            <a:pPr lvl="1"/>
            <a:r>
              <a:rPr lang="en-US" dirty="0"/>
              <a:t>Avoid highly technical descriptions</a:t>
            </a:r>
          </a:p>
          <a:p>
            <a:r>
              <a:rPr lang="en-US" dirty="0"/>
              <a:t>If you community has low risk for terrorism incidents:</a:t>
            </a:r>
          </a:p>
          <a:p>
            <a:pPr lvl="1"/>
            <a:r>
              <a:rPr lang="en-US" dirty="0"/>
              <a:t>Point out that information on terrorism is important for anyone who travels</a:t>
            </a:r>
          </a:p>
          <a:p>
            <a:r>
              <a:rPr lang="en-US" dirty="0"/>
              <a:t>For “what if” questions about scenarios that are extremely unlikely:</a:t>
            </a:r>
          </a:p>
          <a:p>
            <a:pPr lvl="1"/>
            <a:r>
              <a:rPr lang="en-US" dirty="0"/>
              <a:t>Identify improbabilities</a:t>
            </a:r>
          </a:p>
          <a:p>
            <a:pPr lvl="1"/>
            <a:r>
              <a:rPr lang="en-US" dirty="0"/>
              <a:t>Answer parts of questions that might be realistic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F0B74B-965F-4294-9598-A4C15FE7799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13-2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01C5E1-F730-41D6-9C66-891CB0AF12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971013" cy="303212"/>
          </a:xfrm>
        </p:spPr>
        <p:txBody>
          <a:bodyPr/>
          <a:lstStyle/>
          <a:p>
            <a:r>
              <a:rPr lang="en-US" dirty="0"/>
              <a:t>CERT Train-the-Trainer Unit 13: CERT Basic Training Unit 8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8E8855-3F77-4F7F-9EFE-0D889200C08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13-7</a:t>
            </a:r>
          </a:p>
        </p:txBody>
      </p:sp>
    </p:spTree>
    <p:extLst>
      <p:ext uri="{BB962C8B-B14F-4D97-AF65-F5344CB8AC3E}">
        <p14:creationId xmlns:p14="http://schemas.microsoft.com/office/powerpoint/2010/main" val="2780499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C99FD8-0E05-49A6-A087-D401FA31C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6002531" cy="1017672"/>
          </a:xfrm>
        </p:spPr>
        <p:txBody>
          <a:bodyPr/>
          <a:lstStyle/>
          <a:p>
            <a:r>
              <a:rPr lang="en-US" dirty="0"/>
              <a:t>Connection to Course</a:t>
            </a:r>
            <a:r>
              <a:rPr lang="en-US" sz="800" dirty="0"/>
              <a:t> </a:t>
            </a:r>
            <a:r>
              <a:rPr lang="en-US" sz="800" dirty="0">
                <a:solidFill>
                  <a:srgbClr val="448431"/>
                </a:solidFill>
              </a:rPr>
              <a:t>(Unit 13)</a:t>
            </a:r>
            <a:endParaRPr lang="en-US" dirty="0">
              <a:solidFill>
                <a:srgbClr val="44843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EF7DB9-7CDA-4865-81C7-55389622C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a hazmat incident, a terrorist incident or the warning signs of an attack are a “stop sign” for CERTs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EA82A4-6791-43C0-A9BD-923EAEDE538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13-3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81394-E9AC-4FDB-970D-6764F8DEFD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29787" y="6385716"/>
            <a:ext cx="4971013" cy="303212"/>
          </a:xfrm>
        </p:spPr>
        <p:txBody>
          <a:bodyPr/>
          <a:lstStyle/>
          <a:p>
            <a:r>
              <a:rPr lang="en-US" dirty="0"/>
              <a:t>CERT Train-the-Trainer Unit 13: CERT Basic Training Unit 8 Review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76D5AB-EE90-456B-BCDF-A3239D0E5E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13-8</a:t>
            </a:r>
          </a:p>
        </p:txBody>
      </p:sp>
    </p:spTree>
    <p:extLst>
      <p:ext uri="{BB962C8B-B14F-4D97-AF65-F5344CB8AC3E}">
        <p14:creationId xmlns:p14="http://schemas.microsoft.com/office/powerpoint/2010/main" val="427888709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10" ma:contentTypeDescription="Create a new document." ma:contentTypeScope="" ma:versionID="9842cf9d99d7260b0fe682072e4231a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803e844ea8424115489f0f51abb3d71c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9E25F7-62C1-4EBA-951A-88947046B1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DD7AE4-83D3-421C-A1C5-EED6632DACD5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ec9525e3-0e26-41e5-be28-2227dc64c83e"/>
    <ds:schemaRef ds:uri="http://schemas.openxmlformats.org/package/2006/metadata/core-properties"/>
    <ds:schemaRef ds:uri="cd7a79f3-a22f-4b0a-abe2-9eca9b7c463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14103</TotalTime>
  <Words>421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1_Office Theme</vt:lpstr>
      <vt:lpstr>Unit 13: CERT Basic Training Unit 8 Review</vt:lpstr>
      <vt:lpstr>What is the purpose of CERT Basic Training Unit 8?</vt:lpstr>
      <vt:lpstr>The Purpose of Unit 8</vt:lpstr>
      <vt:lpstr>What are the learning objectives for this unit? (Unit 8)</vt:lpstr>
      <vt:lpstr>Learning Objectives (Unit 8)</vt:lpstr>
      <vt:lpstr>Key Topics (Unit 13)</vt:lpstr>
      <vt:lpstr>Hands-on Activities (Unit 13)</vt:lpstr>
      <vt:lpstr>Tips for Teaching Unit 8</vt:lpstr>
      <vt:lpstr>Connection to Course (Unit 13)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David Kendall</dc:creator>
  <cp:keywords/>
  <dc:description/>
  <cp:lastModifiedBy>Michael Wilson</cp:lastModifiedBy>
  <cp:revision>955</cp:revision>
  <dcterms:created xsi:type="dcterms:W3CDTF">2019-04-19T15:08:43Z</dcterms:created>
  <dcterms:modified xsi:type="dcterms:W3CDTF">2024-06-08T03:49:03Z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