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notesMasterIdLst>
    <p:notesMasterId r:id="rId18"/>
  </p:notesMasterIdLst>
  <p:handoutMasterIdLst>
    <p:handoutMasterId r:id="rId19"/>
  </p:handoutMasterIdLst>
  <p:sldIdLst>
    <p:sldId id="506" r:id="rId5"/>
    <p:sldId id="507" r:id="rId6"/>
    <p:sldId id="508" r:id="rId7"/>
    <p:sldId id="509" r:id="rId8"/>
    <p:sldId id="510" r:id="rId9"/>
    <p:sldId id="511" r:id="rId10"/>
    <p:sldId id="512" r:id="rId11"/>
    <p:sldId id="513" r:id="rId12"/>
    <p:sldId id="514" r:id="rId13"/>
    <p:sldId id="515" r:id="rId14"/>
    <p:sldId id="516" r:id="rId15"/>
    <p:sldId id="517" r:id="rId16"/>
    <p:sldId id="51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n Tavares" initials="GT" lastIdx="10" clrIdx="0"/>
  <p:cmAuthor id="2" name="David Kendall" initials="DK" lastIdx="4" clrIdx="1"/>
  <p:cmAuthor id="3" name="David Kendall" initials="DK [2]" lastIdx="1" clrIdx="2"/>
  <p:cmAuthor id="4" name="Cody Luettger" initials="CL" lastIdx="18" clrIdx="3"/>
  <p:cmAuthor id="5" name="Ryan Gibson" initials="RG" lastIdx="7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4A2"/>
    <a:srgbClr val="448431"/>
    <a:srgbClr val="57AC40"/>
    <a:srgbClr val="57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AF8A94-9555-4F11-849F-3E9C1A9191F0}" v="471" dt="2019-07-01T15:46:17.0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9" autoAdjust="0"/>
    <p:restoredTop sz="94296" autoAdjust="0"/>
  </p:normalViewPr>
  <p:slideViewPr>
    <p:cSldViewPr snapToGrid="0">
      <p:cViewPr varScale="1">
        <p:scale>
          <a:sx n="61" d="100"/>
          <a:sy n="61" d="100"/>
        </p:scale>
        <p:origin x="1476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9AFAD3-F3BD-4395-8F77-9999A3AF0A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F1A46B-586F-4CBE-9952-6BEDC60891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48505-E7EB-4B8F-BF8D-66EAD648D0DD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E23D6-7DAB-4005-B034-4AFEE3EA5A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F3BB4C-A847-42FD-8740-E25E0B7BB7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79F10-0CE8-46B5-BCEC-A8D128FCB8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133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DCD9C-BAA8-40A1-8D67-F30B1E390576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EA9AD2-15AF-4FFD-AD62-B44A874E55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059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B798317-2A00-8449-AF5E-C684A2334AF8}"/>
              </a:ext>
            </a:extLst>
          </p:cNvPr>
          <p:cNvSpPr/>
          <p:nvPr userDrawn="1"/>
        </p:nvSpPr>
        <p:spPr>
          <a:xfrm>
            <a:off x="0" y="-2388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E2048F-5A58-44FC-BB6B-8004B92565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2822" y="1122365"/>
            <a:ext cx="8558357" cy="1220787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934456"/>
            <a:ext cx="2058831" cy="73152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03E9F0F-99E4-C14C-B639-1D491C8CFF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2843"/>
            <a:ext cx="8229600" cy="1853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951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F539D94-4197-BC46-9155-385FF6D31FCE}"/>
              </a:ext>
            </a:extLst>
          </p:cNvPr>
          <p:cNvSpPr/>
          <p:nvPr userDrawn="1"/>
        </p:nvSpPr>
        <p:spPr>
          <a:xfrm>
            <a:off x="0" y="-2388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934456"/>
            <a:ext cx="2058831" cy="73152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BB55A5C-60F8-44DB-948C-104DD56B3B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580055"/>
            <a:ext cx="9144000" cy="8971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EB4A5DE-FE85-4060-831F-4535EBE301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476500"/>
            <a:ext cx="9144000" cy="7254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SubTitle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75555B0-A33B-344A-8A74-B064735A23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2843"/>
            <a:ext cx="8229600" cy="18531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87012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ed Intro Tex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62063FCA-FF6B-414C-AFC6-E9E0F3F34019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6F8E6B9B-087E-2143-9849-2D5E8DB8C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AE9D370-B5BD-4A01-BD93-E3AF2518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B35CCE95-468E-442E-9ED0-F1EDC09F417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C8A4DFD6-6B8A-4783-B624-3D851DA8A1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16C3AFA8-CF49-4D54-9168-38931552E69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2790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F51E3CCF-F684-6F44-9548-B0371F224676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81EF215-24B5-9C4A-8955-A28E205B87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12974" cy="478114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4E358483-0701-4610-B7F8-1CDC93B7D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2AFC4B6C-E56F-45A2-B987-2706EF4469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01D02937-E059-4923-A2A9-5058038E86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30D271F4-3E44-4C14-8C4E-2D0D7A3B4513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205973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762F0244-A687-D54A-BB1E-2E4234E7EF03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F276CAC-5A65-5A46-9F2D-12BAE33AD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881DF7E-501B-4BCA-95FE-16FA92C06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64889971-C6D0-48C5-8EB8-09A4DABBFE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24B06ED1-1B06-44B7-8461-057F53E1881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1F77CCBE-2056-4A6A-AADD-907E6B311EB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48881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7E5E404F-0420-6F41-A191-6188F8F1FDDD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432AAE82-BB1D-914B-A28A-653ED4F1F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142622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DD0A62F-ADCE-4FEB-9CDF-E85D05BB343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0" y="1521229"/>
            <a:ext cx="4256858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98828DD-31C9-4C41-AB97-0D5A474AF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53AEF4AA-E762-4CCB-8C4A-9592823B5FD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30095" y="5824699"/>
            <a:ext cx="798763" cy="303212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b="1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PM 123</a:t>
            </a:r>
            <a:endParaRPr lang="en-US" dirty="0"/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01CC6E1A-3A1D-4D97-9209-75A5CE8341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7D4EAC7A-29D8-42A5-A75B-CEE1CDA8A4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579F7116-2CE5-4A1C-9C55-E527BC72118A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3528500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77C4DE-535A-48A8-B070-52576141C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Master w/ PM Box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80034-040C-4A73-B481-BC4B843FA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842F2-B8CF-4FBB-92F0-1AC6DDF39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69BD-0B0C-4866-A0B7-9C9DC31A51B0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F5D1E-236B-4794-BD1C-A348F4400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FCAED-1C23-4596-B207-CC261274F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0692-8B36-4761-9A7C-D6FD3AE4F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1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>
            <a:spLocks noGrp="1"/>
          </p:cNvSpPr>
          <p:nvPr>
            <p:ph type="title"/>
          </p:nvPr>
        </p:nvSpPr>
        <p:spPr>
          <a:xfrm>
            <a:off x="55419" y="2178296"/>
            <a:ext cx="9070109" cy="1325563"/>
          </a:xfrm>
        </p:spPr>
        <p:txBody>
          <a:bodyPr/>
          <a:lstStyle/>
          <a:p>
            <a:pPr lvl="0" algn="ctr">
              <a:spcBef>
                <a:spcPts val="1000"/>
              </a:spcBef>
            </a:pPr>
            <a:r>
              <a:rPr lang="en-US" sz="3400" b="1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Unit 12: CERT Basic Training Unit 7 Review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93F109-5C79-4AF0-BD4A-36BDCB52AD6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236" y="1635992"/>
            <a:ext cx="9144000" cy="725488"/>
          </a:xfrm>
        </p:spPr>
        <p:txBody>
          <a:bodyPr>
            <a:noAutofit/>
          </a:bodyPr>
          <a:lstStyle/>
          <a:p>
            <a:pPr lvl="0" defTabSz="914400">
              <a:lnSpc>
                <a:spcPct val="100000"/>
              </a:lnSpc>
              <a:spcBef>
                <a:spcPts val="0"/>
              </a:spcBef>
            </a:pPr>
            <a:r>
              <a:rPr lang="en-US" sz="5000" dirty="0">
                <a:solidFill>
                  <a:prstClr val="white"/>
                </a:solidFill>
              </a:rPr>
              <a:t>CERT</a:t>
            </a:r>
            <a:r>
              <a:rPr lang="en-US" sz="5000" b="0" dirty="0">
                <a:solidFill>
                  <a:prstClr val="black"/>
                </a:solidFill>
                <a:latin typeface="Calibri" panose="020F0502020204030204"/>
                <a:cs typeface="+mn-cs"/>
              </a:rPr>
              <a:t> </a:t>
            </a:r>
            <a:r>
              <a:rPr lang="en-US" sz="5000" dirty="0">
                <a:solidFill>
                  <a:prstClr val="white"/>
                </a:solidFill>
              </a:rPr>
              <a:t>Train-the-Trainer</a:t>
            </a:r>
          </a:p>
        </p:txBody>
      </p:sp>
    </p:spTree>
    <p:extLst>
      <p:ext uri="{BB962C8B-B14F-4D97-AF65-F5344CB8AC3E}">
        <p14:creationId xmlns:p14="http://schemas.microsoft.com/office/powerpoint/2010/main" val="3399285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C845DDF-5144-4CAF-A179-1975A4D5A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Tips</a:t>
            </a:r>
            <a:r>
              <a:rPr lang="en-US" sz="800" dirty="0">
                <a:solidFill>
                  <a:prstClr val="white"/>
                </a:solidFill>
              </a:rPr>
              <a:t> </a:t>
            </a:r>
            <a:r>
              <a:rPr lang="en-US" sz="800" dirty="0">
                <a:solidFill>
                  <a:srgbClr val="448431"/>
                </a:solidFill>
              </a:rPr>
              <a:t>(Tips for Teaching Unit 7, part 2 of 4)</a:t>
            </a:r>
            <a:r>
              <a:rPr lang="en-US" dirty="0">
                <a:solidFill>
                  <a:srgbClr val="448431"/>
                </a:solidFill>
              </a:rPr>
              <a:t>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20C05AD-D1BF-4020-B871-BC0A5B2B3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warning about risks associated with search and rescue without scaring</a:t>
            </a:r>
          </a:p>
          <a:p>
            <a:r>
              <a:rPr lang="en-US" dirty="0"/>
              <a:t>When teaching size-up, emphasize having a plan of action</a:t>
            </a:r>
          </a:p>
          <a:p>
            <a:r>
              <a:rPr lang="en-US" dirty="0"/>
              <a:t>Marking structures:</a:t>
            </a:r>
          </a:p>
          <a:p>
            <a:pPr lvl="1"/>
            <a:r>
              <a:rPr lang="en-US" dirty="0"/>
              <a:t>Know and use local jurisdiction’s practice in marking structures</a:t>
            </a:r>
          </a:p>
          <a:p>
            <a:pPr lvl="1"/>
            <a:r>
              <a:rPr lang="en-US" dirty="0"/>
              <a:t>Illustrate marking technique on easel pad and discuss what goes in each quadrant of “X”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B66A2B-5F5A-4E13-84EF-15E17632B98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12-5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DA4D7A-CE49-4304-B989-D3889C1BE2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4943304" cy="303212"/>
          </a:xfrm>
        </p:spPr>
        <p:txBody>
          <a:bodyPr/>
          <a:lstStyle/>
          <a:p>
            <a:r>
              <a:rPr lang="en-US" dirty="0"/>
              <a:t>CERT Train-the-Trainer Unit 12: CERT Basic Training Unit 7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4C7CA2-5AEC-4C57-96DF-99C63601CAD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12-9</a:t>
            </a:r>
          </a:p>
        </p:txBody>
      </p:sp>
    </p:spTree>
    <p:extLst>
      <p:ext uri="{BB962C8B-B14F-4D97-AF65-F5344CB8AC3E}">
        <p14:creationId xmlns:p14="http://schemas.microsoft.com/office/powerpoint/2010/main" val="2289145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AD71D46-9B85-46B1-991A-58D96A4DD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Tips</a:t>
            </a:r>
            <a:r>
              <a:rPr lang="en-US" sz="800" dirty="0">
                <a:solidFill>
                  <a:prstClr val="white"/>
                </a:solidFill>
              </a:rPr>
              <a:t> </a:t>
            </a:r>
            <a:r>
              <a:rPr lang="en-US" sz="800" dirty="0">
                <a:solidFill>
                  <a:srgbClr val="448431"/>
                </a:solidFill>
              </a:rPr>
              <a:t>(Tips for Teaching Unit 7, part 3 of 4)</a:t>
            </a:r>
            <a:r>
              <a:rPr lang="en-US" dirty="0">
                <a:solidFill>
                  <a:srgbClr val="448431"/>
                </a:solidFill>
              </a:rPr>
              <a:t>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FAE28A9-E2CB-4724-8263-77E275305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Emphasize that CERT should not move bodies of people who have died in buildings</a:t>
            </a:r>
          </a:p>
          <a:p>
            <a:pPr lvl="1"/>
            <a:r>
              <a:rPr lang="en-US" dirty="0"/>
              <a:t>Local law regarding who should move the person will prevail</a:t>
            </a:r>
          </a:p>
          <a:p>
            <a:pPr lvl="1"/>
            <a:r>
              <a:rPr lang="en-US" dirty="0"/>
              <a:t>Building may be crime scene where there should be any tampering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B0BC03-39AE-4640-8AD7-29795275B5C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12-5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355891-5B5D-4019-B110-6C11FB84539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4915595" cy="303212"/>
          </a:xfrm>
        </p:spPr>
        <p:txBody>
          <a:bodyPr/>
          <a:lstStyle/>
          <a:p>
            <a:r>
              <a:rPr lang="en-US" dirty="0"/>
              <a:t>CERT Train-the-Trainer Unit 12: CERT Basic Training Unit 7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73A42D-73A2-4CA8-88E1-3328EACD8B4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12-10</a:t>
            </a:r>
          </a:p>
        </p:txBody>
      </p:sp>
    </p:spTree>
    <p:extLst>
      <p:ext uri="{BB962C8B-B14F-4D97-AF65-F5344CB8AC3E}">
        <p14:creationId xmlns:p14="http://schemas.microsoft.com/office/powerpoint/2010/main" val="200566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C2C1D11-3FDA-418C-A3AB-57860BC12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Tips</a:t>
            </a:r>
            <a:r>
              <a:rPr lang="en-US" sz="800" dirty="0">
                <a:solidFill>
                  <a:prstClr val="white"/>
                </a:solidFill>
              </a:rPr>
              <a:t> </a:t>
            </a:r>
            <a:r>
              <a:rPr lang="en-US" sz="800" dirty="0">
                <a:solidFill>
                  <a:srgbClr val="448431"/>
                </a:solidFill>
              </a:rPr>
              <a:t>(Tips for Teaching Unit 7, part 4 of 4)</a:t>
            </a:r>
            <a:r>
              <a:rPr lang="en-US" dirty="0">
                <a:solidFill>
                  <a:srgbClr val="448431"/>
                </a:solidFill>
              </a:rPr>
              <a:t>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0058A43-1DAF-4272-9D92-F738E98AE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Slide 7-25 is animated</a:t>
            </a:r>
          </a:p>
          <a:p>
            <a:pPr lvl="1"/>
            <a:r>
              <a:rPr lang="en-US" dirty="0"/>
              <a:t>Requires three clicks for entire slide to appear</a:t>
            </a:r>
          </a:p>
          <a:p>
            <a:r>
              <a:rPr lang="en-US" dirty="0"/>
              <a:t>Instructors must describe and help participants understand when to attempt a rescue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71C3F1-E51C-42B8-8560-03AA1834BD3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12-5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48AE56-6288-43DE-B3CA-364ABD75A2D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5012577" cy="303212"/>
          </a:xfrm>
        </p:spPr>
        <p:txBody>
          <a:bodyPr/>
          <a:lstStyle/>
          <a:p>
            <a:r>
              <a:rPr lang="en-US" dirty="0"/>
              <a:t>CERT Train-the-Trainer Unit 12: CERT Basic Training Unit 7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06AA53-DE27-46FF-B866-8B1A6E9275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12-11</a:t>
            </a:r>
          </a:p>
        </p:txBody>
      </p:sp>
    </p:spTree>
    <p:extLst>
      <p:ext uri="{BB962C8B-B14F-4D97-AF65-F5344CB8AC3E}">
        <p14:creationId xmlns:p14="http://schemas.microsoft.com/office/powerpoint/2010/main" val="425100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6A8F0E8-2EDC-44F4-9FA8-6E1FF4561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Connection to Course</a:t>
            </a:r>
            <a:r>
              <a:rPr lang="en-US" sz="500" dirty="0">
                <a:solidFill>
                  <a:srgbClr val="448431"/>
                </a:solidFill>
              </a:rPr>
              <a:t> (Unit 12)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B1DD35C-E4B2-4381-BDC1-44407811F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continues messages of:</a:t>
            </a:r>
          </a:p>
          <a:p>
            <a:pPr lvl="1"/>
            <a:r>
              <a:rPr lang="en-US" dirty="0"/>
              <a:t>Teamwork</a:t>
            </a:r>
          </a:p>
          <a:p>
            <a:pPr lvl="1"/>
            <a:r>
              <a:rPr lang="en-US" dirty="0"/>
              <a:t>The need for size-up</a:t>
            </a:r>
          </a:p>
          <a:p>
            <a:pPr lvl="1"/>
            <a:r>
              <a:rPr lang="en-US" dirty="0"/>
              <a:t>Team safety</a:t>
            </a:r>
          </a:p>
          <a:p>
            <a:r>
              <a:rPr lang="en-US" dirty="0"/>
              <a:t>It picks up on concept of patient assessment from Units 3 and 4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62BCD0-66C3-4F57-B451-AD0B058E488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12-6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733DC4-E26E-48DA-B413-FB9E3A527A4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4804758" cy="303212"/>
          </a:xfrm>
        </p:spPr>
        <p:txBody>
          <a:bodyPr/>
          <a:lstStyle/>
          <a:p>
            <a:r>
              <a:rPr lang="en-US" dirty="0"/>
              <a:t>CERT Train-the-Trainer Unit 12: CERT Basic Training Unit 7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79138F-F5D0-4BE1-A695-3942877D043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12-12</a:t>
            </a:r>
          </a:p>
        </p:txBody>
      </p:sp>
    </p:spTree>
    <p:extLst>
      <p:ext uri="{BB962C8B-B14F-4D97-AF65-F5344CB8AC3E}">
        <p14:creationId xmlns:p14="http://schemas.microsoft.com/office/powerpoint/2010/main" val="279510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C1E3F91-A535-4357-9DF2-E57886E0D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1484460"/>
            <a:ext cx="8126894" cy="1017672"/>
          </a:xfrm>
        </p:spPr>
        <p:txBody>
          <a:bodyPr/>
          <a:lstStyle/>
          <a:p>
            <a:pPr marL="228594" lvl="0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i="0" dirty="0">
                <a:solidFill>
                  <a:prstClr val="black"/>
                </a:solidFill>
                <a:ea typeface="+mn-ea"/>
              </a:rPr>
              <a:t>What is the purpose of CERT Basic Training Unit 7?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02171A9-8AE9-41F6-9E92-694B00C44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3" y="459048"/>
            <a:ext cx="8512974" cy="1120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i="1" dirty="0">
                <a:solidFill>
                  <a:schemeClr val="bg1"/>
                </a:solidFill>
              </a:rPr>
              <a:t>What Do You Think?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CC7F0B-E399-49A2-98BE-056AE800469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12-2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7443DA-00F4-4F64-B622-C9E88B96F9A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4887886" cy="303212"/>
          </a:xfrm>
        </p:spPr>
        <p:txBody>
          <a:bodyPr/>
          <a:lstStyle/>
          <a:p>
            <a:r>
              <a:rPr lang="en-US" dirty="0"/>
              <a:t>CERT Train-the-Trainer Unit 12: CERT Basic Training Unit 7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04082D-75B2-4737-8A4A-B8C2D6EB7F7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12-1</a:t>
            </a:r>
          </a:p>
        </p:txBody>
      </p:sp>
    </p:spTree>
    <p:extLst>
      <p:ext uri="{BB962C8B-B14F-4D97-AF65-F5344CB8AC3E}">
        <p14:creationId xmlns:p14="http://schemas.microsoft.com/office/powerpoint/2010/main" val="2110692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782115C-78B9-403D-A973-3EA2FFBE8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Purpose of Unit 7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C68B8AC-3F42-4B0F-9F86-C8278B0D05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What is the purpose of CERT Basic Training Unit 7?</a:t>
            </a:r>
          </a:p>
          <a:p>
            <a:pPr lvl="1"/>
            <a:r>
              <a:rPr lang="en-US" dirty="0"/>
              <a:t>Show how to do search and rescue size-up</a:t>
            </a:r>
          </a:p>
          <a:p>
            <a:pPr lvl="1"/>
            <a:r>
              <a:rPr lang="en-US" dirty="0"/>
              <a:t>Teach how to conduct interior and exterior searches</a:t>
            </a:r>
          </a:p>
          <a:p>
            <a:pPr lvl="1"/>
            <a:r>
              <a:rPr lang="en-US" dirty="0"/>
              <a:t>Teach how to rescue a survivor: lifting, leveraging, cribbing, and survivor removal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B778CE-8922-4B4B-BC42-4EA62EDC8DC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12-2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B10C4C-0C06-4D47-9BD9-74F9AA71373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4874031" cy="303212"/>
          </a:xfrm>
        </p:spPr>
        <p:txBody>
          <a:bodyPr/>
          <a:lstStyle/>
          <a:p>
            <a:r>
              <a:rPr lang="en-US" dirty="0"/>
              <a:t>CERT Train-the-Trainer Unit 12: CERT Basic Training Unit 7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C4E221-F040-427B-862A-46F7885A548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12-2</a:t>
            </a:r>
          </a:p>
        </p:txBody>
      </p:sp>
    </p:spTree>
    <p:extLst>
      <p:ext uri="{BB962C8B-B14F-4D97-AF65-F5344CB8AC3E}">
        <p14:creationId xmlns:p14="http://schemas.microsoft.com/office/powerpoint/2010/main" val="2207571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89F8698-81B3-46C4-B955-89E170F19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1272024"/>
            <a:ext cx="8468640" cy="1017672"/>
          </a:xfrm>
        </p:spPr>
        <p:txBody>
          <a:bodyPr/>
          <a:lstStyle/>
          <a:p>
            <a:pPr marL="228594" lvl="0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i="0" dirty="0">
                <a:solidFill>
                  <a:prstClr val="black"/>
                </a:solidFill>
                <a:ea typeface="+mn-ea"/>
              </a:rPr>
              <a:t>What are the learning objectives for this unit?</a:t>
            </a:r>
            <a:r>
              <a:rPr lang="en-US" sz="200" i="0" dirty="0">
                <a:solidFill>
                  <a:prstClr val="black"/>
                </a:solidFill>
                <a:ea typeface="+mn-ea"/>
              </a:rPr>
              <a:t> </a:t>
            </a:r>
            <a:r>
              <a:rPr lang="en-US" sz="200" i="0" dirty="0">
                <a:ea typeface="+mn-ea"/>
              </a:rPr>
              <a:t>(Unit 7)</a:t>
            </a:r>
            <a:endParaRPr lang="en-US" sz="2800" i="0" dirty="0">
              <a:ea typeface="+mn-ea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21BCDF0-9107-41A4-88A6-529AAC9E58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3" y="440574"/>
            <a:ext cx="8512974" cy="7047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i="1" dirty="0">
                <a:solidFill>
                  <a:schemeClr val="bg1"/>
                </a:solidFill>
              </a:rPr>
              <a:t>What Do You Think?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173CD8-0DFC-4759-8919-BA23785608D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12-2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25F0D7-B80B-429A-8A03-6051F66D823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5067995" cy="303212"/>
          </a:xfrm>
        </p:spPr>
        <p:txBody>
          <a:bodyPr/>
          <a:lstStyle/>
          <a:p>
            <a:r>
              <a:rPr lang="en-US" dirty="0"/>
              <a:t>CERT Train-the-Trainer Unit 12: CERT Basic Training Unit 7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0221C6-C36E-41A7-AE2E-B06B860EDEE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12-3</a:t>
            </a:r>
          </a:p>
        </p:txBody>
      </p:sp>
    </p:spTree>
    <p:extLst>
      <p:ext uri="{BB962C8B-B14F-4D97-AF65-F5344CB8AC3E}">
        <p14:creationId xmlns:p14="http://schemas.microsoft.com/office/powerpoint/2010/main" val="3161916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BE34571-8497-47F7-B911-B8C458DFC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269" y="717841"/>
            <a:ext cx="5806851" cy="1017672"/>
          </a:xfrm>
        </p:spPr>
        <p:txBody>
          <a:bodyPr>
            <a:normAutofit/>
          </a:bodyPr>
          <a:lstStyle/>
          <a:p>
            <a:r>
              <a:rPr lang="en-US" sz="1200" dirty="0">
                <a:solidFill>
                  <a:srgbClr val="448431"/>
                </a:solidFill>
              </a:rPr>
              <a:t>Learning Objectives (Unit 7)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A38C6A62-0EF3-417B-94AA-A220DB835E92}"/>
              </a:ext>
            </a:extLst>
          </p:cNvPr>
          <p:cNvSpPr txBox="1">
            <a:spLocks/>
          </p:cNvSpPr>
          <p:nvPr/>
        </p:nvSpPr>
        <p:spPr>
          <a:xfrm>
            <a:off x="310523" y="316059"/>
            <a:ext cx="5806851" cy="10176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What Do You Think?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B723673-2D09-4353-8BB5-9F82F7626E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What are the learning objectives for this unit?</a:t>
            </a:r>
          </a:p>
          <a:p>
            <a:pPr marL="914389" lvl="1" indent="-457200">
              <a:buFont typeface="+mj-lt"/>
              <a:buAutoNum type="arabicPeriod"/>
            </a:pPr>
            <a:r>
              <a:rPr lang="en-US" dirty="0"/>
              <a:t>Identify size-up requirements for potential search and rescue situations</a:t>
            </a:r>
          </a:p>
          <a:p>
            <a:pPr marL="914389" lvl="1" indent="-457200">
              <a:buFont typeface="+mj-lt"/>
              <a:buAutoNum type="arabicPeriod"/>
            </a:pPr>
            <a:r>
              <a:rPr lang="en-US" dirty="0"/>
              <a:t>Demonstrate the most common techniques for light search and rescue</a:t>
            </a:r>
          </a:p>
          <a:p>
            <a:pPr marL="914389" lvl="1" indent="-457200">
              <a:buFont typeface="+mj-lt"/>
              <a:buAutoNum type="arabicPeriod"/>
            </a:pPr>
            <a:r>
              <a:rPr lang="en-US" dirty="0"/>
              <a:t>Demonstrate safe techniques for debris removal and survival extrication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3B5580-C25E-42BA-B1C2-545CE3524DF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12-2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FD955C-1746-48D6-9734-287A409BE93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5234249" cy="303212"/>
          </a:xfrm>
        </p:spPr>
        <p:txBody>
          <a:bodyPr/>
          <a:lstStyle/>
          <a:p>
            <a:r>
              <a:rPr lang="en-US" dirty="0"/>
              <a:t>CERT Train-the-Trainer Unit 12: CERT Basic Training Unit 7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3AE98D-9392-4A47-BCF6-080FC9F08D8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12-4</a:t>
            </a:r>
          </a:p>
        </p:txBody>
      </p:sp>
    </p:spTree>
    <p:extLst>
      <p:ext uri="{BB962C8B-B14F-4D97-AF65-F5344CB8AC3E}">
        <p14:creationId xmlns:p14="http://schemas.microsoft.com/office/powerpoint/2010/main" val="1828006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E55F32A-5B34-4203-8522-C389BFDBA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Topics </a:t>
            </a:r>
            <a:r>
              <a:rPr lang="en-US" dirty="0">
                <a:solidFill>
                  <a:srgbClr val="448431"/>
                </a:solidFill>
              </a:rPr>
              <a:t>(Unit 12)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88FC253-12A6-4BE5-BB2E-86DCACB14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 a brief overview of the unit</a:t>
            </a:r>
          </a:p>
          <a:p>
            <a:r>
              <a:rPr lang="en-US" dirty="0"/>
              <a:t>Apply size-up concept to search and rescue</a:t>
            </a:r>
          </a:p>
          <a:p>
            <a:r>
              <a:rPr lang="en-US" dirty="0"/>
              <a:t>Teach how to conduct both interior and exterior searches safely and systematically</a:t>
            </a:r>
          </a:p>
          <a:p>
            <a:r>
              <a:rPr lang="en-US" dirty="0"/>
              <a:t>Teach safe and correct techniques for:</a:t>
            </a:r>
          </a:p>
          <a:p>
            <a:pPr lvl="1"/>
            <a:r>
              <a:rPr lang="en-US" dirty="0"/>
              <a:t>Lifting</a:t>
            </a:r>
          </a:p>
          <a:p>
            <a:pPr lvl="1"/>
            <a:r>
              <a:rPr lang="en-US" dirty="0"/>
              <a:t>Leveraging</a:t>
            </a:r>
          </a:p>
          <a:p>
            <a:pPr lvl="1"/>
            <a:r>
              <a:rPr lang="en-US" dirty="0"/>
              <a:t>Cribbing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8140F1-A68A-461A-BC3A-8A9F69CE627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12-2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31DA41-766A-467C-8677-485C0E30CAF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4804758" cy="303212"/>
          </a:xfrm>
        </p:spPr>
        <p:txBody>
          <a:bodyPr/>
          <a:lstStyle/>
          <a:p>
            <a:r>
              <a:rPr lang="en-US" dirty="0"/>
              <a:t>CERT Train-the-Trainer Unit 12: CERT Basic Training Unit 7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7148CB-876B-4910-B7AA-DC48F4F1B77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12-5</a:t>
            </a:r>
          </a:p>
        </p:txBody>
      </p:sp>
    </p:spTree>
    <p:extLst>
      <p:ext uri="{BB962C8B-B14F-4D97-AF65-F5344CB8AC3E}">
        <p14:creationId xmlns:p14="http://schemas.microsoft.com/office/powerpoint/2010/main" val="2205167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0DF95B4-4E88-4FFD-8100-EF5D1C01D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Topics </a:t>
            </a:r>
            <a:r>
              <a:rPr lang="en-US" sz="2000" dirty="0">
                <a:solidFill>
                  <a:srgbClr val="448431"/>
                </a:solidFill>
              </a:rPr>
              <a:t>(Unit 12) (continued)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E2882F3-E3E8-4352-9859-79A061889A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Teach how to remove survivors after assessing them:</a:t>
            </a:r>
          </a:p>
          <a:p>
            <a:pPr lvl="1"/>
            <a:r>
              <a:rPr lang="en-US" dirty="0"/>
              <a:t>Carries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One-person arm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Pack-strap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Two-person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Chair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Blanket</a:t>
            </a:r>
          </a:p>
          <a:p>
            <a:pPr lvl="1"/>
            <a:r>
              <a:rPr lang="en-US" dirty="0"/>
              <a:t>Drags</a:t>
            </a:r>
          </a:p>
          <a:p>
            <a:pPr lvl="1"/>
            <a:r>
              <a:rPr lang="en-US" dirty="0"/>
              <a:t>Log rolling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7802B3-CAAD-44B5-9D78-FE8A2E24EB2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12-2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4CD784-8D82-47A5-9323-B8247BA7AA0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5414358" cy="303212"/>
          </a:xfrm>
        </p:spPr>
        <p:txBody>
          <a:bodyPr/>
          <a:lstStyle/>
          <a:p>
            <a:r>
              <a:rPr lang="en-US" dirty="0"/>
              <a:t>CERT Train-the-Trainer Unit 12: CERT Basic Training Unit 7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3BC6B4-3A3E-449E-BA81-9F4275F53C2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12-6</a:t>
            </a:r>
          </a:p>
        </p:txBody>
      </p:sp>
    </p:spTree>
    <p:extLst>
      <p:ext uri="{BB962C8B-B14F-4D97-AF65-F5344CB8AC3E}">
        <p14:creationId xmlns:p14="http://schemas.microsoft.com/office/powerpoint/2010/main" val="4254670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C470EFE-0245-43D5-B95D-50AC381CD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Hands-on Activities</a:t>
            </a:r>
            <a:r>
              <a:rPr lang="en-US" sz="1000" dirty="0"/>
              <a:t> </a:t>
            </a:r>
            <a:r>
              <a:rPr lang="en-US" sz="1000" dirty="0">
                <a:solidFill>
                  <a:srgbClr val="448431"/>
                </a:solidFill>
              </a:rPr>
              <a:t>(Unit 12)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B4D334D-33B3-4467-8242-626D233DA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Gathering Facts</a:t>
            </a:r>
          </a:p>
          <a:p>
            <a:r>
              <a:rPr lang="en-US" dirty="0"/>
              <a:t>Search and Rescue Size-up</a:t>
            </a:r>
          </a:p>
          <a:p>
            <a:r>
              <a:rPr lang="en-US" dirty="0"/>
              <a:t>Survivor Carries</a:t>
            </a:r>
          </a:p>
          <a:p>
            <a:r>
              <a:rPr lang="en-US" dirty="0"/>
              <a:t>Survivor Extrication</a:t>
            </a:r>
          </a:p>
          <a:p>
            <a:r>
              <a:rPr lang="en-US" dirty="0"/>
              <a:t>Demonstrations</a:t>
            </a:r>
          </a:p>
          <a:p>
            <a:pPr lvl="1"/>
            <a:r>
              <a:rPr lang="en-US" dirty="0"/>
              <a:t>How to search a room</a:t>
            </a:r>
          </a:p>
          <a:p>
            <a:pPr lvl="1"/>
            <a:r>
              <a:rPr lang="en-US" dirty="0"/>
              <a:t>Leveraging and cribbing</a:t>
            </a:r>
          </a:p>
          <a:p>
            <a:pPr lvl="1"/>
            <a:r>
              <a:rPr lang="en-US" dirty="0"/>
              <a:t>Survivor carries and log rolling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A76734-C951-41AB-ADA6-88EE17D24F6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12-3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39BDF4-E8B9-411A-8249-4CDB5D3628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5081849" cy="303212"/>
          </a:xfrm>
        </p:spPr>
        <p:txBody>
          <a:bodyPr/>
          <a:lstStyle/>
          <a:p>
            <a:r>
              <a:rPr lang="en-US" dirty="0"/>
              <a:t>CERT Train-the-Trainer Unit 12: CERT Basic Training Unit 7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846C61-DFC8-4D20-8A5B-6F3FF1E3AB2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12-7</a:t>
            </a:r>
          </a:p>
        </p:txBody>
      </p:sp>
    </p:spTree>
    <p:extLst>
      <p:ext uri="{BB962C8B-B14F-4D97-AF65-F5344CB8AC3E}">
        <p14:creationId xmlns:p14="http://schemas.microsoft.com/office/powerpoint/2010/main" val="2740297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1DEC165-F4AD-407A-904F-BA52CF16C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Teaching Unit</a:t>
            </a:r>
            <a:r>
              <a:rPr lang="en-US" sz="1000" dirty="0"/>
              <a:t> </a:t>
            </a:r>
            <a:r>
              <a:rPr lang="en-US" sz="1000" dirty="0">
                <a:solidFill>
                  <a:srgbClr val="448431"/>
                </a:solidFill>
              </a:rPr>
              <a:t>7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87C40E2-C053-4A18-8364-92BD67E47E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Know participants’ physical abilities</a:t>
            </a:r>
          </a:p>
          <a:p>
            <a:r>
              <a:rPr lang="en-US" dirty="0"/>
              <a:t>Time management can be an issue for this unit</a:t>
            </a:r>
          </a:p>
          <a:p>
            <a:pPr lvl="1"/>
            <a:r>
              <a:rPr lang="en-US" dirty="0"/>
              <a:t>Follow recommended times for each section</a:t>
            </a:r>
          </a:p>
          <a:p>
            <a:pPr lvl="1"/>
            <a:r>
              <a:rPr lang="en-US" dirty="0"/>
              <a:t>Make sure there is enough time to demonstrate and practice lifts</a:t>
            </a:r>
          </a:p>
          <a:p>
            <a:r>
              <a:rPr lang="en-US" dirty="0"/>
              <a:t>Break into two sessions if time is a concern</a:t>
            </a:r>
          </a:p>
          <a:p>
            <a:pPr marL="914389" lvl="1" indent="-457200">
              <a:buFont typeface="+mj-lt"/>
              <a:buAutoNum type="arabicPeriod"/>
            </a:pPr>
            <a:r>
              <a:rPr lang="en-US" dirty="0"/>
              <a:t>Conducting Interior and Exterior Search Operations</a:t>
            </a:r>
          </a:p>
          <a:p>
            <a:pPr marL="914389" lvl="1" indent="-457200">
              <a:buFont typeface="+mj-lt"/>
              <a:buAutoNum type="arabicPeriod"/>
            </a:pPr>
            <a:r>
              <a:rPr lang="en-US" dirty="0"/>
              <a:t>Conducting Rescue Operations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2E279B-141C-4DD0-AE93-D8252DBED8E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12-5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0AE5D5-ED25-436C-98D8-7E85FD85D5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4915595" cy="303212"/>
          </a:xfrm>
        </p:spPr>
        <p:txBody>
          <a:bodyPr/>
          <a:lstStyle/>
          <a:p>
            <a:r>
              <a:rPr lang="en-US" dirty="0"/>
              <a:t>CERT Train-the-Trainer Unit 12: CERT Basic Training Unit 7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1E8ED-7978-4883-9FA3-5F6B6D5D87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12-8</a:t>
            </a:r>
          </a:p>
        </p:txBody>
      </p:sp>
    </p:spTree>
    <p:extLst>
      <p:ext uri="{BB962C8B-B14F-4D97-AF65-F5344CB8AC3E}">
        <p14:creationId xmlns:p14="http://schemas.microsoft.com/office/powerpoint/2010/main" val="152107057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PPTTmplt20190319" id="{D722C5DE-2F57-4455-BD5B-B112E512D8C7}" vid="{C04B925E-061A-4622-B6DB-8886051063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8FE5F7B7910C4D8144887B4C3EC5DA" ma:contentTypeVersion="10" ma:contentTypeDescription="Create a new document." ma:contentTypeScope="" ma:versionID="9842cf9d99d7260b0fe682072e4231ac">
  <xsd:schema xmlns:xsd="http://www.w3.org/2001/XMLSchema" xmlns:xs="http://www.w3.org/2001/XMLSchema" xmlns:p="http://schemas.microsoft.com/office/2006/metadata/properties" xmlns:ns2="cd7a79f3-a22f-4b0a-abe2-9eca9b7c463e" xmlns:ns3="ec9525e3-0e26-41e5-be28-2227dc64c83e" targetNamespace="http://schemas.microsoft.com/office/2006/metadata/properties" ma:root="true" ma:fieldsID="803e844ea8424115489f0f51abb3d71c" ns2:_="" ns3:_="">
    <xsd:import namespace="cd7a79f3-a22f-4b0a-abe2-9eca9b7c463e"/>
    <xsd:import namespace="ec9525e3-0e26-41e5-be28-2227dc64c8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a79f3-a22f-4b0a-abe2-9eca9b7c46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525e3-0e26-41e5-be28-2227dc64c83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92231E3-016F-4B17-AC09-DB5F282D3A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99E25F7-62C1-4EBA-951A-88947046B1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7a79f3-a22f-4b0a-abe2-9eca9b7c463e"/>
    <ds:schemaRef ds:uri="ec9525e3-0e26-41e5-be28-2227dc64c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DD7AE4-83D3-421C-A1C5-EED6632DACD5}">
  <ds:schemaRefs>
    <ds:schemaRef ds:uri="http://schemas.microsoft.com/office/infopath/2007/PartnerControls"/>
    <ds:schemaRef ds:uri="http://schemas.microsoft.com/office/2006/metadata/properties"/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ec9525e3-0e26-41e5-be28-2227dc64c83e"/>
    <ds:schemaRef ds:uri="http://schemas.openxmlformats.org/package/2006/metadata/core-properties"/>
    <ds:schemaRef ds:uri="cd7a79f3-a22f-4b0a-abe2-9eca9b7c463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CERTPPTTmplt</Template>
  <TotalTime>14104</TotalTime>
  <Words>646</Words>
  <Application>Microsoft Office PowerPoint</Application>
  <PresentationFormat>On-screen Show (4:3)</PresentationFormat>
  <Paragraphs>108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1_Office Theme</vt:lpstr>
      <vt:lpstr>Unit 12: CERT Basic Training Unit 7 Review</vt:lpstr>
      <vt:lpstr>What is the purpose of CERT Basic Training Unit 7?</vt:lpstr>
      <vt:lpstr>The Purpose of Unit 7</vt:lpstr>
      <vt:lpstr>What are the learning objectives for this unit? (Unit 7)</vt:lpstr>
      <vt:lpstr>Learning Objectives (Unit 7)</vt:lpstr>
      <vt:lpstr>Key Topics (Unit 12)</vt:lpstr>
      <vt:lpstr>Key Topics (Unit 12) (continued)</vt:lpstr>
      <vt:lpstr>Hands-on Activities (Unit 12)</vt:lpstr>
      <vt:lpstr>Tips for Teaching Unit 7</vt:lpstr>
      <vt:lpstr>More Tips (Tips for Teaching Unit 7, part 2 of 4) </vt:lpstr>
      <vt:lpstr>More Tips (Tips for Teaching Unit 7, part 3 of 4) </vt:lpstr>
      <vt:lpstr>More Tips (Tips for Teaching Unit 7, part 4 of 4) </vt:lpstr>
      <vt:lpstr>Connection to Course (Unit 12)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David Kendall</dc:creator>
  <cp:keywords/>
  <dc:description/>
  <cp:lastModifiedBy>Michael Wilson</cp:lastModifiedBy>
  <cp:revision>955</cp:revision>
  <dcterms:created xsi:type="dcterms:W3CDTF">2019-04-19T15:08:43Z</dcterms:created>
  <dcterms:modified xsi:type="dcterms:W3CDTF">2024-06-08T03:47:59Z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0x010100798FE5F7B7910C4D8144887B4C3EC5DA</vt:lpwstr>
  </property>
</Properties>
</file>