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20"/>
  </p:notesMasterIdLst>
  <p:handoutMasterIdLst>
    <p:handoutMasterId r:id="rId21"/>
  </p:handoutMasterIdLst>
  <p:sldIdLst>
    <p:sldId id="443" r:id="rId5"/>
    <p:sldId id="444" r:id="rId6"/>
    <p:sldId id="445" r:id="rId7"/>
    <p:sldId id="446" r:id="rId8"/>
    <p:sldId id="447" r:id="rId9"/>
    <p:sldId id="448" r:id="rId10"/>
    <p:sldId id="625" r:id="rId11"/>
    <p:sldId id="449" r:id="rId12"/>
    <p:sldId id="450" r:id="rId13"/>
    <p:sldId id="451" r:id="rId14"/>
    <p:sldId id="452" r:id="rId15"/>
    <p:sldId id="453" r:id="rId16"/>
    <p:sldId id="454" r:id="rId17"/>
    <p:sldId id="455" r:id="rId18"/>
    <p:sldId id="45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 Tavares" initials="GT" lastIdx="10" clrIdx="0"/>
  <p:cmAuthor id="2" name="David Kendall" initials="DK" lastIdx="4" clrIdx="1"/>
  <p:cmAuthor id="3" name="David Kendall" initials="DK [2]" lastIdx="1" clrIdx="2"/>
  <p:cmAuthor id="4" name="Cody Luettger" initials="CL" lastIdx="18" clrIdx="3"/>
  <p:cmAuthor id="5" name="Ryan Gibson" initials="RG" lastIdx="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4A2"/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AF8A94-9555-4F11-849F-3E9C1A9191F0}" v="471" dt="2019-07-01T15:46:17.0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9" autoAdjust="0"/>
    <p:restoredTop sz="94296" autoAdjust="0"/>
  </p:normalViewPr>
  <p:slideViewPr>
    <p:cSldViewPr snapToGrid="0">
      <p:cViewPr varScale="1">
        <p:scale>
          <a:sx n="61" d="100"/>
          <a:sy n="61" d="100"/>
        </p:scale>
        <p:origin x="147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DCD9C-BAA8-40A1-8D67-F30B1E390576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A9AD2-15AF-4FFD-AD62-B44A874E55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059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B798317-2A00-8449-AF5E-C684A2334AF8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3E9F0F-99E4-C14C-B639-1D491C8CF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F539D94-4197-BC46-9155-385FF6D31FCE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75555B0-A33B-344A-8A74-B064735A2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2063FCA-FF6B-414C-AFC6-E9E0F3F34019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F8E6B9B-087E-2143-9849-2D5E8DB8C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6C3AFA8-CF49-4D54-9168-38931552E69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51E3CCF-F684-6F44-9548-B0371F224676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81EF215-24B5-9C4A-8955-A28E205B8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0D271F4-3E44-4C14-8C4E-2D0D7A3B45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62F0244-A687-D54A-BB1E-2E4234E7EF0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F276CAC-5A65-5A46-9F2D-12BAE33AD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F77CCBE-2056-4A6A-AADD-907E6B311EB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E5E404F-0420-6F41-A191-6188F8F1FDD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32AAE82-BB1D-914B-A28A-653ED4F1F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3AEF4AA-E762-4CCB-8C4A-9592823B5FD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30095" y="5824699"/>
            <a:ext cx="798763" cy="303212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b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PM 123</a:t>
            </a:r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79F7116-2CE5-4A1C-9C55-E527BC72118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27708" y="2178296"/>
            <a:ext cx="9079345" cy="1325563"/>
          </a:xfrm>
        </p:spPr>
        <p:txBody>
          <a:bodyPr/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Unit 10: CERT Basic Training Unit 6 Review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99B5A3-DC96-4EB8-BA08-90B8AF5DC0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1626754"/>
            <a:ext cx="9144000" cy="725488"/>
          </a:xfrm>
        </p:spPr>
        <p:txBody>
          <a:bodyPr>
            <a:noAutofit/>
          </a:bodyPr>
          <a:lstStyle/>
          <a:p>
            <a:pPr lvl="0" defTabSz="914400">
              <a:lnSpc>
                <a:spcPct val="100000"/>
              </a:lnSpc>
              <a:spcBef>
                <a:spcPts val="0"/>
              </a:spcBef>
            </a:pPr>
            <a:r>
              <a:rPr lang="en-US" sz="5000" dirty="0">
                <a:solidFill>
                  <a:prstClr val="white"/>
                </a:solidFill>
              </a:rPr>
              <a:t>CERT</a:t>
            </a:r>
            <a:r>
              <a:rPr lang="en-US" sz="5000" b="0" dirty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r>
              <a:rPr lang="en-US" sz="5000" dirty="0">
                <a:solidFill>
                  <a:prstClr val="white"/>
                </a:solidFill>
              </a:rPr>
              <a:t>Train-the-Trainer</a:t>
            </a:r>
          </a:p>
        </p:txBody>
      </p:sp>
    </p:spTree>
    <p:extLst>
      <p:ext uri="{BB962C8B-B14F-4D97-AF65-F5344CB8AC3E}">
        <p14:creationId xmlns:p14="http://schemas.microsoft.com/office/powerpoint/2010/main" val="3569159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AD3CC54-2841-49FF-AADF-4A3A83602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Hands-on Activities</a:t>
            </a:r>
            <a:r>
              <a:rPr lang="en-US" sz="800" dirty="0"/>
              <a:t> </a:t>
            </a:r>
            <a:r>
              <a:rPr lang="en-US" sz="800" dirty="0">
                <a:solidFill>
                  <a:srgbClr val="448431"/>
                </a:solidFill>
              </a:rPr>
              <a:t>(Unit 10)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83626B-862E-4032-AB0D-D6B6A0E55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Suppressing Small Fires</a:t>
            </a:r>
          </a:p>
        </p:txBody>
      </p:sp>
      <p:pic>
        <p:nvPicPr>
          <p:cNvPr id="7" name="Picture 6" descr="Photo of CERT responders standing in a road watching one of them using a fire extinguisher.">
            <a:extLst>
              <a:ext uri="{FF2B5EF4-FFF2-40B4-BE49-F238E27FC236}">
                <a16:creationId xmlns:a16="http://schemas.microsoft.com/office/drawing/2014/main" id="{6F82AF88-1AA9-4570-9401-C0C15D7BC4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7235" y="2311601"/>
            <a:ext cx="4828788" cy="320040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986C47-7055-457D-9571-85F4EDF6975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10-3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9F3DBC-6A71-4735-BCC3-14475A74FD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10: Basic Training Unit 6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0F03EB-30B7-4E9E-86B0-92233903D1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10-9</a:t>
            </a:r>
          </a:p>
        </p:txBody>
      </p:sp>
    </p:spTree>
    <p:extLst>
      <p:ext uri="{BB962C8B-B14F-4D97-AF65-F5344CB8AC3E}">
        <p14:creationId xmlns:p14="http://schemas.microsoft.com/office/powerpoint/2010/main" val="648475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CB993CF-72D4-43F6-9C43-26A43AFFD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Tips for Teaching Unit </a:t>
            </a:r>
            <a:r>
              <a:rPr lang="en-US" sz="1050" dirty="0">
                <a:solidFill>
                  <a:srgbClr val="448431"/>
                </a:solidFill>
              </a:rPr>
              <a:t>6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FBFA19B-89C8-4AE9-92DF-00A9B8DFD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prepared to answer “what if” questions</a:t>
            </a:r>
          </a:p>
          <a:p>
            <a:r>
              <a:rPr lang="en-US" dirty="0"/>
              <a:t>Emphasize role of CERT volunteers</a:t>
            </a:r>
          </a:p>
          <a:p>
            <a:r>
              <a:rPr lang="en-US" dirty="0"/>
              <a:t>Highlight importance of buddy system</a:t>
            </a:r>
          </a:p>
          <a:p>
            <a:pPr lvl="1"/>
            <a:r>
              <a:rPr lang="en-US" dirty="0"/>
              <a:t>Demonstrate how to work together as a team</a:t>
            </a:r>
          </a:p>
          <a:p>
            <a:r>
              <a:rPr lang="en-US" dirty="0"/>
              <a:t>Emphasize importance of PPE</a:t>
            </a:r>
          </a:p>
          <a:p>
            <a:pPr lvl="1"/>
            <a:r>
              <a:rPr lang="en-US" dirty="0"/>
              <a:t>Tell participants to follow PPE guidelines as specified by local jurisdiction</a:t>
            </a:r>
          </a:p>
          <a:p>
            <a:pPr lvl="1"/>
            <a:r>
              <a:rPr lang="en-US" dirty="0"/>
              <a:t>Wear PPE as part of all demonstrations and activities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FC856F-78B2-4C2E-889A-4AC0768152C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10-4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25A960-B625-4B5C-BB6A-B91C5152D0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10: Basic Training Unit 6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C8519D-47A1-48EF-9375-B97AFE77AE3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10-10</a:t>
            </a:r>
          </a:p>
        </p:txBody>
      </p:sp>
    </p:spTree>
    <p:extLst>
      <p:ext uri="{BB962C8B-B14F-4D97-AF65-F5344CB8AC3E}">
        <p14:creationId xmlns:p14="http://schemas.microsoft.com/office/powerpoint/2010/main" val="468244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BDD7A4C-6254-4D01-A955-700FB1DB6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Tips </a:t>
            </a:r>
            <a:r>
              <a:rPr lang="en-US" sz="800" dirty="0">
                <a:solidFill>
                  <a:srgbClr val="448431"/>
                </a:solidFill>
              </a:rPr>
              <a:t>(Tips for Teaching Unit 6, part  2 of 4)</a:t>
            </a:r>
            <a:r>
              <a:rPr lang="en-US" dirty="0">
                <a:solidFill>
                  <a:srgbClr val="448431"/>
                </a:solidFill>
              </a:rPr>
              <a:t>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E089D2-A2D3-46FE-9474-93B88D7AB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when and why you turn off utilities</a:t>
            </a:r>
          </a:p>
          <a:p>
            <a:pPr lvl="1"/>
            <a:r>
              <a:rPr lang="en-US" dirty="0"/>
              <a:t>Learn about rural and urban differences in types of utilities</a:t>
            </a:r>
          </a:p>
          <a:p>
            <a:r>
              <a:rPr lang="en-US" dirty="0"/>
              <a:t>Make sure to have all types of fire extinguishers</a:t>
            </a:r>
          </a:p>
          <a:p>
            <a:pPr lvl="1"/>
            <a:r>
              <a:rPr lang="en-US" dirty="0"/>
              <a:t>Consider asking participants to bring extinguishers from home</a:t>
            </a:r>
          </a:p>
          <a:p>
            <a:pPr lvl="1"/>
            <a:r>
              <a:rPr lang="en-US" dirty="0"/>
              <a:t>Place extinguishers at front of room</a:t>
            </a:r>
          </a:p>
          <a:p>
            <a:pPr lvl="1"/>
            <a:r>
              <a:rPr lang="en-US" dirty="0"/>
              <a:t>Ventilate classroom when using CO</a:t>
            </a:r>
            <a:r>
              <a:rPr lang="en-US" baseline="-21241" dirty="0">
                <a:latin typeface="Arial"/>
                <a:cs typeface="Arial"/>
              </a:rPr>
              <a:t>2</a:t>
            </a:r>
            <a:r>
              <a:rPr lang="en-US" dirty="0"/>
              <a:t> extinguisher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092838-B6FF-4FE2-A9F1-230784CDB3B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10-5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F2798B-8800-43B1-888D-1BDE40F1176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10: Basic Training Unit 6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CFE9B9-7366-4499-ACFC-1B8E8EA738F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10-11</a:t>
            </a:r>
          </a:p>
        </p:txBody>
      </p:sp>
    </p:spTree>
    <p:extLst>
      <p:ext uri="{BB962C8B-B14F-4D97-AF65-F5344CB8AC3E}">
        <p14:creationId xmlns:p14="http://schemas.microsoft.com/office/powerpoint/2010/main" val="2505453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6DBC282-8EAC-4C94-AC76-540DCD6E1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More Tips </a:t>
            </a:r>
            <a:r>
              <a:rPr lang="en-US" sz="1100" dirty="0">
                <a:solidFill>
                  <a:srgbClr val="448431"/>
                </a:solidFill>
              </a:rPr>
              <a:t>(Tips for Teaching Unit 6, part 3 of 4)</a:t>
            </a:r>
            <a:r>
              <a:rPr lang="en-US" dirty="0">
                <a:solidFill>
                  <a:srgbClr val="448431"/>
                </a:solidFill>
              </a:rPr>
              <a:t>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AB5F4D-9176-4CBD-ABA4-AE0E4ABF1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Demonstrate each step using a buddy:</a:t>
            </a:r>
          </a:p>
          <a:p>
            <a:pPr lvl="1"/>
            <a:r>
              <a:rPr lang="en-US" dirty="0"/>
              <a:t>Approaching fire</a:t>
            </a:r>
          </a:p>
          <a:p>
            <a:pPr lvl="1"/>
            <a:r>
              <a:rPr lang="en-US" dirty="0"/>
              <a:t>Discharging extinguisher</a:t>
            </a:r>
          </a:p>
          <a:p>
            <a:pPr lvl="1"/>
            <a:r>
              <a:rPr lang="en-US" dirty="0"/>
              <a:t>Backing out</a:t>
            </a:r>
          </a:p>
          <a:p>
            <a:r>
              <a:rPr lang="en-US" dirty="0"/>
              <a:t>Explain each step as you demonstrate</a:t>
            </a:r>
          </a:p>
          <a:p>
            <a:r>
              <a:rPr lang="en-US" dirty="0"/>
              <a:t>Emphasize how quickly fire spreads</a:t>
            </a:r>
          </a:p>
          <a:p>
            <a:r>
              <a:rPr lang="en-US" dirty="0"/>
              <a:t>Encourage people to think creatively about what would be fire suppression resources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D6215-BFD1-476F-A664-28592FBE5DE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10-5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1E2E3D-CDD5-4A15-9383-F511DAF5E8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10: Basic Training Unit 6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6505BA-26F6-4A61-8315-25375DA26C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10-12</a:t>
            </a:r>
          </a:p>
        </p:txBody>
      </p:sp>
    </p:spTree>
    <p:extLst>
      <p:ext uri="{BB962C8B-B14F-4D97-AF65-F5344CB8AC3E}">
        <p14:creationId xmlns:p14="http://schemas.microsoft.com/office/powerpoint/2010/main" val="3970613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FD2597F-403B-4932-BEF1-A270D16A9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Tips</a:t>
            </a:r>
            <a:r>
              <a:rPr lang="en-US" sz="800" dirty="0">
                <a:solidFill>
                  <a:prstClr val="white"/>
                </a:solidFill>
              </a:rPr>
              <a:t> </a:t>
            </a:r>
            <a:r>
              <a:rPr lang="en-US" sz="800" dirty="0">
                <a:solidFill>
                  <a:srgbClr val="448431"/>
                </a:solidFill>
              </a:rPr>
              <a:t>(Tips for Teaching Unit 6, part 4 of 4)</a:t>
            </a:r>
            <a:r>
              <a:rPr lang="en-US" dirty="0">
                <a:solidFill>
                  <a:srgbClr val="448431"/>
                </a:solidFill>
              </a:rPr>
              <a:t>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E9A04A-CCE1-4777-978D-D5926C5A0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Emphasize how everyday products can be hazardous (e.g., dairy creamer)</a:t>
            </a:r>
          </a:p>
          <a:p>
            <a:r>
              <a:rPr lang="en-US" dirty="0"/>
              <a:t>Don’t get too in-depth about placards</a:t>
            </a:r>
          </a:p>
          <a:p>
            <a:pPr lvl="1"/>
            <a:r>
              <a:rPr lang="en-US" dirty="0"/>
              <a:t>Emphasize that they are a “stop sign”</a:t>
            </a:r>
          </a:p>
          <a:p>
            <a:r>
              <a:rPr lang="en-US" dirty="0"/>
              <a:t>Prepare props for demonstration</a:t>
            </a:r>
          </a:p>
          <a:p>
            <a:pPr lvl="1"/>
            <a:r>
              <a:rPr lang="en-US" dirty="0"/>
              <a:t>Breaker box</a:t>
            </a:r>
          </a:p>
          <a:p>
            <a:pPr lvl="1"/>
            <a:r>
              <a:rPr lang="en-US" dirty="0"/>
              <a:t>Fuse box</a:t>
            </a:r>
          </a:p>
          <a:p>
            <a:pPr lvl="1"/>
            <a:r>
              <a:rPr lang="en-US" dirty="0"/>
              <a:t>Gas meter</a:t>
            </a:r>
          </a:p>
          <a:p>
            <a:r>
              <a:rPr lang="en-US" dirty="0"/>
              <a:t>Consider taking cotton ball exercise outside</a:t>
            </a:r>
          </a:p>
          <a:p>
            <a:pPr lvl="1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CC0179-2AE0-4178-8244-E45F10AB7C6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10-5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7E7B5A-D1FC-465D-A533-2BEFA2F06D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10: Basic Training Unit 6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61D2C7-BAF8-4516-BA57-55804F0BF3D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10-13</a:t>
            </a:r>
          </a:p>
        </p:txBody>
      </p:sp>
    </p:spTree>
    <p:extLst>
      <p:ext uri="{BB962C8B-B14F-4D97-AF65-F5344CB8AC3E}">
        <p14:creationId xmlns:p14="http://schemas.microsoft.com/office/powerpoint/2010/main" val="2839438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2D10C36-C673-4375-BE2C-56DC26BDF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Connection to Course</a:t>
            </a:r>
            <a:r>
              <a:rPr lang="en-US" sz="600" dirty="0"/>
              <a:t> </a:t>
            </a:r>
            <a:r>
              <a:rPr lang="en-US" sz="500" dirty="0">
                <a:solidFill>
                  <a:srgbClr val="448431"/>
                </a:solidFill>
              </a:rPr>
              <a:t>(Unit 10)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B06521-71DA-4953-B788-B876AABD8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Unit introduces concept of size-up</a:t>
            </a:r>
          </a:p>
          <a:p>
            <a:r>
              <a:rPr lang="en-US" dirty="0"/>
              <a:t>Reinforces concepts of:</a:t>
            </a:r>
          </a:p>
          <a:p>
            <a:pPr lvl="1"/>
            <a:r>
              <a:rPr lang="en-US" dirty="0"/>
              <a:t>Teamwork</a:t>
            </a:r>
          </a:p>
          <a:p>
            <a:pPr lvl="1"/>
            <a:r>
              <a:rPr lang="en-US" dirty="0"/>
              <a:t>The buddy system</a:t>
            </a:r>
          </a:p>
          <a:p>
            <a:pPr lvl="1"/>
            <a:r>
              <a:rPr lang="en-US" dirty="0"/>
              <a:t>PPE</a:t>
            </a:r>
          </a:p>
          <a:p>
            <a:pPr lvl="1"/>
            <a:r>
              <a:rPr lang="en-US" dirty="0"/>
              <a:t>Personal safety</a:t>
            </a:r>
          </a:p>
          <a:p>
            <a:pPr lvl="1"/>
            <a:r>
              <a:rPr lang="en-US" dirty="0"/>
              <a:t>Limitations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47ADD3-1256-4FD3-8D47-82CE265F2D8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10-5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2F1C74-DBD9-4D24-B1BB-7C505D0673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10: Basic Training Unit 6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FEB4F3-FF10-46EF-B646-9C141F7248F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10-14</a:t>
            </a:r>
          </a:p>
        </p:txBody>
      </p:sp>
    </p:spTree>
    <p:extLst>
      <p:ext uri="{BB962C8B-B14F-4D97-AF65-F5344CB8AC3E}">
        <p14:creationId xmlns:p14="http://schemas.microsoft.com/office/powerpoint/2010/main" val="1770600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890303-6394-4392-AC64-92A186048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1484460"/>
            <a:ext cx="8025294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is the purpose of CERT Basic Training Unit 6?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A8F0C35-D9D0-4898-A1B4-7F7781C2A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379" y="449812"/>
            <a:ext cx="8512974" cy="1092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785CF7-C092-4FFD-94CC-B6AD2FC6FF5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10-2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A95D3C-B80C-4990-928B-B15592FC70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10: Basic Training Unit 6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4AE85D-C825-4840-AC2A-8C4CFBE650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10-1</a:t>
            </a:r>
          </a:p>
        </p:txBody>
      </p:sp>
    </p:spTree>
    <p:extLst>
      <p:ext uri="{BB962C8B-B14F-4D97-AF65-F5344CB8AC3E}">
        <p14:creationId xmlns:p14="http://schemas.microsoft.com/office/powerpoint/2010/main" val="3965666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3461231-D6B7-4B23-879F-C3C59A0E8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Purpose of Unit 6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41CE8A-FA53-4C28-B033-BB8BD0938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is the purpose of CERT Basic Training Unit 6?</a:t>
            </a:r>
          </a:p>
          <a:p>
            <a:pPr lvl="1"/>
            <a:r>
              <a:rPr lang="en-US" dirty="0"/>
              <a:t>To teach about fire hazards and personal fire safety</a:t>
            </a:r>
          </a:p>
          <a:p>
            <a:pPr lvl="1"/>
            <a:r>
              <a:rPr lang="en-US" dirty="0"/>
              <a:t>To review the concept of size-up in a fire situation</a:t>
            </a:r>
          </a:p>
          <a:p>
            <a:pPr lvl="1"/>
            <a:r>
              <a:rPr lang="en-US" dirty="0"/>
              <a:t>To reinforce concept of teamwork</a:t>
            </a:r>
          </a:p>
          <a:p>
            <a:pPr lvl="1"/>
            <a:r>
              <a:rPr lang="en-US" dirty="0"/>
              <a:t>To introduce fire extinguisher operation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768C2B-86DF-4332-B0C8-90260061780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10-2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95957-0793-4C52-B6AE-1D97517AD7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10: Basic Training Unit 6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98C845-ECD3-4717-989C-FF50A7CF754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10-2</a:t>
            </a:r>
          </a:p>
        </p:txBody>
      </p:sp>
    </p:spTree>
    <p:extLst>
      <p:ext uri="{BB962C8B-B14F-4D97-AF65-F5344CB8AC3E}">
        <p14:creationId xmlns:p14="http://schemas.microsoft.com/office/powerpoint/2010/main" val="189147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51EC191-9CFF-4A18-8291-B66FC3DD6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37" y="1262788"/>
            <a:ext cx="8321964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are the learning objectives for this unit? </a:t>
            </a:r>
            <a:r>
              <a:rPr lang="en-US" sz="100" i="0" dirty="0">
                <a:ea typeface="+mn-ea"/>
              </a:rPr>
              <a:t>(Unit 6)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891CD8C-3D5D-4F8E-B4EC-6A5EBB4C3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449812"/>
            <a:ext cx="8512974" cy="8525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FA8708-BFB0-4E2C-96E6-8827D4C306F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10-2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42D086-A399-4D41-B6F0-0D6417BDEF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10: Basic Training Unit 6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715406-904C-48F1-AC93-C325C48167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10-3</a:t>
            </a:r>
          </a:p>
        </p:txBody>
      </p:sp>
    </p:spTree>
    <p:extLst>
      <p:ext uri="{BB962C8B-B14F-4D97-AF65-F5344CB8AC3E}">
        <p14:creationId xmlns:p14="http://schemas.microsoft.com/office/powerpoint/2010/main" val="4209271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59A7138-214D-43F3-8EEE-4959EF47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559" y="979053"/>
            <a:ext cx="5806851" cy="636387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448431"/>
                </a:solidFill>
              </a:rPr>
              <a:t>Learning Objectives (Unit 6)</a:t>
            </a:r>
          </a:p>
        </p:txBody>
      </p:sp>
      <p:sp>
        <p:nvSpPr>
          <p:cNvPr id="7" name="Body 2">
            <a:extLst>
              <a:ext uri="{FF2B5EF4-FFF2-40B4-BE49-F238E27FC236}">
                <a16:creationId xmlns:a16="http://schemas.microsoft.com/office/drawing/2014/main" id="{5D27F282-BC09-412B-98C6-5284847370AE}"/>
              </a:ext>
            </a:extLst>
          </p:cNvPr>
          <p:cNvSpPr txBox="1">
            <a:spLocks/>
          </p:cNvSpPr>
          <p:nvPr/>
        </p:nvSpPr>
        <p:spPr>
          <a:xfrm>
            <a:off x="319759" y="316060"/>
            <a:ext cx="5806851" cy="1017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What Do You Think?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0C3424-2252-4015-995F-BB12E258B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are the learning objectives for this unit?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To explain the role of CERTs in fire safety, including fire size-up and safety precautions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To identify and reduce possible fire and utility risks, including hazardous materials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To put out a small fire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To find locations of hazardous materials and reduce the risk from hazardous materials in the home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8E388-8B30-4BB3-9B42-89016E7E0E5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10-2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AABE9A-17AE-4500-A955-C33B74B2DB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10: Basic Training Unit 6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FAA5CF-67D2-4F6F-BE21-AFB0D46BCE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10-4</a:t>
            </a:r>
          </a:p>
        </p:txBody>
      </p:sp>
    </p:spTree>
    <p:extLst>
      <p:ext uri="{BB962C8B-B14F-4D97-AF65-F5344CB8AC3E}">
        <p14:creationId xmlns:p14="http://schemas.microsoft.com/office/powerpoint/2010/main" val="2127077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CF7FA3F-B06C-4E41-9023-275DA7A3C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brief overview of unit</a:t>
            </a:r>
          </a:p>
          <a:p>
            <a:r>
              <a:rPr lang="en-US" dirty="0"/>
              <a:t>Provide basic information about fire chemistry and fire hazards</a:t>
            </a:r>
          </a:p>
          <a:p>
            <a:r>
              <a:rPr lang="en-US" dirty="0"/>
              <a:t>Teach how to reduce hazards</a:t>
            </a:r>
          </a:p>
          <a:p>
            <a:r>
              <a:rPr lang="en-US" dirty="0"/>
              <a:t>Review fire size-up considerations</a:t>
            </a:r>
          </a:p>
          <a:p>
            <a:r>
              <a:rPr lang="en-US" dirty="0"/>
              <a:t>Teach people what they can and cannot respond to and how to do it safely</a:t>
            </a:r>
          </a:p>
          <a:p>
            <a:r>
              <a:rPr lang="en-US" dirty="0"/>
              <a:t>Review firefighting resources and how to operate a portable fire extinguisher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A850357-EA5F-4911-9D59-FAE2939C6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Topics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448431"/>
                </a:solidFill>
              </a:rPr>
              <a:t>(Unit 10, part 1 of 3)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F3748C-9570-4F11-AC29-7A2C8975452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10-2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7525B0-103A-4F8A-ACE7-62278EC6DC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10: Basic Training Unit 6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CB0E56-37BF-44D1-82ED-322A99EB696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10-5</a:t>
            </a:r>
          </a:p>
        </p:txBody>
      </p:sp>
    </p:spTree>
    <p:extLst>
      <p:ext uri="{BB962C8B-B14F-4D97-AF65-F5344CB8AC3E}">
        <p14:creationId xmlns:p14="http://schemas.microsoft.com/office/powerpoint/2010/main" val="439201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50F3B7A-010C-4E83-84AF-80DB50A55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Topics</a:t>
            </a:r>
            <a:r>
              <a:rPr lang="en-US" sz="1400" dirty="0">
                <a:solidFill>
                  <a:prstClr val="white"/>
                </a:solidFill>
              </a:rPr>
              <a:t> </a:t>
            </a:r>
            <a:r>
              <a:rPr lang="en-US" sz="1400" dirty="0">
                <a:solidFill>
                  <a:srgbClr val="448431"/>
                </a:solidFill>
              </a:rPr>
              <a:t>(Unit 10, part 2 of 3)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07B79D-6D1A-4E34-A468-F861D9809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Highlight:</a:t>
            </a:r>
          </a:p>
          <a:p>
            <a:pPr lvl="1"/>
            <a:r>
              <a:rPr lang="en-US" dirty="0"/>
              <a:t>Role of CERT volunteers</a:t>
            </a:r>
          </a:p>
          <a:p>
            <a:pPr lvl="1"/>
            <a:r>
              <a:rPr lang="en-US" dirty="0"/>
              <a:t>Importance of buddy system</a:t>
            </a:r>
          </a:p>
          <a:p>
            <a:pPr lvl="1"/>
            <a:r>
              <a:rPr lang="en-US" dirty="0"/>
              <a:t>Importance of PPE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69F679-AC08-4A38-B328-BABB85C0CA4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10-2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4E77FC-C21B-4DA1-8269-A0F3DA3F68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10: Basic Training Unit 6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A56B15-8E9E-4E48-A408-DAC3AB85DB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10-6</a:t>
            </a:r>
          </a:p>
        </p:txBody>
      </p:sp>
    </p:spTree>
    <p:extLst>
      <p:ext uri="{BB962C8B-B14F-4D97-AF65-F5344CB8AC3E}">
        <p14:creationId xmlns:p14="http://schemas.microsoft.com/office/powerpoint/2010/main" val="3698831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50F3B7A-010C-4E83-84AF-80DB50A55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Topics</a:t>
            </a:r>
            <a:r>
              <a:rPr lang="en-US" sz="1400" dirty="0">
                <a:solidFill>
                  <a:prstClr val="white"/>
                </a:solidFill>
              </a:rPr>
              <a:t> </a:t>
            </a:r>
            <a:r>
              <a:rPr lang="en-US" sz="1400" dirty="0">
                <a:solidFill>
                  <a:srgbClr val="448431"/>
                </a:solidFill>
              </a:rPr>
              <a:t>(Unit 10, part 3 of 3)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07B79D-6D1A-4E34-A468-F861D9809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Continue modeling:</a:t>
            </a:r>
          </a:p>
          <a:p>
            <a:pPr lvl="1"/>
            <a:r>
              <a:rPr lang="en-US" dirty="0"/>
              <a:t>PPE demonstration</a:t>
            </a:r>
          </a:p>
          <a:p>
            <a:pPr lvl="1"/>
            <a:r>
              <a:rPr lang="en-US" dirty="0"/>
              <a:t>Personal and family safety comes first</a:t>
            </a:r>
          </a:p>
          <a:p>
            <a:pPr lvl="1"/>
            <a:r>
              <a:rPr lang="en-US" dirty="0"/>
              <a:t>Team building</a:t>
            </a:r>
          </a:p>
          <a:p>
            <a:pPr lvl="1"/>
            <a:r>
              <a:rPr lang="en-US" dirty="0"/>
              <a:t>Emphasize motto: Do the greatest good for the greatest number in the shortest amount of time</a:t>
            </a:r>
          </a:p>
          <a:p>
            <a:pPr lvl="1"/>
            <a:r>
              <a:rPr lang="en-US" dirty="0"/>
              <a:t>“What if” scenarios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69F679-AC08-4A38-B328-BABB85C0CA4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10-2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4E77FC-C21B-4DA1-8269-A0F3DA3F68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10: Basic Training Unit 6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A56B15-8E9E-4E48-A408-DAC3AB85DB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10-7</a:t>
            </a:r>
          </a:p>
        </p:txBody>
      </p:sp>
    </p:spTree>
    <p:extLst>
      <p:ext uri="{BB962C8B-B14F-4D97-AF65-F5344CB8AC3E}">
        <p14:creationId xmlns:p14="http://schemas.microsoft.com/office/powerpoint/2010/main" val="2238333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F2ADBD7-47A4-4E11-9342-1E09A34CA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Videos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8C4781-FFFC-4A0C-B089-28CD83B25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there is time, show the 18-minute video </a:t>
            </a:r>
            <a:r>
              <a:rPr lang="en-US" i="1" dirty="0"/>
              <a:t>Fire Safety: The CERT Member’s Role</a:t>
            </a:r>
          </a:p>
          <a:p>
            <a:r>
              <a:rPr lang="en-US" dirty="0"/>
              <a:t>Video gives information on how to:</a:t>
            </a:r>
          </a:p>
          <a:p>
            <a:pPr lvl="1"/>
            <a:r>
              <a:rPr lang="en-US" dirty="0"/>
              <a:t>Size up fire</a:t>
            </a:r>
          </a:p>
          <a:p>
            <a:pPr lvl="1"/>
            <a:r>
              <a:rPr lang="en-US" dirty="0"/>
              <a:t>Select right extinguisher</a:t>
            </a:r>
          </a:p>
          <a:p>
            <a:pPr lvl="1"/>
            <a:r>
              <a:rPr lang="en-US" dirty="0"/>
              <a:t>Use extinguishers correctly</a:t>
            </a:r>
          </a:p>
          <a:p>
            <a:pPr lvl="1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4DC587-B0F5-4007-8C58-7C307230886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10-3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DD88F3-2729-4AF3-9E7F-D783BE5781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10: Basic Training Unit 6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976CA1-68D1-4F3C-AF14-E8E67421B97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10-8</a:t>
            </a:r>
          </a:p>
        </p:txBody>
      </p:sp>
    </p:spTree>
    <p:extLst>
      <p:ext uri="{BB962C8B-B14F-4D97-AF65-F5344CB8AC3E}">
        <p14:creationId xmlns:p14="http://schemas.microsoft.com/office/powerpoint/2010/main" val="164794669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20190319" id="{D722C5DE-2F57-4455-BD5B-B112E512D8C7}" vid="{C04B925E-061A-4622-B6DB-8886051063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10" ma:contentTypeDescription="Create a new document." ma:contentTypeScope="" ma:versionID="9842cf9d99d7260b0fe682072e4231a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803e844ea8424115489f0f51abb3d71c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9E25F7-62C1-4EBA-951A-88947046B1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DD7AE4-83D3-421C-A1C5-EED6632DACD5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ec9525e3-0e26-41e5-be28-2227dc64c83e"/>
    <ds:schemaRef ds:uri="http://schemas.openxmlformats.org/package/2006/metadata/core-properties"/>
    <ds:schemaRef ds:uri="cd7a79f3-a22f-4b0a-abe2-9eca9b7c463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CERTPPTTmplt</Template>
  <TotalTime>14103</TotalTime>
  <Words>767</Words>
  <Application>Microsoft Office PowerPoint</Application>
  <PresentationFormat>On-screen Show (4:3)</PresentationFormat>
  <Paragraphs>128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1_Office Theme</vt:lpstr>
      <vt:lpstr>Unit 10: CERT Basic Training Unit 6 Review</vt:lpstr>
      <vt:lpstr>What is the purpose of CERT Basic Training Unit 6?</vt:lpstr>
      <vt:lpstr>The Purpose of Unit 6</vt:lpstr>
      <vt:lpstr>What are the learning objectives for this unit? (Unit 6)</vt:lpstr>
      <vt:lpstr>Learning Objectives (Unit 6)</vt:lpstr>
      <vt:lpstr>Key Topics (Unit 10, part 1 of 3)</vt:lpstr>
      <vt:lpstr>Key Topics (Unit 10, part 2 of 3)</vt:lpstr>
      <vt:lpstr>Key Topics (Unit 10, part 3 of 3)</vt:lpstr>
      <vt:lpstr>Training Videos</vt:lpstr>
      <vt:lpstr>Hands-on Activities (Unit 10)</vt:lpstr>
      <vt:lpstr>Tips for Teaching Unit 6</vt:lpstr>
      <vt:lpstr>More Tips (Tips for Teaching Unit 6, part  2 of 4) </vt:lpstr>
      <vt:lpstr>More Tips (Tips for Teaching Unit 6, part 3 of 4) </vt:lpstr>
      <vt:lpstr>More Tips (Tips for Teaching Unit 6, part 4 of 4) </vt:lpstr>
      <vt:lpstr>Connection to Course (Unit 10)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David Kendall</dc:creator>
  <cp:keywords/>
  <dc:description/>
  <cp:lastModifiedBy>Michael Wilson</cp:lastModifiedBy>
  <cp:revision>955</cp:revision>
  <dcterms:created xsi:type="dcterms:W3CDTF">2019-04-19T15:08:43Z</dcterms:created>
  <dcterms:modified xsi:type="dcterms:W3CDTF">2024-06-08T03:44:15Z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