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35"/>
  </p:notesMasterIdLst>
  <p:handoutMasterIdLst>
    <p:handoutMasterId r:id="rId3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630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342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izencorps.gov/cert/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57276" y="1365496"/>
            <a:ext cx="7886700" cy="1325563"/>
          </a:xfrm>
        </p:spPr>
        <p:txBody>
          <a:bodyPr/>
          <a:lstStyle/>
          <a:p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CERT</a:t>
            </a:r>
            <a:r>
              <a:rPr lang="en-US" dirty="0"/>
              <a:t> 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Train-the-Trainer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71673-DB16-46CA-97E6-5E4C45A6AE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Unit 1: Introduction</a:t>
            </a:r>
          </a:p>
        </p:txBody>
      </p:sp>
    </p:spTree>
    <p:extLst>
      <p:ext uri="{BB962C8B-B14F-4D97-AF65-F5344CB8AC3E}">
        <p14:creationId xmlns:p14="http://schemas.microsoft.com/office/powerpoint/2010/main" val="949166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8C481D-FE94-4BC1-A9FB-445266F60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62787"/>
            <a:ext cx="6233440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was the impetus for CERT?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5D849F-6439-4A82-97F2-276DB6B75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5" y="449811"/>
            <a:ext cx="8512974" cy="778626"/>
          </a:xfrm>
        </p:spPr>
        <p:txBody>
          <a:bodyPr>
            <a:normAutofit/>
          </a:bodyPr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E93E7-05C2-48AA-A051-93D3EFF3A75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D202B-8198-40C6-8715-64B529CBFA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313F43-8E76-469D-9E39-8EF522D0C6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1-8</a:t>
            </a:r>
          </a:p>
        </p:txBody>
      </p:sp>
    </p:spTree>
    <p:extLst>
      <p:ext uri="{BB962C8B-B14F-4D97-AF65-F5344CB8AC3E}">
        <p14:creationId xmlns:p14="http://schemas.microsoft.com/office/powerpoint/2010/main" val="4164505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6251847-1AB7-4BB3-829E-778BD554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Impetus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044DE11-B531-4006-84DA-0EDA7D2AE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was the impetus for CERT?</a:t>
            </a:r>
          </a:p>
          <a:p>
            <a:pPr lvl="1"/>
            <a:r>
              <a:rPr lang="en-US" dirty="0"/>
              <a:t>Estimated 10,000 people killed in 1985 Mexico City earthquake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700 saved by untrained volunteers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100 volunteers died trying to help</a:t>
            </a:r>
          </a:p>
          <a:p>
            <a:pPr lvl="1"/>
            <a:r>
              <a:rPr lang="en-US" dirty="0"/>
              <a:t>Los Angeles Fire Department (LAFD) recognized that citizens likely to be on their own during early stages of disaster</a:t>
            </a:r>
          </a:p>
          <a:p>
            <a:pPr lvl="1"/>
            <a:r>
              <a:rPr lang="en-US" dirty="0"/>
              <a:t>Piloted CERT training in 1986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BCBB68-0FF7-4FD7-8D46-81FCF47926E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0761E-621D-4905-B511-C61814C87A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7E900-A6DC-480B-830F-1E76BBDAA0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1-9</a:t>
            </a:r>
          </a:p>
        </p:txBody>
      </p:sp>
    </p:spTree>
    <p:extLst>
      <p:ext uri="{BB962C8B-B14F-4D97-AF65-F5344CB8AC3E}">
        <p14:creationId xmlns:p14="http://schemas.microsoft.com/office/powerpoint/2010/main" val="2652062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AF2F1AA-8159-486F-A1BB-45DBBB75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72024"/>
            <a:ext cx="6686022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How did the CERT Program spread?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4AA9EE-0D6F-40D6-B9C4-B2605C02D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9811"/>
            <a:ext cx="8512974" cy="686262"/>
          </a:xfrm>
        </p:spPr>
        <p:txBody>
          <a:bodyPr>
            <a:noAutofit/>
          </a:bodyPr>
          <a:lstStyle/>
          <a:p>
            <a:pPr marL="0" lvl="0" indent="0" defTabSz="914400">
              <a:spcBef>
                <a:spcPts val="0"/>
              </a:spcBef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170C1A-FF61-4528-A4F0-63F52A4F137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1E459-713B-4B24-92C7-272BEE6E92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402C0A-94AD-48A9-BB88-FB77375E92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1-10</a:t>
            </a:r>
          </a:p>
        </p:txBody>
      </p:sp>
    </p:spTree>
    <p:extLst>
      <p:ext uri="{BB962C8B-B14F-4D97-AF65-F5344CB8AC3E}">
        <p14:creationId xmlns:p14="http://schemas.microsoft.com/office/powerpoint/2010/main" val="293923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31DDEAD-402A-4105-BCB7-87CC169B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CERT Spread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736D8D-76EA-4DF1-B650-BF883B5D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How did the CERT Program spread?</a:t>
            </a:r>
          </a:p>
          <a:p>
            <a:pPr lvl="1"/>
            <a:r>
              <a:rPr lang="en-US" dirty="0"/>
              <a:t>Other jurisdictions adapted CERT model for earthquake response for their communities</a:t>
            </a:r>
          </a:p>
          <a:p>
            <a:pPr lvl="1"/>
            <a:r>
              <a:rPr lang="en-US" dirty="0"/>
              <a:t>Orlando then adapted CERT model for hurricane response</a:t>
            </a:r>
          </a:p>
          <a:p>
            <a:pPr lvl="1"/>
            <a:r>
              <a:rPr lang="en-US" dirty="0"/>
              <a:t>In the early 1990s, the Federal Emergency Management Agency (FEMA) felt it was important to make CERT available to communities nationwide</a:t>
            </a:r>
          </a:p>
          <a:p>
            <a:pPr lvl="1"/>
            <a:r>
              <a:rPr lang="en-US" dirty="0"/>
              <a:t>In 1994, the Emergency Management Institute (EMI) at FEMA began conducting CERT T-T-T course</a:t>
            </a:r>
          </a:p>
          <a:p>
            <a:pPr lvl="1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312AF-60E7-4851-975D-BB44B4854FB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D62EBA-F385-4168-8F24-4E2C617246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7A375-2270-4B95-B207-ED03FA99455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2387541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6DAEC8B-A0D7-4846-9707-367A157C6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9" y="1272023"/>
            <a:ext cx="8579476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Where is the CERT Program currently housed?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6134B-EF34-46A4-B61C-953D4576F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5" y="449811"/>
            <a:ext cx="8512974" cy="7693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EE687-6FB8-48AC-B59E-4B632077AB8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95237-E35E-4CAF-9C0C-3AE49CC6C7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C11DB-6454-4BE4-B718-4865AB1AF1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1-12</a:t>
            </a:r>
          </a:p>
        </p:txBody>
      </p:sp>
    </p:spTree>
    <p:extLst>
      <p:ext uri="{BB962C8B-B14F-4D97-AF65-F5344CB8AC3E}">
        <p14:creationId xmlns:p14="http://schemas.microsoft.com/office/powerpoint/2010/main" val="2938761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549FF0-B5B7-4809-8E03-2910B2B2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Program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6C8F03-C525-4C70-B540-E5355222F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Where is the CERT Program currently housed?</a:t>
            </a:r>
          </a:p>
          <a:p>
            <a:pPr lvl="1"/>
            <a:r>
              <a:rPr lang="en-US" dirty="0"/>
              <a:t>Integral to Citizen Corps Program since 2003</a:t>
            </a:r>
          </a:p>
          <a:p>
            <a:pPr lvl="1"/>
            <a:r>
              <a:rPr lang="en-US" dirty="0"/>
              <a:t>Currently housed in FEMA Individual Community Preparedness Division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597311-6647-4C30-B40D-7F686BF2E7D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5D2AD8-BE9D-4CB9-8C33-D15E6E3696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F5572F-118F-4C85-9736-0F4F302046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1-13</a:t>
            </a:r>
          </a:p>
        </p:txBody>
      </p:sp>
    </p:spTree>
    <p:extLst>
      <p:ext uri="{BB962C8B-B14F-4D97-AF65-F5344CB8AC3E}">
        <p14:creationId xmlns:p14="http://schemas.microsoft.com/office/powerpoint/2010/main" val="1134665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14F349-3A18-400B-94C0-4A8E9EE05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81260"/>
            <a:ext cx="8136131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the CERT Program?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A34AC8-77E8-4623-AE59-D0253A40D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449812"/>
            <a:ext cx="8512974" cy="741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F23D6-BB3F-4E4D-835F-9C337FA5B9A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297CD-7EB4-4406-BC0F-C44D959B3D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695B8-D809-4824-B5C5-2C0DA2686E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1-14</a:t>
            </a:r>
          </a:p>
        </p:txBody>
      </p:sp>
    </p:spTree>
    <p:extLst>
      <p:ext uri="{BB962C8B-B14F-4D97-AF65-F5344CB8AC3E}">
        <p14:creationId xmlns:p14="http://schemas.microsoft.com/office/powerpoint/2010/main" val="3470526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D14F349-3A18-400B-94C0-4A8E9EE05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 </a:t>
            </a:r>
            <a:r>
              <a:rPr lang="en-US" sz="400" b="0" i="0" dirty="0">
                <a:solidFill>
                  <a:srgbClr val="448431"/>
                </a:solidFill>
              </a:rPr>
              <a:t>(Purpose 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EA34AC8-77E8-4623-AE59-D0253A40D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the CERT Program?</a:t>
            </a:r>
          </a:p>
          <a:p>
            <a:pPr lvl="1"/>
            <a:r>
              <a:rPr lang="en-US" dirty="0"/>
              <a:t>To be a response asset</a:t>
            </a:r>
          </a:p>
          <a:p>
            <a:pPr lvl="1"/>
            <a:r>
              <a:rPr lang="en-US" dirty="0"/>
              <a:t>To be </a:t>
            </a: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an extension of first responder services until professional services arrive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8F23D6-BB3F-4E4D-835F-9C337FA5B9A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297CD-7EB4-4406-BC0F-C44D959B3D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695B8-D809-4824-B5C5-2C0DA2686E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1-15</a:t>
            </a:r>
          </a:p>
        </p:txBody>
      </p:sp>
      <p:pic>
        <p:nvPicPr>
          <p:cNvPr id="7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0E7D4585-5E6E-4A2D-B78D-54BCC4B8BA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5041338" y="5873094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43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D40660-931F-4C4F-AE26-3D43FB66D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906" y="1484460"/>
            <a:ext cx="8163840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key messages and values of the CERT Program?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507CF2-D867-4FBF-A79B-17774057F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8" y="449812"/>
            <a:ext cx="8512974" cy="954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6AA579-9687-4790-B639-F98241B2FD3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EA5A4E-1B91-4DD0-B91D-4D0C89E643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EF250C-28F9-49F2-A7F2-3A31293C6F0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1-16</a:t>
            </a:r>
          </a:p>
        </p:txBody>
      </p:sp>
    </p:spTree>
    <p:extLst>
      <p:ext uri="{BB962C8B-B14F-4D97-AF65-F5344CB8AC3E}">
        <p14:creationId xmlns:p14="http://schemas.microsoft.com/office/powerpoint/2010/main" val="115763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76245B-ECED-425A-A3BC-F57B788EF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Values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F4CA40-B11F-4199-A41F-4CF79299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key messages and values of the CERT Program?</a:t>
            </a:r>
          </a:p>
          <a:p>
            <a:pPr lvl="1"/>
            <a:r>
              <a:rPr lang="en-US" dirty="0"/>
              <a:t>Safety, safety, safety</a:t>
            </a:r>
          </a:p>
          <a:p>
            <a:pPr lvl="1"/>
            <a:r>
              <a:rPr lang="en-US" dirty="0"/>
              <a:t>Teamwork</a:t>
            </a:r>
          </a:p>
          <a:p>
            <a:pPr lvl="1"/>
            <a:r>
              <a:rPr lang="en-US" dirty="0"/>
              <a:t>Community members helping each other</a:t>
            </a:r>
          </a:p>
          <a:p>
            <a:pPr lvl="1"/>
            <a:r>
              <a:rPr lang="en-US" dirty="0"/>
              <a:t>Valuing volunteers</a:t>
            </a:r>
          </a:p>
          <a:p>
            <a:pPr lvl="1"/>
            <a:r>
              <a:rPr lang="en-US" dirty="0"/>
              <a:t>Preparedness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FA92F-556C-41C1-9220-798B7F85B47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EC40C-DDA4-4D47-B3BE-2E7F4916CB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B92AB0-44DD-4C2B-8B29-83D5BF2515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1-17</a:t>
            </a:r>
          </a:p>
        </p:txBody>
      </p:sp>
    </p:spTree>
    <p:extLst>
      <p:ext uri="{BB962C8B-B14F-4D97-AF65-F5344CB8AC3E}">
        <p14:creationId xmlns:p14="http://schemas.microsoft.com/office/powerpoint/2010/main" val="80613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A20CB71-1C4D-470C-9060-EEE4A79F2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1ABC0B-8404-46F8-998E-C887F4726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409" y="1599417"/>
            <a:ext cx="3200400" cy="4425696"/>
          </a:xfrm>
        </p:spPr>
        <p:txBody>
          <a:bodyPr anchor="ctr"/>
          <a:lstStyle/>
          <a:p>
            <a:pPr algn="ctr"/>
            <a:r>
              <a:rPr lang="en-US" dirty="0"/>
              <a:t>Welcome to the Community Emergency Response Team Train-the-Trainer course!</a:t>
            </a:r>
          </a:p>
        </p:txBody>
      </p:sp>
      <p:sp>
        <p:nvSpPr>
          <p:cNvPr id="7" name="object 4" descr="Photo of three CERT response team members helping a man who unconscious and slumped in a chair.">
            <a:extLst>
              <a:ext uri="{FF2B5EF4-FFF2-40B4-BE49-F238E27FC236}">
                <a16:creationId xmlns:a16="http://schemas.microsoft.com/office/drawing/2014/main" id="{FF0AD6E3-7C48-473B-B848-FE12AD29C269}"/>
              </a:ext>
            </a:extLst>
          </p:cNvPr>
          <p:cNvSpPr/>
          <p:nvPr/>
        </p:nvSpPr>
        <p:spPr>
          <a:xfrm>
            <a:off x="5240193" y="1649185"/>
            <a:ext cx="3200400" cy="44256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209F99-DB76-4BD1-BE8B-C6FB76339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34289-4C4B-4DA9-AEDF-2089AAE85F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</a:t>
            </a:r>
          </a:p>
        </p:txBody>
      </p:sp>
    </p:spTree>
    <p:extLst>
      <p:ext uri="{BB962C8B-B14F-4D97-AF65-F5344CB8AC3E}">
        <p14:creationId xmlns:p14="http://schemas.microsoft.com/office/powerpoint/2010/main" val="2683427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2898CE5-4DCD-49F5-8A04-0817ADEEC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CERT Values </a:t>
            </a:r>
            <a:r>
              <a:rPr lang="en-US" sz="1600" dirty="0">
                <a:solidFill>
                  <a:srgbClr val="448431"/>
                </a:solidFill>
              </a:rPr>
              <a:t>(continued)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DF2A54-6C36-4B3A-A934-01B39E43D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key messages and values of the CERT Program?</a:t>
            </a:r>
          </a:p>
          <a:p>
            <a:pPr lvl="1"/>
            <a:r>
              <a:rPr lang="en-US" dirty="0"/>
              <a:t>Importance of each individual’s contribution</a:t>
            </a:r>
          </a:p>
          <a:p>
            <a:pPr lvl="1"/>
            <a:r>
              <a:rPr lang="en-US" dirty="0"/>
              <a:t>Practice, practice, practice</a:t>
            </a:r>
          </a:p>
          <a:p>
            <a:pPr lvl="1"/>
            <a:r>
              <a:rPr lang="en-US" dirty="0"/>
              <a:t>Self-sufficiency</a:t>
            </a:r>
          </a:p>
          <a:p>
            <a:pPr lvl="1"/>
            <a:r>
              <a:rPr lang="en-US" dirty="0"/>
              <a:t>Problem-solving</a:t>
            </a:r>
          </a:p>
          <a:p>
            <a:pPr lvl="1"/>
            <a:r>
              <a:rPr lang="en-US" dirty="0"/>
              <a:t>Leadership</a:t>
            </a:r>
          </a:p>
          <a:p>
            <a:pPr lvl="1"/>
            <a:r>
              <a:rPr lang="en-US" dirty="0"/>
              <a:t>Ability to do the greatest good for greatest number of people in the shortest amount of time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A0945-6FD5-4619-8A70-B480E9C7D06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03487-8D7B-4322-A9A3-554484DF05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4792C9-3847-49A0-BAF9-4A38645FC3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1-18</a:t>
            </a:r>
          </a:p>
        </p:txBody>
      </p:sp>
    </p:spTree>
    <p:extLst>
      <p:ext uri="{BB962C8B-B14F-4D97-AF65-F5344CB8AC3E}">
        <p14:creationId xmlns:p14="http://schemas.microsoft.com/office/powerpoint/2010/main" val="659306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5BD512-7DAA-4979-9281-7054A867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272023"/>
            <a:ext cx="5806851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How are CERTs deployed?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2E32F1-17B6-406C-9ECC-EE8E3E249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906" y="449811"/>
            <a:ext cx="8512974" cy="861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9B3EE-3FF1-49C0-93DD-5A9A9C982FC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1-4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DE2D3-F980-42B9-AACF-038B8D047C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1DA9AB-A46C-44ED-9112-82CFE39759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1-19</a:t>
            </a:r>
          </a:p>
        </p:txBody>
      </p:sp>
    </p:spTree>
    <p:extLst>
      <p:ext uri="{BB962C8B-B14F-4D97-AF65-F5344CB8AC3E}">
        <p14:creationId xmlns:p14="http://schemas.microsoft.com/office/powerpoint/2010/main" val="31657039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372839-F7F4-4A81-B6DC-26839DAA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Introduction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160F38A-6FA4-4E31-A6D4-43C91002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Course Overview covers information about CERT:</a:t>
            </a:r>
          </a:p>
          <a:p>
            <a:pPr lvl="1"/>
            <a:r>
              <a:rPr lang="en-US" dirty="0"/>
              <a:t>History of CERT</a:t>
            </a:r>
          </a:p>
          <a:p>
            <a:pPr lvl="1"/>
            <a:r>
              <a:rPr lang="en-US" dirty="0"/>
              <a:t>Purpose of CERT Basic Training</a:t>
            </a:r>
          </a:p>
          <a:p>
            <a:pPr lvl="1"/>
            <a:r>
              <a:rPr lang="en-US" dirty="0"/>
              <a:t>Need for individual and community preparedness</a:t>
            </a:r>
          </a:p>
          <a:p>
            <a:pPr lvl="1"/>
            <a:r>
              <a:rPr lang="en-US" dirty="0"/>
              <a:t>How CERTs operate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64279B-E29A-4393-99A0-8E0EDBA510B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63501-61F4-4673-8621-B144D76926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F2E83F-BB08-4F29-8026-12EC30E18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1-20</a:t>
            </a:r>
          </a:p>
        </p:txBody>
      </p:sp>
    </p:spTree>
    <p:extLst>
      <p:ext uri="{BB962C8B-B14F-4D97-AF65-F5344CB8AC3E}">
        <p14:creationId xmlns:p14="http://schemas.microsoft.com/office/powerpoint/2010/main" val="26938946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E9E9BFE-2513-4B65-A84D-FCC18D680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Introduction</a:t>
            </a:r>
            <a:r>
              <a:rPr lang="en-US" sz="1050" dirty="0"/>
              <a:t> </a:t>
            </a:r>
            <a:r>
              <a:rPr lang="en-US" sz="1050" dirty="0">
                <a:solidFill>
                  <a:srgbClr val="448431"/>
                </a:solidFill>
              </a:rPr>
              <a:t>(continued)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DE11BD-059B-4976-801F-035BDF570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 and Course Overview also cover information about course:</a:t>
            </a:r>
          </a:p>
          <a:p>
            <a:pPr lvl="1"/>
            <a:r>
              <a:rPr lang="en-US" dirty="0"/>
              <a:t>Overview and objectives</a:t>
            </a:r>
          </a:p>
          <a:p>
            <a:pPr lvl="1"/>
            <a:r>
              <a:rPr lang="en-US" dirty="0"/>
              <a:t>Target audience</a:t>
            </a:r>
          </a:p>
          <a:p>
            <a:pPr lvl="1"/>
            <a:r>
              <a:rPr lang="en-US" dirty="0"/>
              <a:t>Course agenda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825AEB-B7C0-48D6-B70F-9515087E30AA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D3FD6-475F-432B-A989-50AB4401420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AB4A5-509C-459A-9E66-FDBB6CCEB3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1-21</a:t>
            </a:r>
          </a:p>
        </p:txBody>
      </p:sp>
    </p:spTree>
    <p:extLst>
      <p:ext uri="{BB962C8B-B14F-4D97-AF65-F5344CB8AC3E}">
        <p14:creationId xmlns:p14="http://schemas.microsoft.com/office/powerpoint/2010/main" val="35723353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A7F7A3-D307-41AE-B81D-6C85329B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Autofit/>
          </a:bodyPr>
          <a:lstStyle/>
          <a:p>
            <a:r>
              <a:rPr lang="en-US" dirty="0"/>
              <a:t>Instructor Responsibilities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66CBC9-FAE0-4D09-B4C3-5D69EA054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section covers:</a:t>
            </a:r>
          </a:p>
          <a:p>
            <a:pPr lvl="1"/>
            <a:r>
              <a:rPr lang="en-US" dirty="0"/>
              <a:t>Instructor qualifications</a:t>
            </a:r>
          </a:p>
          <a:p>
            <a:pPr lvl="1"/>
            <a:r>
              <a:rPr lang="en-US" dirty="0"/>
              <a:t>How to prepare content and classroom</a:t>
            </a:r>
          </a:p>
          <a:p>
            <a:pPr lvl="1"/>
            <a:r>
              <a:rPr lang="en-US" dirty="0"/>
              <a:t>Instructor Guide Table of Contents</a:t>
            </a:r>
          </a:p>
          <a:p>
            <a:pPr lvl="1"/>
            <a:r>
              <a:rPr lang="en-US" dirty="0"/>
              <a:t>Description of Instructor Guide and Participant Manual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Available at </a:t>
            </a:r>
            <a:r>
              <a:rPr lang="en-US" spc="-10" dirty="0">
                <a:latin typeface="Arial"/>
                <a:cs typeface="Arial"/>
                <a:hlinkClick r:id="rId2"/>
              </a:rPr>
              <a:t>www.citizencorps.gov/cert/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63CDFE-FEC2-4B4B-9EAD-7FCBC0D41EE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0A120-A534-4F4A-A5B0-8DEC5092DD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C109E-3B02-4C27-9763-796FCD981D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1-22</a:t>
            </a:r>
          </a:p>
        </p:txBody>
      </p:sp>
    </p:spTree>
    <p:extLst>
      <p:ext uri="{BB962C8B-B14F-4D97-AF65-F5344CB8AC3E}">
        <p14:creationId xmlns:p14="http://schemas.microsoft.com/office/powerpoint/2010/main" val="24652026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FF14C7-F477-404F-9C56-CC91A53EE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Introduction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A03EA7-857B-409D-84C7-FBAC2CA11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unit begins with:</a:t>
            </a:r>
          </a:p>
          <a:p>
            <a:pPr lvl="1"/>
            <a:r>
              <a:rPr lang="en-US" dirty="0"/>
              <a:t>Training Methods: Explains how to teach unit</a:t>
            </a:r>
          </a:p>
          <a:p>
            <a:pPr lvl="1"/>
            <a:r>
              <a:rPr lang="en-US" dirty="0"/>
              <a:t>Resources Required and Equipment: Tells what materials are needed for unit</a:t>
            </a:r>
          </a:p>
          <a:p>
            <a:pPr lvl="1"/>
            <a:r>
              <a:rPr lang="en-US" dirty="0"/>
              <a:t>Preparation: Tells what to prepare BEFORE class starts</a:t>
            </a:r>
          </a:p>
          <a:p>
            <a:pPr lvl="1"/>
            <a:r>
              <a:rPr lang="en-US" dirty="0"/>
              <a:t>Notes: Suggests how to allocate time for unit</a:t>
            </a:r>
          </a:p>
          <a:p>
            <a:pPr lvl="1"/>
            <a:r>
              <a:rPr lang="en-US" dirty="0"/>
              <a:t>Remarks: Has useful hints and tips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EF6A8A-5212-47D3-B790-E5156D77F9B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4C9A3-5F5F-43D5-A258-80D2C92259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F2714-766C-4052-BCF6-71D250DF0E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1-23</a:t>
            </a:r>
          </a:p>
        </p:txBody>
      </p:sp>
    </p:spTree>
    <p:extLst>
      <p:ext uri="{BB962C8B-B14F-4D97-AF65-F5344CB8AC3E}">
        <p14:creationId xmlns:p14="http://schemas.microsoft.com/office/powerpoint/2010/main" val="3940144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2285746-EDF8-4F40-9606-1BFE8DB75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Guide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5617B6-1DA1-416C-8F6F-72743B009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Instructor Notes – left column – includes:</a:t>
            </a:r>
          </a:p>
          <a:p>
            <a:pPr lvl="1"/>
            <a:r>
              <a:rPr lang="en-US" dirty="0"/>
              <a:t>Mini-copies of slides</a:t>
            </a:r>
          </a:p>
          <a:p>
            <a:pPr lvl="1"/>
            <a:r>
              <a:rPr lang="en-US" dirty="0"/>
              <a:t>References to pages in Participant Manual</a:t>
            </a:r>
          </a:p>
          <a:p>
            <a:pPr lvl="1"/>
            <a:r>
              <a:rPr lang="en-US" dirty="0"/>
              <a:t>Information for instructor only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DDE1D-AC9B-4E49-9E4C-0B4F1676BBB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80D94B-BD7C-44B4-80A0-3B2F3F16E3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633FA-A4BB-4791-B0ED-0C381A6DA4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1-24</a:t>
            </a:r>
          </a:p>
        </p:txBody>
      </p:sp>
    </p:spTree>
    <p:extLst>
      <p:ext uri="{BB962C8B-B14F-4D97-AF65-F5344CB8AC3E}">
        <p14:creationId xmlns:p14="http://schemas.microsoft.com/office/powerpoint/2010/main" val="2345262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55403CD-E239-4C5B-9B88-A2D7899B5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Guide</a:t>
            </a:r>
            <a:r>
              <a:rPr lang="en-US" sz="1200" dirty="0"/>
              <a:t> </a:t>
            </a:r>
            <a:r>
              <a:rPr lang="en-US" sz="1200" dirty="0">
                <a:solidFill>
                  <a:srgbClr val="448431"/>
                </a:solidFill>
              </a:rPr>
              <a:t>(continued)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DF53FD6-5AD1-46B2-ABE7-4E665CC5E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 Content – right column – includes:</a:t>
            </a:r>
          </a:p>
          <a:p>
            <a:pPr lvl="1"/>
            <a:r>
              <a:rPr lang="en-US" dirty="0"/>
              <a:t>Lesson plan</a:t>
            </a:r>
          </a:p>
          <a:p>
            <a:pPr lvl="1"/>
            <a:r>
              <a:rPr lang="en-US" dirty="0"/>
              <a:t>Instructions for facilitating the exercises</a:t>
            </a:r>
          </a:p>
          <a:p>
            <a:r>
              <a:rPr lang="en-US" dirty="0"/>
              <a:t>Check for Understanding – left column – includes:</a:t>
            </a:r>
          </a:p>
          <a:p>
            <a:pPr lvl="1"/>
            <a:r>
              <a:rPr lang="en-US" dirty="0"/>
              <a:t>Bolded discussion questions in the right-hand column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18485-CBC5-49CB-AA18-688C8903443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DAB861-6B20-4632-99FB-73BA559BC1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A38994-1522-4737-A2A5-0B3B264816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1-25</a:t>
            </a:r>
          </a:p>
        </p:txBody>
      </p:sp>
    </p:spTree>
    <p:extLst>
      <p:ext uri="{BB962C8B-B14F-4D97-AF65-F5344CB8AC3E}">
        <p14:creationId xmlns:p14="http://schemas.microsoft.com/office/powerpoint/2010/main" val="708747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5975D8-1C74-48A0-9F4E-BF0C397EF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4403CA-BDD4-4AD9-8766-DC5A6054B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CERT Basic Training course is a classroom-based, instructor-led training</a:t>
            </a:r>
          </a:p>
          <a:p>
            <a:r>
              <a:rPr lang="en-US" dirty="0"/>
              <a:t>All nine-units must be covered</a:t>
            </a:r>
          </a:p>
          <a:p>
            <a:r>
              <a:rPr lang="en-US" dirty="0"/>
              <a:t>Tailor information to your community</a:t>
            </a:r>
          </a:p>
          <a:p>
            <a:r>
              <a:rPr lang="en-US" dirty="0"/>
              <a:t>Additional modules may be offered for teams</a:t>
            </a:r>
          </a:p>
          <a:p>
            <a:r>
              <a:rPr lang="en-US" dirty="0"/>
              <a:t>Add your own images to the slides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D5E5D9-7E20-4DE1-9AAF-7BCA7AC3C88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9AE14-7E91-4697-ABA1-96B8CBA0A1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DDBFBB-03B5-4819-9BE9-CA0D30B5F2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1-26</a:t>
            </a:r>
          </a:p>
        </p:txBody>
      </p:sp>
    </p:spTree>
    <p:extLst>
      <p:ext uri="{BB962C8B-B14F-4D97-AF65-F5344CB8AC3E}">
        <p14:creationId xmlns:p14="http://schemas.microsoft.com/office/powerpoint/2010/main" val="332116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9F0D33-D4E1-4C77-91BB-229068C4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 Manual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91D7D3F-9F54-482B-9956-040D484CA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 key content of course without notes for instructor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9BD316-F668-40D6-84D4-1AAC4A2EDD9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85489-36F9-40F0-B03C-3CB16B3921B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B6BD3-2B21-4241-B5F5-DEF389E8EA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1-27</a:t>
            </a:r>
          </a:p>
        </p:txBody>
      </p:sp>
    </p:spTree>
    <p:extLst>
      <p:ext uri="{BB962C8B-B14F-4D97-AF65-F5344CB8AC3E}">
        <p14:creationId xmlns:p14="http://schemas.microsoft.com/office/powerpoint/2010/main" val="1458915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B9AC00C-300B-4F68-A0F8-52B88023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81CB5A-48DE-4B06-8DE9-2B516FE02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Restrooms</a:t>
            </a:r>
          </a:p>
          <a:p>
            <a:r>
              <a:rPr lang="en-US" dirty="0"/>
              <a:t>Smoking policy</a:t>
            </a:r>
          </a:p>
          <a:p>
            <a:r>
              <a:rPr lang="en-US" dirty="0"/>
              <a:t>Cell phone policy (silent mode)</a:t>
            </a:r>
          </a:p>
          <a:p>
            <a:r>
              <a:rPr lang="en-US" dirty="0"/>
              <a:t>Emergency exits</a:t>
            </a:r>
          </a:p>
          <a:p>
            <a:r>
              <a:rPr lang="en-US" dirty="0"/>
              <a:t>Parking information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4D219-0B41-4AEC-B25E-8B2F45F626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7F949-F00F-441A-948B-C4BB4F437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</a:t>
            </a:r>
          </a:p>
        </p:txBody>
      </p:sp>
    </p:spTree>
    <p:extLst>
      <p:ext uri="{BB962C8B-B14F-4D97-AF65-F5344CB8AC3E}">
        <p14:creationId xmlns:p14="http://schemas.microsoft.com/office/powerpoint/2010/main" val="40303261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1C07F6-1DEA-4DA3-BFEB-39A46908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Summary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8F6A6D1-E332-4A93-ADC9-8EE11E03C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important to know basic information about the CERT Program so you can answer questions from participants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AF4F9-C78B-47AB-8A81-EA3DBBD28C4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A7935-034E-47A1-BF92-F7421D3F7B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B6A765-FE85-4BEB-9E40-37840FE349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1-28</a:t>
            </a:r>
          </a:p>
        </p:txBody>
      </p:sp>
    </p:spTree>
    <p:extLst>
      <p:ext uri="{BB962C8B-B14F-4D97-AF65-F5344CB8AC3E}">
        <p14:creationId xmlns:p14="http://schemas.microsoft.com/office/powerpoint/2010/main" val="2944496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63D200-A4E2-4FF9-A87D-D7499A7D0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5449D3-7F75-434B-AD9B-A42159F73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yourself with:</a:t>
            </a:r>
          </a:p>
          <a:p>
            <a:pPr lvl="1"/>
            <a:r>
              <a:rPr lang="en-US" dirty="0"/>
              <a:t>Your name</a:t>
            </a:r>
          </a:p>
          <a:p>
            <a:pPr lvl="1"/>
            <a:r>
              <a:rPr lang="en-US" dirty="0"/>
              <a:t>Your Community Emergency Response Team (CERT) program</a:t>
            </a:r>
          </a:p>
          <a:p>
            <a:pPr lvl="1"/>
            <a:r>
              <a:rPr lang="en-US" dirty="0"/>
              <a:t>Your expectations for this training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EE2750-76EC-4DB1-A819-948A904A42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369701-B43C-46BA-BFCD-6705467DC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1-3</a:t>
            </a:r>
          </a:p>
        </p:txBody>
      </p:sp>
    </p:spTree>
    <p:extLst>
      <p:ext uri="{BB962C8B-B14F-4D97-AF65-F5344CB8AC3E}">
        <p14:creationId xmlns:p14="http://schemas.microsoft.com/office/powerpoint/2010/main" val="416662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F49197-6E66-4FB2-A544-7FB00E41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Instructors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28E845A-EA93-42EF-B8B2-9DE6BFD5F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Completion of CERT Train-the Trainer (T-T-T) can qualify you to teach CERT Basic Training</a:t>
            </a:r>
          </a:p>
          <a:p>
            <a:r>
              <a:rPr lang="en-US" dirty="0"/>
              <a:t>Some sponsoring agencies may have additional requirements</a:t>
            </a:r>
          </a:p>
          <a:p>
            <a:r>
              <a:rPr lang="en-US" dirty="0"/>
              <a:t>FEMA recommends the following:</a:t>
            </a:r>
          </a:p>
          <a:p>
            <a:pPr lvl="1"/>
            <a:r>
              <a:rPr lang="en-US" dirty="0"/>
              <a:t>Completion of CERT Basic Training</a:t>
            </a:r>
          </a:p>
          <a:p>
            <a:pPr lvl="1"/>
            <a:r>
              <a:rPr lang="en-US" dirty="0"/>
              <a:t>Completion of CERT T-T-T course</a:t>
            </a:r>
          </a:p>
          <a:p>
            <a:pPr lvl="1"/>
            <a:r>
              <a:rPr lang="en-US" dirty="0"/>
              <a:t>Significant training background</a:t>
            </a:r>
          </a:p>
          <a:p>
            <a:pPr lvl="1"/>
            <a:r>
              <a:rPr lang="en-US" dirty="0"/>
              <a:t>Recognition and/or authorization by the state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CB28FD-C113-4EEE-B79E-A4D951CE1FD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B4CC8-6450-4B71-8807-2673BE4BB9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9877A-BB3E-47F1-80DA-26E467DB03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3792638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7BF4F6-5726-40B6-8D17-AB3093BE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T-T-T Purpose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AB1C7E-85C1-4E0B-A990-190874FC1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develop skilled instructors for CERT Basic Training course</a:t>
            </a:r>
          </a:p>
          <a:p>
            <a:r>
              <a:rPr lang="en-US" dirty="0"/>
              <a:t>A skilled instructor:</a:t>
            </a:r>
          </a:p>
          <a:p>
            <a:pPr lvl="1"/>
            <a:r>
              <a:rPr lang="en-US" dirty="0"/>
              <a:t>Delivers the course correctly</a:t>
            </a:r>
          </a:p>
          <a:p>
            <a:pPr lvl="1"/>
            <a:r>
              <a:rPr lang="en-US" dirty="0"/>
              <a:t>Makes sure that students complete course objectives</a:t>
            </a:r>
          </a:p>
          <a:p>
            <a:pPr lvl="1"/>
            <a:r>
              <a:rPr lang="en-US" dirty="0"/>
              <a:t>Gives training effectively at the right level</a:t>
            </a:r>
          </a:p>
          <a:p>
            <a:pPr lvl="1"/>
            <a:r>
              <a:rPr lang="en-US" dirty="0"/>
              <a:t>Creates a comfortable yet managed learning environment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E4F30-F274-4ECD-9CEF-758D644C8A9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6C76E-55B8-48FE-AA7D-86884DDA97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CA976-0F50-452B-9DAD-54C7956F8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1-5</a:t>
            </a:r>
          </a:p>
        </p:txBody>
      </p:sp>
    </p:spTree>
    <p:extLst>
      <p:ext uri="{BB962C8B-B14F-4D97-AF65-F5344CB8AC3E}">
        <p14:creationId xmlns:p14="http://schemas.microsoft.com/office/powerpoint/2010/main" val="420376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A7BF4F6-5726-40B6-8D17-AB3093BE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 T-T-T Purpose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8AB1C7E-85C1-4E0B-A990-190874FC1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in this course is noteworthy, but some points are more noteworthy than others</a:t>
            </a:r>
          </a:p>
          <a:p>
            <a:r>
              <a:rPr lang="en-US" dirty="0"/>
              <a:t>Your instructor will provide real-life experience and expertise relating to instruction, the CERT Basic Training materials, and CERT program management</a:t>
            </a:r>
            <a:br>
              <a:rPr lang="en-US" dirty="0"/>
            </a:br>
            <a:endParaRPr lang="en-US" dirty="0"/>
          </a:p>
          <a:p>
            <a:r>
              <a:rPr lang="en-US" dirty="0"/>
              <a:t>If you see                           on the slide, </a:t>
            </a:r>
            <a:r>
              <a:rPr lang="en-US" b="1" dirty="0"/>
              <a:t>MAKE A NOTE!  </a:t>
            </a:r>
            <a:r>
              <a:rPr lang="en-US" dirty="0"/>
              <a:t>You’ll see that information again later…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66C76E-55B8-48FE-AA7D-86884DDA97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CA976-0F50-452B-9DAD-54C7956F8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1-5</a:t>
            </a:r>
          </a:p>
        </p:txBody>
      </p:sp>
      <p:pic>
        <p:nvPicPr>
          <p:cNvPr id="1028" name="Picture 4" descr="Pay Attention Images – Browse 256,835 Stock Photos, Vectors, and Video |  Adobe Stock">
            <a:extLst>
              <a:ext uri="{FF2B5EF4-FFF2-40B4-BE49-F238E27FC236}">
                <a16:creationId xmlns:a16="http://schemas.microsoft.com/office/drawing/2014/main" id="{F97EB4A0-1A34-41A0-9DCB-B57F35A5E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8" t="22727" r="14268" b="22053"/>
          <a:stretch/>
        </p:blipFill>
        <p:spPr bwMode="auto">
          <a:xfrm>
            <a:off x="2484581" y="4369740"/>
            <a:ext cx="2161310" cy="728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9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8DFC13C-60B2-4A8D-9A1B-AB30E076F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54BE022-3D3E-454F-B733-93164A0AF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conclusion of this training, participants will be able to: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knowledge of CERT Basic Training course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ability to present assigned portion of course (teach-back)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Communicate core values of program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classroom management techniques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Demonstrate effective teaching techniques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Model appropriate behavior as an instructor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6E33A5-55A9-4AEA-90DC-7AA66C2C0B4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2F39D-BE9D-4243-9657-9212508884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4097F5-DB8D-4BF2-BA2C-0A06453FD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1-6</a:t>
            </a:r>
          </a:p>
        </p:txBody>
      </p:sp>
    </p:spTree>
    <p:extLst>
      <p:ext uri="{BB962C8B-B14F-4D97-AF65-F5344CB8AC3E}">
        <p14:creationId xmlns:p14="http://schemas.microsoft.com/office/powerpoint/2010/main" val="3369083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71E5BB2-EA3B-4F53-80E9-A7EEFB1AB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Agenda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A81C477-A7A6-4431-A8ED-21E4A4E95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743003"/>
              </p:ext>
            </p:extLst>
          </p:nvPr>
        </p:nvGraphicFramePr>
        <p:xfrm>
          <a:off x="609883" y="1617767"/>
          <a:ext cx="7924234" cy="426409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0498">
                  <a:extLst>
                    <a:ext uri="{9D8B030D-6E8A-4147-A177-3AD203B41FA5}">
                      <a16:colId xmlns:a16="http://schemas.microsoft.com/office/drawing/2014/main" val="885559089"/>
                    </a:ext>
                  </a:extLst>
                </a:gridCol>
                <a:gridCol w="2547292">
                  <a:extLst>
                    <a:ext uri="{9D8B030D-6E8A-4147-A177-3AD203B41FA5}">
                      <a16:colId xmlns:a16="http://schemas.microsoft.com/office/drawing/2014/main" val="1637174490"/>
                    </a:ext>
                  </a:extLst>
                </a:gridCol>
                <a:gridCol w="2478222">
                  <a:extLst>
                    <a:ext uri="{9D8B030D-6E8A-4147-A177-3AD203B41FA5}">
                      <a16:colId xmlns:a16="http://schemas.microsoft.com/office/drawing/2014/main" val="1722146"/>
                    </a:ext>
                  </a:extLst>
                </a:gridCol>
                <a:gridCol w="2478222">
                  <a:extLst>
                    <a:ext uri="{9D8B030D-6E8A-4147-A177-3AD203B41FA5}">
                      <a16:colId xmlns:a16="http://schemas.microsoft.com/office/drawing/2014/main" val="173053368"/>
                    </a:ext>
                  </a:extLst>
                </a:gridCol>
              </a:tblGrid>
              <a:tr h="363792">
                <a:tc>
                  <a:txBody>
                    <a:bodyPr/>
                    <a:lstStyle/>
                    <a:p>
                      <a:pPr algn="ctr"/>
                      <a:r>
                        <a:rPr lang="en-US" sz="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AE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AE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AE4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8AE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537459"/>
                  </a:ext>
                </a:extLst>
              </a:tr>
              <a:tr h="141757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Morning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Introduction and Administrative Announcements</a:t>
                      </a:r>
                    </a:p>
                    <a:p>
                      <a:pPr marL="228600" lvl="0" indent="-22860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Introduction</a:t>
                      </a:r>
                    </a:p>
                    <a:p>
                      <a:pPr marL="685783" lvl="1" indent="-228594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‒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Pre-Test</a:t>
                      </a:r>
                    </a:p>
                    <a:p>
                      <a:pPr marL="685783" lvl="1" indent="-228594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‒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Welcome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Your Role as Instructor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1 Review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4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6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#1 Continued (Presentations)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7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8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9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#2 Continued (Presentations)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5345"/>
                  </a:ext>
                </a:extLst>
              </a:tr>
              <a:tr h="125080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Afternoon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2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Maximize Learning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3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#1 (Assignment)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#1 Continued (Presentations)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5 Review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 the Classroom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#2 (Assignment)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#2 Continued (Presentations)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Preparing for the CERT Basic Training Course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Course Summary</a:t>
                      </a:r>
                    </a:p>
                    <a:p>
                      <a:pPr marL="685783" lvl="1" indent="-228594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Font typeface="Arial" panose="020B0604020202020204" pitchFamily="34" charset="0"/>
                        <a:buChar char="‒"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Post-Test</a:t>
                      </a:r>
                    </a:p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Presentation of Certificates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24241"/>
                  </a:ext>
                </a:extLst>
              </a:tr>
              <a:tr h="111112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Evening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#1 Preparation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 algn="l" defTabSz="914377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Teach-Back #2 Preparation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52201"/>
                  </a:ext>
                </a:extLst>
              </a:tr>
            </a:tbl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7E385-1CD4-40B1-B02A-3995DB330B6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272708-2CB9-4690-8F38-31349211B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1: Introduction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CB75AF-1308-4495-BACF-038F9BFC15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1-7</a:t>
            </a:r>
          </a:p>
        </p:txBody>
      </p:sp>
    </p:spTree>
    <p:extLst>
      <p:ext uri="{BB962C8B-B14F-4D97-AF65-F5344CB8AC3E}">
        <p14:creationId xmlns:p14="http://schemas.microsoft.com/office/powerpoint/2010/main" val="19354917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236126-4666-406a-afa6-f639a8b16c2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76E3E84AB38545A5C10D82214B7788" ma:contentTypeVersion="16" ma:contentTypeDescription="Create a new document." ma:contentTypeScope="" ma:versionID="7817bbdaa719d4bb4d7b71fca7563db7">
  <xsd:schema xmlns:xsd="http://www.w3.org/2001/XMLSchema" xmlns:xs="http://www.w3.org/2001/XMLSchema" xmlns:p="http://schemas.microsoft.com/office/2006/metadata/properties" xmlns:ns3="51236126-4666-406a-afa6-f639a8b16c25" xmlns:ns4="891b0960-fd77-489c-83df-7d2c817cde40" targetNamespace="http://schemas.microsoft.com/office/2006/metadata/properties" ma:root="true" ma:fieldsID="831ba3e69beb7490d72fa86a3105cdf9" ns3:_="" ns4:_="">
    <xsd:import namespace="51236126-4666-406a-afa6-f639a8b16c25"/>
    <xsd:import namespace="891b0960-fd77-489c-83df-7d2c817cde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236126-4666-406a-afa6-f639a8b16c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1b0960-fd77-489c-83df-7d2c817cde4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DD7AE4-83D3-421C-A1C5-EED6632DACD5}">
  <ds:schemaRefs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891b0960-fd77-489c-83df-7d2c817cde40"/>
    <ds:schemaRef ds:uri="http://www.w3.org/XML/1998/namespace"/>
    <ds:schemaRef ds:uri="http://schemas.microsoft.com/office/infopath/2007/PartnerControls"/>
    <ds:schemaRef ds:uri="51236126-4666-406a-afa6-f639a8b16c2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0035911-79FE-4664-A975-6DD57FB66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236126-4666-406a-afa6-f639a8b16c25"/>
    <ds:schemaRef ds:uri="891b0960-fd77-489c-83df-7d2c817cde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14106</TotalTime>
  <Words>1226</Words>
  <Application>Microsoft Office PowerPoint</Application>
  <PresentationFormat>On-screen Show (4:3)</PresentationFormat>
  <Paragraphs>255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1_Office Theme</vt:lpstr>
      <vt:lpstr>CERT Train-the-Trainer</vt:lpstr>
      <vt:lpstr>Welcome</vt:lpstr>
      <vt:lpstr>Housekeeping</vt:lpstr>
      <vt:lpstr>Introductions</vt:lpstr>
      <vt:lpstr>CERT Instructors</vt:lpstr>
      <vt:lpstr>CERT T-T-T Purpose</vt:lpstr>
      <vt:lpstr>CERT T-T-T Purpose</vt:lpstr>
      <vt:lpstr>Learning Objectives</vt:lpstr>
      <vt:lpstr>Course Agenda</vt:lpstr>
      <vt:lpstr>What was the impetus for CERT?</vt:lpstr>
      <vt:lpstr>CERT Impetus</vt:lpstr>
      <vt:lpstr>How did the CERT Program spread?</vt:lpstr>
      <vt:lpstr>How CERT Spread</vt:lpstr>
      <vt:lpstr>Where is the CERT Program currently housed?</vt:lpstr>
      <vt:lpstr>CERT Program</vt:lpstr>
      <vt:lpstr>What is the purpose of the CERT Program?</vt:lpstr>
      <vt:lpstr>What Do You Think? (Purpose continued)</vt:lpstr>
      <vt:lpstr>What are the key messages and values of the CERT Program?</vt:lpstr>
      <vt:lpstr>CERT Values</vt:lpstr>
      <vt:lpstr>CERT Values (continued)</vt:lpstr>
      <vt:lpstr>How are CERTs deployed?</vt:lpstr>
      <vt:lpstr>CERT Introduction</vt:lpstr>
      <vt:lpstr>CERT Introduction (continued)</vt:lpstr>
      <vt:lpstr>Instructor Responsibilities</vt:lpstr>
      <vt:lpstr>Unit Introduction</vt:lpstr>
      <vt:lpstr>Instructor Guide</vt:lpstr>
      <vt:lpstr>Instructor Guide (continued)</vt:lpstr>
      <vt:lpstr>Reminders</vt:lpstr>
      <vt:lpstr>Participant Manual</vt:lpstr>
      <vt:lpstr>Unit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956</cp:revision>
  <dcterms:created xsi:type="dcterms:W3CDTF">2019-04-19T15:08:43Z</dcterms:created>
  <dcterms:modified xsi:type="dcterms:W3CDTF">2024-06-08T03:20:44Z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0x010100B376E3E84AB38545A5C10D82214B7788</vt:lpwstr>
  </property>
</Properties>
</file>