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39"/>
  </p:notesMasterIdLst>
  <p:handoutMasterIdLst>
    <p:handoutMasterId r:id="rId40"/>
  </p:handoutMasterIdLst>
  <p:sldIdLst>
    <p:sldId id="275" r:id="rId6"/>
    <p:sldId id="259" r:id="rId7"/>
    <p:sldId id="327" r:id="rId8"/>
    <p:sldId id="383" r:id="rId9"/>
    <p:sldId id="384" r:id="rId10"/>
    <p:sldId id="385"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13" r:id="rId27"/>
    <p:sldId id="403" r:id="rId28"/>
    <p:sldId id="404" r:id="rId29"/>
    <p:sldId id="414" r:id="rId30"/>
    <p:sldId id="415" r:id="rId31"/>
    <p:sldId id="406" r:id="rId32"/>
    <p:sldId id="407" r:id="rId33"/>
    <p:sldId id="408" r:id="rId34"/>
    <p:sldId id="409" r:id="rId35"/>
    <p:sldId id="410" r:id="rId36"/>
    <p:sldId id="412" r:id="rId37"/>
    <p:sldId id="376"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 id="1" name="user" initials="u" lastIdx="3"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00BEC-A6B8-4556-9391-93953B34445A}" v="5" dt="2018-07-18T23:29:03.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4" autoAdjust="0"/>
    <p:restoredTop sz="94401" autoAdjust="0"/>
  </p:normalViewPr>
  <p:slideViewPr>
    <p:cSldViewPr>
      <p:cViewPr varScale="1">
        <p:scale>
          <a:sx n="78" d="100"/>
          <a:sy n="78" d="100"/>
        </p:scale>
        <p:origin x="12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linde Pugh" userId="4be848b8-2dde-45b4-a745-1221a72406c8" providerId="ADAL" clId="{6EF2069B-E374-4613-887C-931FD356E741}"/>
  </pc:docChgLst>
  <pc:docChgLst>
    <pc:chgData name="Sieglinde Simon" userId="4be848b8-2dde-45b4-a745-1221a72406c8" providerId="ADAL" clId="{64AABB56-976F-47A9-94BE-CFD6008A96D1}"/>
  </pc:docChgLst>
  <pc:docChgLst>
    <pc:chgData name="Genny Wood" userId="946d9ed7-ecaa-472b-b848-47498b3a21f4" providerId="ADAL" clId="{829D83A7-A9DB-42FE-B8C8-800962EEC6D4}"/>
    <pc:docChg chg="custSel modSld">
      <pc:chgData name="Genny Wood" userId="946d9ed7-ecaa-472b-b848-47498b3a21f4" providerId="ADAL" clId="{829D83A7-A9DB-42FE-B8C8-800962EEC6D4}" dt="2018-05-10T01:11:26.199" v="5" actId="962"/>
      <pc:docMkLst>
        <pc:docMk/>
      </pc:docMkLst>
      <pc:sldChg chg="delSp">
        <pc:chgData name="Genny Wood" userId="946d9ed7-ecaa-472b-b848-47498b3a21f4" providerId="ADAL" clId="{829D83A7-A9DB-42FE-B8C8-800962EEC6D4}" dt="2018-05-10T01:07:09.203" v="0" actId="478"/>
        <pc:sldMkLst>
          <pc:docMk/>
          <pc:sldMk cId="0" sldId="275"/>
        </pc:sldMkLst>
        <pc:spChg chg="del">
          <ac:chgData name="Genny Wood" userId="946d9ed7-ecaa-472b-b848-47498b3a21f4" providerId="ADAL" clId="{829D83A7-A9DB-42FE-B8C8-800962EEC6D4}" dt="2018-05-10T01:07:09.203" v="0" actId="478"/>
          <ac:spMkLst>
            <pc:docMk/>
            <pc:sldMk cId="0" sldId="275"/>
            <ac:spMk id="4" creationId="{949613D5-EFC7-4C1D-9787-BB1BD042D122}"/>
          </ac:spMkLst>
        </pc:spChg>
      </pc:sldChg>
      <pc:sldChg chg="modSp">
        <pc:chgData name="Genny Wood" userId="946d9ed7-ecaa-472b-b848-47498b3a21f4" providerId="ADAL" clId="{829D83A7-A9DB-42FE-B8C8-800962EEC6D4}" dt="2018-05-10T01:10:35.753" v="1" actId="962"/>
        <pc:sldMkLst>
          <pc:docMk/>
          <pc:sldMk cId="4221045105" sldId="383"/>
        </pc:sldMkLst>
        <pc:picChg chg="mod">
          <ac:chgData name="Genny Wood" userId="946d9ed7-ecaa-472b-b848-47498b3a21f4" providerId="ADAL" clId="{829D83A7-A9DB-42FE-B8C8-800962EEC6D4}" dt="2018-05-10T01:10:35.753" v="1" actId="962"/>
          <ac:picMkLst>
            <pc:docMk/>
            <pc:sldMk cId="4221045105" sldId="383"/>
            <ac:picMk id="6" creationId="{3BCE233E-83D9-457F-BA79-115B3A8352FD}"/>
          </ac:picMkLst>
        </pc:picChg>
      </pc:sldChg>
      <pc:sldChg chg="modSp">
        <pc:chgData name="Genny Wood" userId="946d9ed7-ecaa-472b-b848-47498b3a21f4" providerId="ADAL" clId="{829D83A7-A9DB-42FE-B8C8-800962EEC6D4}" dt="2018-05-10T01:10:45.677" v="2" actId="962"/>
        <pc:sldMkLst>
          <pc:docMk/>
          <pc:sldMk cId="1318402088" sldId="385"/>
        </pc:sldMkLst>
        <pc:picChg chg="mod">
          <ac:chgData name="Genny Wood" userId="946d9ed7-ecaa-472b-b848-47498b3a21f4" providerId="ADAL" clId="{829D83A7-A9DB-42FE-B8C8-800962EEC6D4}" dt="2018-05-10T01:10:45.677" v="2" actId="962"/>
          <ac:picMkLst>
            <pc:docMk/>
            <pc:sldMk cId="1318402088" sldId="385"/>
            <ac:picMk id="8" creationId="{3A92EAA5-7ACB-4EFA-9826-002A84F2C08E}"/>
          </ac:picMkLst>
        </pc:picChg>
      </pc:sldChg>
      <pc:sldChg chg="modSp">
        <pc:chgData name="Genny Wood" userId="946d9ed7-ecaa-472b-b848-47498b3a21f4" providerId="ADAL" clId="{829D83A7-A9DB-42FE-B8C8-800962EEC6D4}" dt="2018-05-10T01:10:57.150" v="3" actId="962"/>
        <pc:sldMkLst>
          <pc:docMk/>
          <pc:sldMk cId="3029400198" sldId="390"/>
        </pc:sldMkLst>
        <pc:picChg chg="mod">
          <ac:chgData name="Genny Wood" userId="946d9ed7-ecaa-472b-b848-47498b3a21f4" providerId="ADAL" clId="{829D83A7-A9DB-42FE-B8C8-800962EEC6D4}" dt="2018-05-10T01:10:57.150" v="3" actId="962"/>
          <ac:picMkLst>
            <pc:docMk/>
            <pc:sldMk cId="3029400198" sldId="390"/>
            <ac:picMk id="8" creationId="{151D2644-74A3-421D-A872-7B31A561EC95}"/>
          </ac:picMkLst>
        </pc:picChg>
      </pc:sldChg>
      <pc:sldChg chg="modSp">
        <pc:chgData name="Genny Wood" userId="946d9ed7-ecaa-472b-b848-47498b3a21f4" providerId="ADAL" clId="{829D83A7-A9DB-42FE-B8C8-800962EEC6D4}" dt="2018-05-10T01:11:13.215" v="4" actId="962"/>
        <pc:sldMkLst>
          <pc:docMk/>
          <pc:sldMk cId="4028297670" sldId="406"/>
        </pc:sldMkLst>
        <pc:picChg chg="mod">
          <ac:chgData name="Genny Wood" userId="946d9ed7-ecaa-472b-b848-47498b3a21f4" providerId="ADAL" clId="{829D83A7-A9DB-42FE-B8C8-800962EEC6D4}" dt="2018-05-10T01:11:13.215" v="4" actId="962"/>
          <ac:picMkLst>
            <pc:docMk/>
            <pc:sldMk cId="4028297670" sldId="406"/>
            <ac:picMk id="10" creationId="{3CC75040-DD43-4586-9A36-84C126A4AB75}"/>
          </ac:picMkLst>
        </pc:picChg>
      </pc:sldChg>
      <pc:sldChg chg="modSp">
        <pc:chgData name="Genny Wood" userId="946d9ed7-ecaa-472b-b848-47498b3a21f4" providerId="ADAL" clId="{829D83A7-A9DB-42FE-B8C8-800962EEC6D4}" dt="2018-05-10T01:11:26.199" v="5" actId="962"/>
        <pc:sldMkLst>
          <pc:docMk/>
          <pc:sldMk cId="2991012640" sldId="409"/>
        </pc:sldMkLst>
        <pc:picChg chg="mod">
          <ac:chgData name="Genny Wood" userId="946d9ed7-ecaa-472b-b848-47498b3a21f4" providerId="ADAL" clId="{829D83A7-A9DB-42FE-B8C8-800962EEC6D4}" dt="2018-05-10T01:11:26.199" v="5" actId="962"/>
          <ac:picMkLst>
            <pc:docMk/>
            <pc:sldMk cId="2991012640" sldId="409"/>
            <ac:picMk id="8" creationId="{8ED76A83-7DF7-4768-B78B-3F8C4E6D978E}"/>
          </ac:picMkLst>
        </pc:picChg>
      </pc:sldChg>
    </pc:docChg>
  </pc:docChgLst>
  <pc:docChgLst>
    <pc:chgData name="Sieglinde Simon" userId="4be848b8-2dde-45b4-a745-1221a72406c8" providerId="ADAL" clId="{E3200BEC-A6B8-4556-9391-93953B34445A}"/>
    <pc:docChg chg="modSld">
      <pc:chgData name="Sieglinde Simon" userId="4be848b8-2dde-45b4-a745-1221a72406c8" providerId="ADAL" clId="{E3200BEC-A6B8-4556-9391-93953B34445A}" dt="2018-07-18T23:29:03.035" v="4" actId="255"/>
      <pc:docMkLst>
        <pc:docMk/>
      </pc:docMkLst>
      <pc:sldChg chg="modSp">
        <pc:chgData name="Sieglinde Simon" userId="4be848b8-2dde-45b4-a745-1221a72406c8" providerId="ADAL" clId="{E3200BEC-A6B8-4556-9391-93953B34445A}" dt="2018-07-18T23:29:03.035" v="4" actId="255"/>
        <pc:sldMkLst>
          <pc:docMk/>
          <pc:sldMk cId="84645626" sldId="376"/>
        </pc:sldMkLst>
        <pc:spChg chg="mod">
          <ac:chgData name="Sieglinde Simon" userId="4be848b8-2dde-45b4-a745-1221a72406c8" providerId="ADAL" clId="{E3200BEC-A6B8-4556-9391-93953B34445A}" dt="2018-07-18T23:29:03.035" v="4" actId="255"/>
          <ac:spMkLst>
            <pc:docMk/>
            <pc:sldMk cId="84645626" sldId="376"/>
            <ac:spMk id="2" creationId="{00000000-0000-0000-0000-000000000000}"/>
          </ac:spMkLst>
        </pc:spChg>
      </pc:sldChg>
    </pc:docChg>
  </pc:docChgLst>
  <pc:docChgLst>
    <pc:chgData name="Shawn Rothstein" userId="76cf5933-ef08-44f4-afca-9dbc51d3f8f0" providerId="ADAL" clId="{D344DCD7-3D44-4133-81EC-4872C5896226}"/>
    <pc:docChg chg="undo custSel modSld">
      <pc:chgData name="Shawn Rothstein" userId="76cf5933-ef08-44f4-afca-9dbc51d3f8f0" providerId="ADAL" clId="{D344DCD7-3D44-4133-81EC-4872C5896226}" dt="2018-07-17T00:02:16.143" v="2413" actId="478"/>
      <pc:docMkLst>
        <pc:docMk/>
      </pc:docMkLst>
      <pc:sldChg chg="delSp modSp">
        <pc:chgData name="Shawn Rothstein" userId="76cf5933-ef08-44f4-afca-9dbc51d3f8f0" providerId="ADAL" clId="{D344DCD7-3D44-4133-81EC-4872C5896226}" dt="2018-07-17T00:00:27.696" v="2401" actId="14100"/>
        <pc:sldMkLst>
          <pc:docMk/>
          <pc:sldMk cId="4221045105" sldId="383"/>
        </pc:sldMkLst>
        <pc:spChg chg="mod">
          <ac:chgData name="Shawn Rothstein" userId="76cf5933-ef08-44f4-afca-9dbc51d3f8f0" providerId="ADAL" clId="{D344DCD7-3D44-4133-81EC-4872C5896226}" dt="2018-07-17T00:00:27.696" v="2401" actId="14100"/>
          <ac:spMkLst>
            <pc:docMk/>
            <pc:sldMk cId="4221045105" sldId="383"/>
            <ac:spMk id="2" creationId="{00000000-0000-0000-0000-000000000000}"/>
          </ac:spMkLst>
        </pc:spChg>
        <pc:spChg chg="del">
          <ac:chgData name="Shawn Rothstein" userId="76cf5933-ef08-44f4-afca-9dbc51d3f8f0" providerId="ADAL" clId="{D344DCD7-3D44-4133-81EC-4872C5896226}" dt="2018-07-16T23:59:39.614" v="2387" actId="478"/>
          <ac:spMkLst>
            <pc:docMk/>
            <pc:sldMk cId="4221045105" sldId="383"/>
            <ac:spMk id="3" creationId="{6715B66B-E9F2-4A9B-9296-50028474C878}"/>
          </ac:spMkLst>
        </pc:spChg>
      </pc:sldChg>
      <pc:sldChg chg="modSp">
        <pc:chgData name="Shawn Rothstein" userId="76cf5933-ef08-44f4-afca-9dbc51d3f8f0" providerId="ADAL" clId="{D344DCD7-3D44-4133-81EC-4872C5896226}" dt="2018-07-16T23:28:02.825" v="251" actId="962"/>
        <pc:sldMkLst>
          <pc:docMk/>
          <pc:sldMk cId="684315239" sldId="384"/>
        </pc:sldMkLst>
        <pc:grpChg chg="mod">
          <ac:chgData name="Shawn Rothstein" userId="76cf5933-ef08-44f4-afca-9dbc51d3f8f0" providerId="ADAL" clId="{D344DCD7-3D44-4133-81EC-4872C5896226}" dt="2018-07-16T23:28:02.825" v="251" actId="962"/>
          <ac:grpSpMkLst>
            <pc:docMk/>
            <pc:sldMk cId="684315239" sldId="384"/>
            <ac:grpSpMk id="2" creationId="{00000000-0000-0000-0000-000000000000}"/>
          </ac:grpSpMkLst>
        </pc:grpChg>
      </pc:sldChg>
      <pc:sldChg chg="modSp">
        <pc:chgData name="Shawn Rothstein" userId="76cf5933-ef08-44f4-afca-9dbc51d3f8f0" providerId="ADAL" clId="{D344DCD7-3D44-4133-81EC-4872C5896226}" dt="2018-07-17T00:00:51.828" v="2402" actId="6549"/>
        <pc:sldMkLst>
          <pc:docMk/>
          <pc:sldMk cId="3029400198" sldId="390"/>
        </pc:sldMkLst>
        <pc:spChg chg="mod">
          <ac:chgData name="Shawn Rothstein" userId="76cf5933-ef08-44f4-afca-9dbc51d3f8f0" providerId="ADAL" clId="{D344DCD7-3D44-4133-81EC-4872C5896226}" dt="2018-07-17T00:00:51.828" v="2402" actId="6549"/>
          <ac:spMkLst>
            <pc:docMk/>
            <pc:sldMk cId="3029400198" sldId="390"/>
            <ac:spMk id="3" creationId="{00000000-0000-0000-0000-000000000000}"/>
          </ac:spMkLst>
        </pc:spChg>
      </pc:sldChg>
      <pc:sldChg chg="addSp delSp modSp">
        <pc:chgData name="Shawn Rothstein" userId="76cf5933-ef08-44f4-afca-9dbc51d3f8f0" providerId="ADAL" clId="{D344DCD7-3D44-4133-81EC-4872C5896226}" dt="2018-07-17T00:02:16.143" v="2413" actId="478"/>
        <pc:sldMkLst>
          <pc:docMk/>
          <pc:sldMk cId="691992060" sldId="391"/>
        </pc:sldMkLst>
        <pc:spChg chg="add mod">
          <ac:chgData name="Shawn Rothstein" userId="76cf5933-ef08-44f4-afca-9dbc51d3f8f0" providerId="ADAL" clId="{D344DCD7-3D44-4133-81EC-4872C5896226}" dt="2018-07-17T00:02:11.148" v="2412" actId="167"/>
          <ac:spMkLst>
            <pc:docMk/>
            <pc:sldMk cId="691992060" sldId="391"/>
            <ac:spMk id="2" creationId="{554B6E63-9D43-4651-B757-47A0F022FD2C}"/>
          </ac:spMkLst>
        </pc:spChg>
        <pc:spChg chg="del">
          <ac:chgData name="Shawn Rothstein" userId="76cf5933-ef08-44f4-afca-9dbc51d3f8f0" providerId="ADAL" clId="{D344DCD7-3D44-4133-81EC-4872C5896226}" dt="2018-07-17T00:02:16.143" v="2413" actId="478"/>
          <ac:spMkLst>
            <pc:docMk/>
            <pc:sldMk cId="691992060" sldId="391"/>
            <ac:spMk id="15" creationId="{C9D1A664-9AFB-4643-AECB-4603C880F670}"/>
          </ac:spMkLst>
        </pc:spChg>
      </pc:sldChg>
      <pc:sldChg chg="modSp">
        <pc:chgData name="Shawn Rothstein" userId="76cf5933-ef08-44f4-afca-9dbc51d3f8f0" providerId="ADAL" clId="{D344DCD7-3D44-4133-81EC-4872C5896226}" dt="2018-07-16T23:34:01.078" v="369" actId="962"/>
        <pc:sldMkLst>
          <pc:docMk/>
          <pc:sldMk cId="3087881673" sldId="396"/>
        </pc:sldMkLst>
        <pc:picChg chg="mod">
          <ac:chgData name="Shawn Rothstein" userId="76cf5933-ef08-44f4-afca-9dbc51d3f8f0" providerId="ADAL" clId="{D344DCD7-3D44-4133-81EC-4872C5896226}" dt="2018-07-16T23:34:01.078" v="369" actId="962"/>
          <ac:picMkLst>
            <pc:docMk/>
            <pc:sldMk cId="3087881673" sldId="396"/>
            <ac:picMk id="6" creationId="{26BD2324-2655-412A-A32E-8CDF58EB4625}"/>
          </ac:picMkLst>
        </pc:picChg>
      </pc:sldChg>
      <pc:sldChg chg="modSp">
        <pc:chgData name="Shawn Rothstein" userId="76cf5933-ef08-44f4-afca-9dbc51d3f8f0" providerId="ADAL" clId="{D344DCD7-3D44-4133-81EC-4872C5896226}" dt="2018-07-16T23:35:48.184" v="491" actId="962"/>
        <pc:sldMkLst>
          <pc:docMk/>
          <pc:sldMk cId="2619729643" sldId="397"/>
        </pc:sldMkLst>
        <pc:picChg chg="mod">
          <ac:chgData name="Shawn Rothstein" userId="76cf5933-ef08-44f4-afca-9dbc51d3f8f0" providerId="ADAL" clId="{D344DCD7-3D44-4133-81EC-4872C5896226}" dt="2018-07-16T23:35:48.184" v="491" actId="962"/>
          <ac:picMkLst>
            <pc:docMk/>
            <pc:sldMk cId="2619729643" sldId="397"/>
            <ac:picMk id="3" creationId="{9F07037A-755D-4E83-88E6-45F11137325C}"/>
          </ac:picMkLst>
        </pc:picChg>
      </pc:sldChg>
      <pc:sldChg chg="modSp">
        <pc:chgData name="Shawn Rothstein" userId="76cf5933-ef08-44f4-afca-9dbc51d3f8f0" providerId="ADAL" clId="{D344DCD7-3D44-4133-81EC-4872C5896226}" dt="2018-07-16T23:43:05.880" v="699" actId="962"/>
        <pc:sldMkLst>
          <pc:docMk/>
          <pc:sldMk cId="1033908797" sldId="400"/>
        </pc:sldMkLst>
        <pc:picChg chg="mod">
          <ac:chgData name="Shawn Rothstein" userId="76cf5933-ef08-44f4-afca-9dbc51d3f8f0" providerId="ADAL" clId="{D344DCD7-3D44-4133-81EC-4872C5896226}" dt="2018-07-16T23:43:05.880" v="699" actId="962"/>
          <ac:picMkLst>
            <pc:docMk/>
            <pc:sldMk cId="1033908797" sldId="400"/>
            <ac:picMk id="3" creationId="{6B208EE7-7B45-4AD0-8D69-0460AA5F38FF}"/>
          </ac:picMkLst>
        </pc:picChg>
      </pc:sldChg>
      <pc:sldChg chg="modSp">
        <pc:chgData name="Shawn Rothstein" userId="76cf5933-ef08-44f4-afca-9dbc51d3f8f0" providerId="ADAL" clId="{D344DCD7-3D44-4133-81EC-4872C5896226}" dt="2018-07-16T23:47:15.106" v="1023" actId="962"/>
        <pc:sldMkLst>
          <pc:docMk/>
          <pc:sldMk cId="1199092823" sldId="401"/>
        </pc:sldMkLst>
        <pc:picChg chg="mod">
          <ac:chgData name="Shawn Rothstein" userId="76cf5933-ef08-44f4-afca-9dbc51d3f8f0" providerId="ADAL" clId="{D344DCD7-3D44-4133-81EC-4872C5896226}" dt="2018-07-16T23:47:15.106" v="1023" actId="962"/>
          <ac:picMkLst>
            <pc:docMk/>
            <pc:sldMk cId="1199092823" sldId="401"/>
            <ac:picMk id="3" creationId="{BAB20955-4B3B-481F-A50C-13A4C8BDB0E3}"/>
          </ac:picMkLst>
        </pc:picChg>
      </pc:sldChg>
      <pc:sldChg chg="modSp">
        <pc:chgData name="Shawn Rothstein" userId="76cf5933-ef08-44f4-afca-9dbc51d3f8f0" providerId="ADAL" clId="{D344DCD7-3D44-4133-81EC-4872C5896226}" dt="2018-07-16T23:52:03.296" v="1347" actId="962"/>
        <pc:sldMkLst>
          <pc:docMk/>
          <pc:sldMk cId="4148886579" sldId="402"/>
        </pc:sldMkLst>
        <pc:picChg chg="mod">
          <ac:chgData name="Shawn Rothstein" userId="76cf5933-ef08-44f4-afca-9dbc51d3f8f0" providerId="ADAL" clId="{D344DCD7-3D44-4133-81EC-4872C5896226}" dt="2018-07-16T23:52:03.296" v="1347" actId="962"/>
          <ac:picMkLst>
            <pc:docMk/>
            <pc:sldMk cId="4148886579" sldId="402"/>
            <ac:picMk id="2" creationId="{E4CBAC3B-AEE4-4ECD-A3F4-1D9D2C3DE33C}"/>
          </ac:picMkLst>
        </pc:picChg>
      </pc:sldChg>
      <pc:sldChg chg="addSp modSp">
        <pc:chgData name="Shawn Rothstein" userId="76cf5933-ef08-44f4-afca-9dbc51d3f8f0" providerId="ADAL" clId="{D344DCD7-3D44-4133-81EC-4872C5896226}" dt="2018-07-16T23:58:27.706" v="2386" actId="962"/>
        <pc:sldMkLst>
          <pc:docMk/>
          <pc:sldMk cId="1035854009" sldId="403"/>
        </pc:sldMkLst>
        <pc:grpChg chg="add mod">
          <ac:chgData name="Shawn Rothstein" userId="76cf5933-ef08-44f4-afca-9dbc51d3f8f0" providerId="ADAL" clId="{D344DCD7-3D44-4133-81EC-4872C5896226}" dt="2018-07-16T23:58:27.706" v="2386" actId="962"/>
          <ac:grpSpMkLst>
            <pc:docMk/>
            <pc:sldMk cId="1035854009" sldId="403"/>
            <ac:grpSpMk id="2" creationId="{AD7243DA-4E25-49ED-81EE-09BC514D7367}"/>
          </ac:grpSpMkLst>
        </pc:grpChg>
        <pc:picChg chg="mod">
          <ac:chgData name="Shawn Rothstein" userId="76cf5933-ef08-44f4-afca-9dbc51d3f8f0" providerId="ADAL" clId="{D344DCD7-3D44-4133-81EC-4872C5896226}" dt="2018-07-16T23:58:25.798" v="2384" actId="164"/>
          <ac:picMkLst>
            <pc:docMk/>
            <pc:sldMk cId="1035854009" sldId="403"/>
            <ac:picMk id="10" creationId="{00000000-0000-0000-0000-000000000000}"/>
          </ac:picMkLst>
        </pc:picChg>
        <pc:picChg chg="mod">
          <ac:chgData name="Shawn Rothstein" userId="76cf5933-ef08-44f4-afca-9dbc51d3f8f0" providerId="ADAL" clId="{D344DCD7-3D44-4133-81EC-4872C5896226}" dt="2018-07-16T23:58:25.798" v="2384" actId="164"/>
          <ac:picMkLst>
            <pc:docMk/>
            <pc:sldMk cId="1035854009" sldId="403"/>
            <ac:picMk id="11" creationId="{00000000-0000-0000-0000-000000000000}"/>
          </ac:picMkLst>
        </pc:picChg>
      </pc:sldChg>
      <pc:sldChg chg="modSp">
        <pc:chgData name="Shawn Rothstein" userId="76cf5933-ef08-44f4-afca-9dbc51d3f8f0" providerId="ADAL" clId="{D344DCD7-3D44-4133-81EC-4872C5896226}" dt="2018-07-16T23:55:59.304" v="2117" actId="962"/>
        <pc:sldMkLst>
          <pc:docMk/>
          <pc:sldMk cId="2096899196" sldId="410"/>
        </pc:sldMkLst>
        <pc:picChg chg="mod">
          <ac:chgData name="Shawn Rothstein" userId="76cf5933-ef08-44f4-afca-9dbc51d3f8f0" providerId="ADAL" clId="{D344DCD7-3D44-4133-81EC-4872C5896226}" dt="2018-07-16T23:55:59.304" v="2117" actId="962"/>
          <ac:picMkLst>
            <pc:docMk/>
            <pc:sldMk cId="2096899196" sldId="410"/>
            <ac:picMk id="7" creationId="{00000000-0000-0000-0000-000000000000}"/>
          </ac:picMkLst>
        </pc:picChg>
      </pc:sldChg>
      <pc:sldChg chg="modSp">
        <pc:chgData name="Shawn Rothstein" userId="76cf5933-ef08-44f4-afca-9dbc51d3f8f0" providerId="ADAL" clId="{D344DCD7-3D44-4133-81EC-4872C5896226}" dt="2018-07-16T23:54:27.593" v="1863" actId="962"/>
        <pc:sldMkLst>
          <pc:docMk/>
          <pc:sldMk cId="4028235816" sldId="413"/>
        </pc:sldMkLst>
        <pc:picChg chg="mod">
          <ac:chgData name="Shawn Rothstein" userId="76cf5933-ef08-44f4-afca-9dbc51d3f8f0" providerId="ADAL" clId="{D344DCD7-3D44-4133-81EC-4872C5896226}" dt="2018-07-16T23:54:27.593" v="1863" actId="962"/>
          <ac:picMkLst>
            <pc:docMk/>
            <pc:sldMk cId="4028235816" sldId="413"/>
            <ac:picMk id="3" creationId="{403A154E-A908-4D6B-8534-CD3B419856F9}"/>
          </ac:picMkLst>
        </pc:picChg>
      </pc:sldChg>
    </pc:docChg>
  </pc:docChgLst>
  <pc:docChgLst>
    <pc:chgData name="Sieglinde Simon" userId="4be848b8-2dde-45b4-a745-1221a72406c8" providerId="ADAL" clId="{DAAFAFE8-4978-4C35-9B69-429F1F20EE0A}"/>
  </pc:docChgLst>
  <pc:docChgLst>
    <pc:chgData name="Sieglinde Simon" userId="4be848b8-2dde-45b4-a745-1221a72406c8" providerId="ADAL" clId="{3C8783C3-055B-4613-BEE9-6F64C1CC9EB0}"/>
  </pc:docChgLst>
  <pc:docChgLst>
    <pc:chgData name="Sieglinde Simon" userId="4be848b8-2dde-45b4-a745-1221a72406c8" providerId="ADAL" clId="{2BEEC033-4831-4C12-A1F9-31167F6A423A}"/>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945296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598501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160450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F5D6E-74C0-468B-BD58-397AE7CBE541}" type="slidenum">
              <a:rPr lang="en-US"/>
              <a:pPr>
                <a:defRPr/>
              </a:pPr>
              <a:t>3</a:t>
            </a:fld>
            <a:endParaRPr lang="en-US" dirty="0"/>
          </a:p>
        </p:txBody>
      </p:sp>
      <p:sp>
        <p:nvSpPr>
          <p:cNvPr id="63491" name="Rectangle 2"/>
          <p:cNvSpPr>
            <a:spLocks noGrp="1" noRot="1" noChangeAspect="1" noChangeArrowheads="1" noTextEdit="1"/>
          </p:cNvSpPr>
          <p:nvPr>
            <p:ph type="sldImg"/>
          </p:nvPr>
        </p:nvSpPr>
        <p:spPr>
          <a:xfrm>
            <a:off x="1117600" y="696913"/>
            <a:ext cx="4648200" cy="348615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4729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7361EE4D-EB35-4CA5-83EA-780EB1F4EA29}" type="slidenum">
              <a:rPr lang="en-US" smtClean="0"/>
              <a:pPr>
                <a:defRPr/>
              </a:pPr>
              <a:t>24</a:t>
            </a:fld>
            <a:endParaRPr lang="en-US" dirty="0"/>
          </a:p>
        </p:txBody>
      </p:sp>
    </p:spTree>
    <p:extLst>
      <p:ext uri="{BB962C8B-B14F-4D97-AF65-F5344CB8AC3E}">
        <p14:creationId xmlns:p14="http://schemas.microsoft.com/office/powerpoint/2010/main" val="147608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7361EE4D-EB35-4CA5-83EA-780EB1F4EA29}" type="slidenum">
              <a:rPr lang="en-US" smtClean="0"/>
              <a:pPr>
                <a:defRPr/>
              </a:pPr>
              <a:t>25</a:t>
            </a:fld>
            <a:endParaRPr lang="en-US" dirty="0"/>
          </a:p>
        </p:txBody>
      </p:sp>
    </p:spTree>
    <p:extLst>
      <p:ext uri="{BB962C8B-B14F-4D97-AF65-F5344CB8AC3E}">
        <p14:creationId xmlns:p14="http://schemas.microsoft.com/office/powerpoint/2010/main" val="341499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7/26/2022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7/26/2022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7/26/2022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7/26/2022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7/26/2022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7/26/2022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7/26/2022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7/26/2022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7/26/2022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7/26/2022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7/26/2022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7/26/2022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7/26/2022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9BA3-F69F-417A-8BDA-4C51CCDDCA4A}"/>
              </a:ext>
            </a:extLst>
          </p:cNvPr>
          <p:cNvSpPr>
            <a:spLocks noGrp="1"/>
          </p:cNvSpPr>
          <p:nvPr>
            <p:ph type="ctrTitle"/>
          </p:nvPr>
        </p:nvSpPr>
        <p:spPr/>
        <p:txBody>
          <a:bodyPr/>
          <a:lstStyle/>
          <a:p>
            <a:r>
              <a:rPr lang="en-US" sz="4000" dirty="0"/>
              <a:t>Unit 5:</a:t>
            </a:r>
            <a:br>
              <a:rPr lang="en-US" sz="4000" dirty="0"/>
            </a:br>
            <a:r>
              <a:rPr lang="en-US" sz="4000" dirty="0"/>
              <a:t>Planning Process, IAP, and Operations Briefs</a:t>
            </a:r>
            <a:endParaRPr lang="en-US" sz="16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5.</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4B6E63-9D43-4651-B757-47A0F022FD2C}"/>
              </a:ext>
            </a:extLst>
          </p:cNvPr>
          <p:cNvSpPr>
            <a:spLocks noGrp="1"/>
          </p:cNvSpPr>
          <p:nvPr>
            <p:ph idx="1"/>
          </p:nvPr>
        </p:nvSpPr>
        <p:spPr>
          <a:xfrm>
            <a:off x="5743917" y="3505200"/>
            <a:ext cx="2942883" cy="476250"/>
          </a:xfrm>
        </p:spPr>
        <p:txBody>
          <a:bodyPr/>
          <a:lstStyle/>
          <a:p>
            <a:pPr marL="0" indent="0">
              <a:buNone/>
            </a:pPr>
            <a:r>
              <a:rPr lang="en-US" sz="1800" dirty="0"/>
              <a:t>Handout 5-3: ICS Forms</a:t>
            </a:r>
          </a:p>
        </p:txBody>
      </p:sp>
      <p:sp>
        <p:nvSpPr>
          <p:cNvPr id="14338" name="Rectangle 2"/>
          <p:cNvSpPr>
            <a:spLocks noGrp="1" noChangeAspect="1" noChangeArrowheads="1"/>
          </p:cNvSpPr>
          <p:nvPr>
            <p:ph type="title"/>
          </p:nvPr>
        </p:nvSpPr>
        <p:spPr/>
        <p:txBody>
          <a:bodyPr/>
          <a:lstStyle/>
          <a:p>
            <a:pPr>
              <a:lnSpc>
                <a:spcPts val="3500"/>
              </a:lnSpc>
              <a:defRPr/>
            </a:pPr>
            <a:r>
              <a:rPr lang="en-US" kern="1200" dirty="0"/>
              <a:t>Forms and Supporting Documents:  Overview</a:t>
            </a:r>
            <a:endParaRPr lang="en-US"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10</a:t>
            </a:fld>
            <a:endParaRPr lang="en-US" sz="1600" b="1" dirty="0">
              <a:solidFill>
                <a:schemeClr val="bg1"/>
              </a:solidFill>
            </a:endParaRPr>
          </a:p>
        </p:txBody>
      </p:sp>
      <p:pic>
        <p:nvPicPr>
          <p:cNvPr id="11" name="Picture 10" descr="the graphic is a house. the IAP is the roof. the foundation are ICS 201, 215, 215A, and between the roof and the foundation are the forms: 202, 203, 204, 205, 206, 208">
            <a:extLst>
              <a:ext uri="{FF2B5EF4-FFF2-40B4-BE49-F238E27FC236}">
                <a16:creationId xmlns:a16="http://schemas.microsoft.com/office/drawing/2014/main" id="{5D00311B-4153-4848-8C2E-64DA934FC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3000"/>
            <a:ext cx="4600917" cy="4492954"/>
          </a:xfrm>
          <a:prstGeom prst="rect">
            <a:avLst/>
          </a:prstGeom>
        </p:spPr>
      </p:pic>
      <p:pic>
        <p:nvPicPr>
          <p:cNvPr id="6" name="Picture 5" descr="Handout Icon #276237 - Free Icons Library">
            <a:extLst>
              <a:ext uri="{FF2B5EF4-FFF2-40B4-BE49-F238E27FC236}">
                <a16:creationId xmlns:a16="http://schemas.microsoft.com/office/drawing/2014/main" id="{0481775D-6B46-4426-9A42-BC5AC0C248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9206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2968626"/>
            <a:ext cx="7467600" cy="1752600"/>
          </a:xfrm>
        </p:spPr>
        <p:txBody>
          <a:bodyPr/>
          <a:lstStyle/>
          <a:p>
            <a:pPr algn="ctr" eaLnBrk="1" hangingPunct="1"/>
            <a:r>
              <a:rPr lang="en-US" sz="3600" dirty="0"/>
              <a:t>Facilitated Activity: </a:t>
            </a:r>
            <a:br>
              <a:rPr lang="en-US" sz="3600" dirty="0"/>
            </a:br>
            <a:r>
              <a:rPr lang="en-US" sz="3600" dirty="0"/>
              <a:t>Review of an IAP</a:t>
            </a:r>
            <a:endParaRPr lang="en-US" sz="2400" dirty="0"/>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600200"/>
            <a:ext cx="1447800" cy="1412875"/>
          </a:xfrm>
          <a:prstGeom prst="rect">
            <a:avLst/>
          </a:prstGeom>
          <a:noFill/>
          <a:ln w="9525">
            <a:noFill/>
            <a:miter lim="800000"/>
            <a:headEnd/>
            <a:tailEnd/>
          </a:ln>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11</a:t>
            </a:fld>
            <a:endParaRPr lang="en-US" sz="1600" b="1" dirty="0">
              <a:solidFill>
                <a:schemeClr val="bg1"/>
              </a:solidFill>
            </a:endParaRPr>
          </a:p>
        </p:txBody>
      </p:sp>
      <p:pic>
        <p:nvPicPr>
          <p:cNvPr id="6" name="Picture 5" descr="Handout Icon #276237 - Free Icons Library">
            <a:extLst>
              <a:ext uri="{FF2B5EF4-FFF2-40B4-BE49-F238E27FC236}">
                <a16:creationId xmlns:a16="http://schemas.microsoft.com/office/drawing/2014/main" id="{65FA9DB0-7E6A-4516-BC0D-B702D3188B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10470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3"/>
          <p:cNvSpPr>
            <a:spLocks noGrp="1"/>
          </p:cNvSpPr>
          <p:nvPr>
            <p:ph type="title"/>
          </p:nvPr>
        </p:nvSpPr>
        <p:spPr/>
        <p:txBody>
          <a:bodyPr/>
          <a:lstStyle/>
          <a:p>
            <a:r>
              <a:rPr lang="en-US" dirty="0"/>
              <a:t>ICS Form 202, Incident Objectives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pic>
        <p:nvPicPr>
          <p:cNvPr id="3" name="Picture 2" descr="ics 202 example. call out boxes for operational period, incident objectives, command emphasis for this operational period">
            <a:extLst>
              <a:ext uri="{FF2B5EF4-FFF2-40B4-BE49-F238E27FC236}">
                <a16:creationId xmlns:a16="http://schemas.microsoft.com/office/drawing/2014/main" id="{727916B6-5D35-4CAB-BF0E-249C90346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46" y="1237944"/>
            <a:ext cx="8830907" cy="4382112"/>
          </a:xfrm>
          <a:prstGeom prst="rect">
            <a:avLst/>
          </a:prstGeom>
        </p:spPr>
      </p:pic>
      <p:pic>
        <p:nvPicPr>
          <p:cNvPr id="5" name="Picture 2" descr="Attention Sign Images – Browse 432,362 Stock Photos, Vectors, and Video |  Adobe Stock">
            <a:extLst>
              <a:ext uri="{FF2B5EF4-FFF2-40B4-BE49-F238E27FC236}">
                <a16:creationId xmlns:a16="http://schemas.microsoft.com/office/drawing/2014/main" id="{53F7C5A9-D1CF-483F-8F37-AA9C491C21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800600" y="587665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Handout Icon #276237 - Free Icons Library">
            <a:extLst>
              <a:ext uri="{FF2B5EF4-FFF2-40B4-BE49-F238E27FC236}">
                <a16:creationId xmlns:a16="http://schemas.microsoft.com/office/drawing/2014/main" id="{26105A6F-D745-4E21-96C3-DE1BFBB21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5954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ts val="3500"/>
              </a:lnSpc>
            </a:pPr>
            <a:r>
              <a:rPr lang="en-US" dirty="0"/>
              <a:t>ICS Form 202, Incident Objectives (Cont.)</a:t>
            </a:r>
          </a:p>
        </p:txBody>
      </p:sp>
      <p:pic>
        <p:nvPicPr>
          <p:cNvPr id="41987" name="Picture 12" descr="Graphic illustrating a portion of the ICS Form 202, Incident Objectives.  Arrows call attention to the following details:  The General Situational Awareness message, which in this example reads &quot;Winter storm warming continues. Snow level at sea level, 10-12 inch accumulations possible,accompanied by high winds and drifting. See attached forecast. Driving extremely hazardous. Lights on and chains required. Wear high visibility clothing, hat, and gloves when outside vehicle. Section 6 Incident Action Plan lists attachments. In this example, the attachments checked are ICS 203, ICS 204, ICS 205, ICS 205A, ICS 206, Map/Chart, and Weather Forecast/Tides/Currents. Section 7 Prepared By lists the Planning Section Chief prepares. For this example, the Name is Alice Walker, the Position/Title PSC, and there is her signature. Beneath it, the Incident Commander Approves by 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108075"/>
            <a:ext cx="7999413"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13</a:t>
            </a:fld>
            <a:endParaRPr lang="en-US" sz="1600" b="1" dirty="0">
              <a:solidFill>
                <a:schemeClr val="bg1"/>
              </a:solidFill>
            </a:endParaRPr>
          </a:p>
        </p:txBody>
      </p:sp>
    </p:spTree>
    <p:extLst>
      <p:ext uri="{BB962C8B-B14F-4D97-AF65-F5344CB8AC3E}">
        <p14:creationId xmlns:p14="http://schemas.microsoft.com/office/powerpoint/2010/main" val="39044937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93713" y="1068388"/>
            <a:ext cx="8229600" cy="4646612"/>
          </a:xfrm>
        </p:spPr>
        <p:txBody>
          <a:bodyPr/>
          <a:lstStyle/>
          <a:p>
            <a:pPr marL="0" indent="0">
              <a:buNone/>
            </a:pPr>
            <a:r>
              <a:rPr lang="en-US" sz="2000" dirty="0"/>
              <a:t>ICS Form 203 provides a full accounting of incident management and supervisory staff for the operational period:</a:t>
            </a:r>
          </a:p>
        </p:txBody>
      </p:sp>
      <p:sp>
        <p:nvSpPr>
          <p:cNvPr id="43011" name="Title 1"/>
          <p:cNvSpPr>
            <a:spLocks noGrp="1"/>
          </p:cNvSpPr>
          <p:nvPr>
            <p:ph type="title"/>
          </p:nvPr>
        </p:nvSpPr>
        <p:spPr/>
        <p:txBody>
          <a:bodyPr/>
          <a:lstStyle/>
          <a:p>
            <a:pPr>
              <a:lnSpc>
                <a:spcPts val="3500"/>
              </a:lnSpc>
            </a:pPr>
            <a:r>
              <a:rPr lang="en-US" dirty="0"/>
              <a:t>ICS Form 203, Organization Assignment List</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pic>
        <p:nvPicPr>
          <p:cNvPr id="6" name="Picture 5" descr="ics 203 example. callout boxes for command and general staff and operations supervisors to division/group level">
            <a:extLst>
              <a:ext uri="{FF2B5EF4-FFF2-40B4-BE49-F238E27FC236}">
                <a16:creationId xmlns:a16="http://schemas.microsoft.com/office/drawing/2014/main" id="{BE8F32DE-460A-4114-887B-3A6692598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64" y="1823282"/>
            <a:ext cx="7975649" cy="3868714"/>
          </a:xfrm>
          <a:prstGeom prst="rect">
            <a:avLst/>
          </a:prstGeom>
        </p:spPr>
      </p:pic>
      <p:pic>
        <p:nvPicPr>
          <p:cNvPr id="7" name="Picture 6" descr="Handout Icon #276237 - Free Icons Library">
            <a:extLst>
              <a:ext uri="{FF2B5EF4-FFF2-40B4-BE49-F238E27FC236}">
                <a16:creationId xmlns:a16="http://schemas.microsoft.com/office/drawing/2014/main" id="{90D4731A-9739-4481-815F-F3378E9048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1517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marL="0" indent="0">
              <a:buNone/>
            </a:pPr>
            <a:r>
              <a:rPr lang="en-US" sz="2400" dirty="0"/>
              <a:t>ICS Form 204 specifies the Operations Section structure for the Operational Period:</a:t>
            </a:r>
            <a:endParaRPr lang="en-US" sz="2400" b="0" dirty="0"/>
          </a:p>
        </p:txBody>
      </p:sp>
      <p:sp>
        <p:nvSpPr>
          <p:cNvPr id="44035" name="Title 2"/>
          <p:cNvSpPr>
            <a:spLocks noGrp="1"/>
          </p:cNvSpPr>
          <p:nvPr>
            <p:ph type="title"/>
          </p:nvPr>
        </p:nvSpPr>
        <p:spPr/>
        <p:txBody>
          <a:bodyPr/>
          <a:lstStyle/>
          <a:p>
            <a:r>
              <a:rPr lang="en-US" sz="3700" dirty="0"/>
              <a:t>ICS Form 204, Assignment List (1 of 4)</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pic>
        <p:nvPicPr>
          <p:cNvPr id="6" name="Picture 5" descr="Graphic illustrating a portion of the ICS Form 204. Arrows call attention to the following details of Box 4 Operations Personnel: Operations Section Chief, Supervisor of this Assignment. Arrows call attention to the following details of Box 3: Organizational Elements">
            <a:extLst>
              <a:ext uri="{FF2B5EF4-FFF2-40B4-BE49-F238E27FC236}">
                <a16:creationId xmlns:a16="http://schemas.microsoft.com/office/drawing/2014/main" id="{26BD2324-2655-412A-A32E-8CDF58EB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87" y="1981200"/>
            <a:ext cx="8166226" cy="3640021"/>
          </a:xfrm>
          <a:prstGeom prst="rect">
            <a:avLst/>
          </a:prstGeom>
        </p:spPr>
      </p:pic>
      <p:pic>
        <p:nvPicPr>
          <p:cNvPr id="7" name="Picture 6" descr="Handout Icon #276237 - Free Icons Library">
            <a:extLst>
              <a:ext uri="{FF2B5EF4-FFF2-40B4-BE49-F238E27FC236}">
                <a16:creationId xmlns:a16="http://schemas.microsoft.com/office/drawing/2014/main" id="{8B2895D6-B5B9-4AFF-95C3-F8238C6CFD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8167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r>
              <a:rPr lang="en-US" sz="3700" dirty="0"/>
              <a:t>ICS Form 204, Assignment List (2 of 4)</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16</a:t>
            </a:fld>
            <a:endParaRPr lang="en-US" sz="1600" b="1" dirty="0">
              <a:solidFill>
                <a:schemeClr val="bg1"/>
              </a:solidFill>
            </a:endParaRPr>
          </a:p>
        </p:txBody>
      </p:sp>
      <p:pic>
        <p:nvPicPr>
          <p:cNvPr id="3" name="Picture 2" descr="Graphic illustrating a portion of the ICS Form 204. Arrows call attention to the  details of Box 5 Resources Assigned, the resource identifier and leader.">
            <a:extLst>
              <a:ext uri="{FF2B5EF4-FFF2-40B4-BE49-F238E27FC236}">
                <a16:creationId xmlns:a16="http://schemas.microsoft.com/office/drawing/2014/main" id="{9F07037A-755D-4E83-88E6-45F11137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78" y="1137918"/>
            <a:ext cx="8192643" cy="4582164"/>
          </a:xfrm>
          <a:prstGeom prst="rect">
            <a:avLst/>
          </a:prstGeom>
        </p:spPr>
      </p:pic>
    </p:spTree>
    <p:extLst>
      <p:ext uri="{BB962C8B-B14F-4D97-AF65-F5344CB8AC3E}">
        <p14:creationId xmlns:p14="http://schemas.microsoft.com/office/powerpoint/2010/main" val="261972964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r>
              <a:rPr lang="en-US" sz="3700" dirty="0"/>
              <a:t>ICS Form 204, Assignment List (3 of 4)</a:t>
            </a:r>
          </a:p>
        </p:txBody>
      </p:sp>
      <p:pic>
        <p:nvPicPr>
          <p:cNvPr id="46083" name="Picture 7" descr="Graphic illustrating a portion of the ICS Form 204, Assignment List.  Arrows call attention to the following details: Section 6 Work Assignments and Section 7 Special Instructions list the assignment and special instructions. For this example, work assignments lists TF#1 - Maintain EOC, Stations 1, 2, and Police Station. TF #2 - Maintain Stations 3, 4, and 5. TF #3 - Maintain Stations 6, 7, and Hospital. TF #4 - Staging at Shop. Task Force 3 use &quot;Lot Closed&quot; signs when plowing hospital parking lots. Special Instructions lists See site maps for snow pile locations. Maintain less than 6&quot; accumulation. If snowfall exceeds capability, request additional resources through Ops. Exercise extreme caution when operating machinery. Visibility will be very poor. Wear high visibility clothing, hat, and gloves. Lunches will be delivered to Fire Stations 1, 3, and 6 at 2400. Watch for signs of hypother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527175"/>
            <a:ext cx="8266113"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spTree>
    <p:extLst>
      <p:ext uri="{BB962C8B-B14F-4D97-AF65-F5344CB8AC3E}">
        <p14:creationId xmlns:p14="http://schemas.microsoft.com/office/powerpoint/2010/main" val="381478772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sz="3700" dirty="0"/>
              <a:t>ICS Form 204, Assignment List (4 of 4)</a:t>
            </a:r>
          </a:p>
        </p:txBody>
      </p:sp>
      <p:pic>
        <p:nvPicPr>
          <p:cNvPr id="47107" name="Picture 8" descr="Graphic illustrating a portion of the ICS Form 204, Assignment List.  Arrows call attention to the following details: Section 8 Communications lists the Communications for this assignment. Section 9 Prepared by lists the prepared by resourced unit leader. For this example, it is prepared by Tom Fry, his position/title is Resource Unit leader, the Date/Time is Feb 10 1500, and a 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471613"/>
            <a:ext cx="8023225"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spTree>
    <p:extLst>
      <p:ext uri="{BB962C8B-B14F-4D97-AF65-F5344CB8AC3E}">
        <p14:creationId xmlns:p14="http://schemas.microsoft.com/office/powerpoint/2010/main" val="276175200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marL="0" indent="0">
              <a:buNone/>
            </a:pPr>
            <a:r>
              <a:rPr lang="en-US" sz="2600" dirty="0"/>
              <a:t>ICS Form 205 presents the communications plan for the entire incident:</a:t>
            </a:r>
          </a:p>
        </p:txBody>
      </p:sp>
      <p:sp>
        <p:nvSpPr>
          <p:cNvPr id="48131" name="Title 2"/>
          <p:cNvSpPr>
            <a:spLocks noGrp="1"/>
          </p:cNvSpPr>
          <p:nvPr>
            <p:ph type="title"/>
          </p:nvPr>
        </p:nvSpPr>
        <p:spPr/>
        <p:txBody>
          <a:bodyPr/>
          <a:lstStyle/>
          <a:p>
            <a:pPr>
              <a:lnSpc>
                <a:spcPts val="3500"/>
              </a:lnSpc>
            </a:pPr>
            <a:r>
              <a:rPr lang="en-US" dirty="0"/>
              <a:t>ICS Form 205, Incident Communications 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pic>
        <p:nvPicPr>
          <p:cNvPr id="3" name="Picture 2" descr="Graphic illustrating a portion of the ICS Form 205. Arrows call attention to the following details of Box 4 Basic Radio Channel Use, Assignments: Priority 1 command to ops, priority 2 tactical assignments.  An arrows calls attention to the detail of Box 5 Special Instructions.">
            <a:extLst>
              <a:ext uri="{FF2B5EF4-FFF2-40B4-BE49-F238E27FC236}">
                <a16:creationId xmlns:a16="http://schemas.microsoft.com/office/drawing/2014/main" id="{6B208EE7-7B45-4AD0-8D69-0460AA5F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57400"/>
            <a:ext cx="7878274" cy="3524742"/>
          </a:xfrm>
          <a:prstGeom prst="rect">
            <a:avLst/>
          </a:prstGeom>
        </p:spPr>
      </p:pic>
      <p:pic>
        <p:nvPicPr>
          <p:cNvPr id="6" name="Picture 5" descr="Handout Icon #276237 - Free Icons Library">
            <a:extLst>
              <a:ext uri="{FF2B5EF4-FFF2-40B4-BE49-F238E27FC236}">
                <a16:creationId xmlns:a16="http://schemas.microsoft.com/office/drawing/2014/main" id="{7674FD14-1838-4EC0-A0F8-E8C70148B4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0879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295400"/>
            <a:ext cx="8229600" cy="2514600"/>
          </a:xfrm>
        </p:spPr>
        <p:txBody>
          <a:bodyPr/>
          <a:lstStyle/>
          <a:p>
            <a:pPr marL="0" indent="0" algn="ctr">
              <a:buNone/>
            </a:pPr>
            <a:r>
              <a:rPr lang="en-US" dirty="0"/>
              <a:t>Create a written IAP for an incident/event using the appropriate ICS forms and supporting materials and use the IAP to conduct an Operational Period briefing.</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362600"/>
            <a:ext cx="8952381" cy="1200000"/>
          </a:xfrm>
          <a:prstGeom prst="rect">
            <a:avLst/>
          </a:prstGeom>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pPr marL="0" indent="0">
              <a:buNone/>
            </a:pPr>
            <a:r>
              <a:rPr lang="en-US" sz="2400" dirty="0"/>
              <a:t>ICS Form 206 describes the medical care to be provided in case of responder medical emergencies:</a:t>
            </a:r>
          </a:p>
        </p:txBody>
      </p:sp>
      <p:sp>
        <p:nvSpPr>
          <p:cNvPr id="49155" name="Title 2"/>
          <p:cNvSpPr>
            <a:spLocks noGrp="1"/>
          </p:cNvSpPr>
          <p:nvPr>
            <p:ph type="title"/>
          </p:nvPr>
        </p:nvSpPr>
        <p:spPr/>
        <p:txBody>
          <a:bodyPr/>
          <a:lstStyle/>
          <a:p>
            <a:r>
              <a:rPr lang="en-US" dirty="0"/>
              <a:t>ICS Form 206, Medical 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20</a:t>
            </a:fld>
            <a:endParaRPr lang="en-US" sz="1600" b="1" dirty="0">
              <a:solidFill>
                <a:schemeClr val="bg1"/>
              </a:solidFill>
            </a:endParaRPr>
          </a:p>
        </p:txBody>
      </p:sp>
      <p:pic>
        <p:nvPicPr>
          <p:cNvPr id="3" name="Picture 2" descr="Graphic illustrating a portion of the ICS Form 206, Medical Plan. An arrow calls attention to the following details of Box 3 Medical Aid Stations:  Aid Stations and Level of Service. An arrow calls attention to the following details of Box 6 Special Medical Emergency Procedures: Instructions, if required">
            <a:extLst>
              <a:ext uri="{FF2B5EF4-FFF2-40B4-BE49-F238E27FC236}">
                <a16:creationId xmlns:a16="http://schemas.microsoft.com/office/drawing/2014/main" id="{BAB20955-4B3B-481F-A50C-13A4C8BDB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36" y="1894942"/>
            <a:ext cx="8259328" cy="3820058"/>
          </a:xfrm>
          <a:prstGeom prst="rect">
            <a:avLst/>
          </a:prstGeom>
        </p:spPr>
      </p:pic>
      <p:pic>
        <p:nvPicPr>
          <p:cNvPr id="6" name="Picture 5" descr="Handout Icon #276237 - Free Icons Library">
            <a:extLst>
              <a:ext uri="{FF2B5EF4-FFF2-40B4-BE49-F238E27FC236}">
                <a16:creationId xmlns:a16="http://schemas.microsoft.com/office/drawing/2014/main" id="{3663DF60-E791-43AF-8046-EA81C63C9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9282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p:txBody>
          <a:bodyPr/>
          <a:lstStyle/>
          <a:p>
            <a:pPr>
              <a:lnSpc>
                <a:spcPts val="3500"/>
              </a:lnSpc>
            </a:pPr>
            <a:r>
              <a:rPr lang="en-US" dirty="0"/>
              <a:t>ICS Form 207, Incident Organization Chart</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21</a:t>
            </a:fld>
            <a:endParaRPr lang="en-US" sz="1600" b="1" dirty="0">
              <a:solidFill>
                <a:schemeClr val="bg1"/>
              </a:solidFill>
            </a:endParaRPr>
          </a:p>
        </p:txBody>
      </p:sp>
      <p:pic>
        <p:nvPicPr>
          <p:cNvPr id="2" name="Picture 1" descr="Graphic illustrating a blank ICS Form 207, Incident Organizational Plan. The form has boxes for the Incident Name, Operational Period, Organizational Chart, and who it was Prepared By.">
            <a:extLst>
              <a:ext uri="{FF2B5EF4-FFF2-40B4-BE49-F238E27FC236}">
                <a16:creationId xmlns:a16="http://schemas.microsoft.com/office/drawing/2014/main" id="{E4CBAC3B-AEE4-4ECD-A3F4-1D9D2C3DE33C}"/>
              </a:ext>
            </a:extLst>
          </p:cNvPr>
          <p:cNvPicPr>
            <a:picLocks noChangeAspect="1"/>
          </p:cNvPicPr>
          <p:nvPr/>
        </p:nvPicPr>
        <p:blipFill>
          <a:blip r:embed="rId2"/>
          <a:stretch>
            <a:fillRect/>
          </a:stretch>
        </p:blipFill>
        <p:spPr>
          <a:xfrm>
            <a:off x="1447800" y="1030697"/>
            <a:ext cx="6438900" cy="4658772"/>
          </a:xfrm>
          <a:prstGeom prst="rect">
            <a:avLst/>
          </a:prstGeom>
        </p:spPr>
      </p:pic>
      <p:pic>
        <p:nvPicPr>
          <p:cNvPr id="6" name="Picture 5" descr="Handout Icon #276237 - Free Icons Library">
            <a:extLst>
              <a:ext uri="{FF2B5EF4-FFF2-40B4-BE49-F238E27FC236}">
                <a16:creationId xmlns:a16="http://schemas.microsoft.com/office/drawing/2014/main" id="{801327BD-B38F-4659-9E23-C66773B7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8657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p:txBody>
          <a:bodyPr/>
          <a:lstStyle/>
          <a:p>
            <a:r>
              <a:rPr lang="en-US" dirty="0"/>
              <a:t>ICS Form 208, Safety Message/Plan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22</a:t>
            </a:fld>
            <a:endParaRPr lang="en-US" sz="1600" b="1" dirty="0">
              <a:solidFill>
                <a:schemeClr val="bg1"/>
              </a:solidFill>
            </a:endParaRPr>
          </a:p>
        </p:txBody>
      </p:sp>
      <p:pic>
        <p:nvPicPr>
          <p:cNvPr id="3" name="Picture 2" descr="Graphic illustrating a portion of a Safety Message/Plan (ICS 208). The following boxes are filled out: Box 1 Incident Name, Box 2 Operational Period, and Box 3 Safety Message/Expanded Safety Message, Safety Plan, Site Safety Plan.">
            <a:extLst>
              <a:ext uri="{FF2B5EF4-FFF2-40B4-BE49-F238E27FC236}">
                <a16:creationId xmlns:a16="http://schemas.microsoft.com/office/drawing/2014/main" id="{403A154E-A908-4D6B-8534-CD3B419856F9}"/>
              </a:ext>
            </a:extLst>
          </p:cNvPr>
          <p:cNvPicPr>
            <a:picLocks noChangeAspect="1"/>
          </p:cNvPicPr>
          <p:nvPr/>
        </p:nvPicPr>
        <p:blipFill>
          <a:blip r:embed="rId2"/>
          <a:stretch>
            <a:fillRect/>
          </a:stretch>
        </p:blipFill>
        <p:spPr>
          <a:xfrm>
            <a:off x="1071562" y="1423987"/>
            <a:ext cx="7000875" cy="4010025"/>
          </a:xfrm>
          <a:prstGeom prst="rect">
            <a:avLst/>
          </a:prstGeom>
        </p:spPr>
      </p:pic>
      <p:pic>
        <p:nvPicPr>
          <p:cNvPr id="6" name="Picture 5" descr="Handout Icon #276237 - Free Icons Library">
            <a:extLst>
              <a:ext uri="{FF2B5EF4-FFF2-40B4-BE49-F238E27FC236}">
                <a16:creationId xmlns:a16="http://schemas.microsoft.com/office/drawing/2014/main" id="{102FF123-956A-479E-B48B-E221EE25DB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3581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lvl="1">
              <a:buFont typeface="Arial" panose="020B0604020202020204" pitchFamily="34" charset="0"/>
              <a:buChar char="•"/>
              <a:defRPr/>
            </a:pPr>
            <a:r>
              <a:rPr lang="en-US" sz="2800" dirty="0"/>
              <a:t>Weather forecasts</a:t>
            </a:r>
          </a:p>
          <a:p>
            <a:pPr lvl="1">
              <a:buFont typeface="Arial" panose="020B0604020202020204" pitchFamily="34" charset="0"/>
              <a:buChar char="•"/>
              <a:defRPr/>
            </a:pPr>
            <a:r>
              <a:rPr lang="en-US" sz="2800" dirty="0"/>
              <a:t>Incident traffic plan</a:t>
            </a:r>
          </a:p>
          <a:p>
            <a:pPr lvl="1">
              <a:buFont typeface="Arial" panose="020B0604020202020204" pitchFamily="34" charset="0"/>
              <a:buChar char="•"/>
              <a:defRPr/>
            </a:pPr>
            <a:r>
              <a:rPr lang="en-US" sz="2800" dirty="0"/>
              <a:t>Other important information for operational supervisors</a:t>
            </a:r>
          </a:p>
        </p:txBody>
      </p:sp>
      <p:sp>
        <p:nvSpPr>
          <p:cNvPr id="50178" name="Rectangle 2"/>
          <p:cNvSpPr>
            <a:spLocks noGrp="1" noChangeAspect="1" noChangeArrowheads="1"/>
          </p:cNvSpPr>
          <p:nvPr>
            <p:ph type="title"/>
          </p:nvPr>
        </p:nvSpPr>
        <p:spPr/>
        <p:txBody>
          <a:bodyPr/>
          <a:lstStyle/>
          <a:p>
            <a:r>
              <a:rPr lang="en-US" dirty="0"/>
              <a:t>Additional Supporting Documents</a:t>
            </a:r>
            <a:endParaRPr lang="en-US" sz="3000" dirty="0"/>
          </a:p>
        </p:txBody>
      </p:sp>
      <p:grpSp>
        <p:nvGrpSpPr>
          <p:cNvPr id="2" name="Group 1" descr="Image 1: Firefighters reviewing plans&#10;Image 2: Individuals wearing orange safety vests gathered around a man briefing from an easel">
            <a:extLst>
              <a:ext uri="{FF2B5EF4-FFF2-40B4-BE49-F238E27FC236}">
                <a16:creationId xmlns:a16="http://schemas.microsoft.com/office/drawing/2014/main" id="{AD7243DA-4E25-49ED-81EE-09BC514D7367}"/>
              </a:ext>
            </a:extLst>
          </p:cNvPr>
          <p:cNvGrpSpPr/>
          <p:nvPr/>
        </p:nvGrpSpPr>
        <p:grpSpPr>
          <a:xfrm>
            <a:off x="577850" y="1266825"/>
            <a:ext cx="3698875" cy="4148138"/>
            <a:chOff x="577850" y="1266825"/>
            <a:chExt cx="3698875" cy="4148138"/>
          </a:xfrm>
        </p:grpSpPr>
        <p:pic>
          <p:nvPicPr>
            <p:cNvPr id="10" name="Picture 18"/>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77850" y="1266825"/>
              <a:ext cx="3124200" cy="234315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 name="Picture 17"/>
            <p:cNvPicPr>
              <a:picLocks noChangeAspect="1"/>
            </p:cNvPicPr>
            <p:nvPr/>
          </p:nvPicPr>
          <p:blipFill>
            <a:blip r:embed="rId3">
              <a:lum bright="10000" contrast="6000"/>
              <a:extLst>
                <a:ext uri="{28A0092B-C50C-407E-A947-70E740481C1C}">
                  <a14:useLocalDpi xmlns:a14="http://schemas.microsoft.com/office/drawing/2010/main" val="0"/>
                </a:ext>
              </a:extLst>
            </a:blip>
            <a:srcRect/>
            <a:stretch>
              <a:fillRect/>
            </a:stretch>
          </p:blipFill>
          <p:spPr bwMode="auto">
            <a:xfrm>
              <a:off x="1009650" y="3221038"/>
              <a:ext cx="3267075" cy="2193925"/>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23</a:t>
            </a:fld>
            <a:endParaRPr lang="en-US" sz="1600" b="1" dirty="0">
              <a:solidFill>
                <a:schemeClr val="bg1"/>
              </a:solidFill>
            </a:endParaRPr>
          </a:p>
        </p:txBody>
      </p:sp>
    </p:spTree>
    <p:extLst>
      <p:ext uri="{BB962C8B-B14F-4D97-AF65-F5344CB8AC3E}">
        <p14:creationId xmlns:p14="http://schemas.microsoft.com/office/powerpoint/2010/main" val="103585400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8305800" cy="1598612"/>
          </a:xfrm>
        </p:spPr>
        <p:txBody>
          <a:bodyPr/>
          <a:lstStyle/>
          <a:p>
            <a:pPr marL="0" indent="0">
              <a:spcBef>
                <a:spcPct val="50000"/>
              </a:spcBef>
              <a:buNone/>
              <a:defRPr/>
            </a:pPr>
            <a:r>
              <a:rPr lang="en-US" sz="2200" dirty="0"/>
              <a:t>For less complex incidents, the IC may only require the Incident Objectives (ICS 202), Organization Assignment List (ICS 203), Assignment List (ICS 204), Safety Messages (ICS 208), and a map of the incident area.</a:t>
            </a:r>
          </a:p>
          <a:p>
            <a:pPr>
              <a:buNone/>
            </a:pPr>
            <a:endParaRPr lang="en-US" sz="2200" dirty="0"/>
          </a:p>
        </p:txBody>
      </p:sp>
      <p:sp>
        <p:nvSpPr>
          <p:cNvPr id="39938" name="Rectangle 2"/>
          <p:cNvSpPr>
            <a:spLocks noGrp="1" noChangeAspect="1" noChangeArrowheads="1"/>
          </p:cNvSpPr>
          <p:nvPr>
            <p:ph type="title"/>
          </p:nvPr>
        </p:nvSpPr>
        <p:spPr/>
        <p:txBody>
          <a:bodyPr/>
          <a:lstStyle/>
          <a:p>
            <a:r>
              <a:rPr lang="en-US" dirty="0"/>
              <a:t>Are All Forms Used?</a:t>
            </a:r>
            <a:endParaRPr lang="en-US" sz="3000" dirty="0"/>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24</a:t>
            </a:fld>
            <a:endParaRPr lang="en-US" sz="1600" b="1" dirty="0">
              <a:solidFill>
                <a:schemeClr val="bg1"/>
              </a:solidFill>
            </a:endParaRPr>
          </a:p>
        </p:txBody>
      </p:sp>
      <p:pic>
        <p:nvPicPr>
          <p:cNvPr id="12" name="Content Placeholder 11" descr="an images of papers - each paper has an ics form number: 202, 203, 204, 208 and Maps">
            <a:extLst>
              <a:ext uri="{FF2B5EF4-FFF2-40B4-BE49-F238E27FC236}">
                <a16:creationId xmlns:a16="http://schemas.microsoft.com/office/drawing/2014/main" id="{4E84B4A9-9805-4387-B103-4DEE8B0F82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00400" y="2971800"/>
            <a:ext cx="2509182" cy="2743200"/>
          </a:xfrm>
        </p:spPr>
      </p:pic>
    </p:spTree>
    <p:extLst>
      <p:ext uri="{BB962C8B-B14F-4D97-AF65-F5344CB8AC3E}">
        <p14:creationId xmlns:p14="http://schemas.microsoft.com/office/powerpoint/2010/main" val="327863926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09295"/>
            <a:ext cx="7467600" cy="2548306"/>
          </a:xfrm>
        </p:spPr>
        <p:txBody>
          <a:bodyPr/>
          <a:lstStyle/>
          <a:p>
            <a:pPr marL="0" indent="0">
              <a:spcBef>
                <a:spcPct val="50000"/>
              </a:spcBef>
              <a:buNone/>
              <a:defRPr/>
            </a:pPr>
            <a:r>
              <a:rPr lang="en-US" dirty="0"/>
              <a:t>The Incident Commander/Unified Command reviews and approves the IAP.</a:t>
            </a:r>
          </a:p>
          <a:p>
            <a:pPr marL="0" indent="0">
              <a:spcBef>
                <a:spcPct val="50000"/>
              </a:spcBef>
              <a:buNone/>
              <a:defRPr/>
            </a:pPr>
            <a:r>
              <a:rPr lang="en-US" dirty="0"/>
              <a:t>Planning Section staff assemble the plan and ensure it is ready for the Operational Period Briefing.</a:t>
            </a:r>
          </a:p>
          <a:p>
            <a:pPr>
              <a:buNone/>
            </a:pPr>
            <a:endParaRPr lang="en-US" dirty="0"/>
          </a:p>
        </p:txBody>
      </p:sp>
      <p:sp>
        <p:nvSpPr>
          <p:cNvPr id="39938" name="Rectangle 2"/>
          <p:cNvSpPr>
            <a:spLocks noGrp="1" noChangeAspect="1" noChangeArrowheads="1"/>
          </p:cNvSpPr>
          <p:nvPr>
            <p:ph type="title"/>
          </p:nvPr>
        </p:nvSpPr>
        <p:spPr/>
        <p:txBody>
          <a:bodyPr/>
          <a:lstStyle/>
          <a:p>
            <a:r>
              <a:rPr lang="en-US" dirty="0"/>
              <a:t>IAP Approval</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pic>
        <p:nvPicPr>
          <p:cNvPr id="7" name="Graphic 6" descr="Checkmark">
            <a:extLst>
              <a:ext uri="{FF2B5EF4-FFF2-40B4-BE49-F238E27FC236}">
                <a16:creationId xmlns:a16="http://schemas.microsoft.com/office/drawing/2014/main" id="{951585DF-960D-4396-AD70-D9EE25A7A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2700" y="3352800"/>
            <a:ext cx="1828800" cy="1828800"/>
          </a:xfrm>
          <a:prstGeom prst="rect">
            <a:avLst/>
          </a:prstGeom>
        </p:spPr>
      </p:pic>
    </p:spTree>
    <p:extLst>
      <p:ext uri="{BB962C8B-B14F-4D97-AF65-F5344CB8AC3E}">
        <p14:creationId xmlns:p14="http://schemas.microsoft.com/office/powerpoint/2010/main" val="185436477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2667000"/>
            <a:ext cx="7467600" cy="2667000"/>
          </a:xfrm>
        </p:spPr>
        <p:txBody>
          <a:bodyPr/>
          <a:lstStyle/>
          <a:p>
            <a:pPr algn="ctr"/>
            <a:r>
              <a:rPr lang="en-US" sz="3600" dirty="0"/>
              <a:t>Activity 5.1: Applied Activity – </a:t>
            </a:r>
            <a:br>
              <a:rPr lang="en-US" sz="3600" dirty="0"/>
            </a:br>
            <a:r>
              <a:rPr lang="en-US" sz="3600" dirty="0"/>
              <a:t>Part 1</a:t>
            </a:r>
            <a:br>
              <a:rPr lang="en-US" sz="3600" dirty="0"/>
            </a:br>
            <a:br>
              <a:rPr lang="en-US" sz="2000" dirty="0"/>
            </a:br>
            <a:br>
              <a:rPr lang="en-US" sz="2000" dirty="0"/>
            </a:br>
            <a:r>
              <a:rPr lang="en-US" sz="2400" dirty="0"/>
              <a:t>Allotted Time: 1 hour 30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371600"/>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8DA4630C-A4C1-4208-8F4E-7939CB5CABDE}" type="slidenum">
              <a:rPr lang="en-US" sz="1600" b="1" smtClean="0">
                <a:solidFill>
                  <a:schemeClr val="bg1"/>
                </a:solidFill>
              </a:rPr>
              <a:t>26</a:t>
            </a:fld>
            <a:endParaRPr lang="en-US" sz="1600" b="1" dirty="0">
              <a:solidFill>
                <a:schemeClr val="bg1"/>
              </a:solidFill>
            </a:endParaRPr>
          </a:p>
        </p:txBody>
      </p:sp>
    </p:spTree>
    <p:extLst>
      <p:ext uri="{BB962C8B-B14F-4D97-AF65-F5344CB8AC3E}">
        <p14:creationId xmlns:p14="http://schemas.microsoft.com/office/powerpoint/2010/main" val="270909291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70279" y="1068388"/>
            <a:ext cx="4616521" cy="4593431"/>
          </a:xfrm>
        </p:spPr>
        <p:txBody>
          <a:bodyPr/>
          <a:lstStyle/>
          <a:p>
            <a:pPr marL="114300" lvl="1" indent="0">
              <a:buNone/>
              <a:defRPr/>
            </a:pPr>
            <a:r>
              <a:rPr lang="en-US" sz="2800" dirty="0"/>
              <a:t>The Operations Briefing:</a:t>
            </a:r>
          </a:p>
          <a:p>
            <a:pPr lvl="1">
              <a:buFont typeface="Arial" panose="020B0604020202020204" pitchFamily="34" charset="0"/>
              <a:buChar char="•"/>
              <a:defRPr/>
            </a:pPr>
            <a:r>
              <a:rPr lang="en-US" sz="2800" dirty="0"/>
              <a:t>Is conducted at the beginning of each operational period.</a:t>
            </a:r>
          </a:p>
          <a:p>
            <a:pPr lvl="1">
              <a:buFont typeface="Arial" panose="020B0604020202020204" pitchFamily="34" charset="0"/>
              <a:buChar char="•"/>
              <a:defRPr/>
            </a:pPr>
            <a:r>
              <a:rPr lang="en-US" sz="2800" dirty="0"/>
              <a:t>Presents the IAP to supervisors of tactical resources.</a:t>
            </a:r>
          </a:p>
          <a:p>
            <a:pPr lvl="1">
              <a:buFont typeface="Arial" panose="020B0604020202020204" pitchFamily="34" charset="0"/>
              <a:buChar char="•"/>
              <a:defRPr/>
            </a:pPr>
            <a:r>
              <a:rPr lang="en-US" sz="2800" dirty="0"/>
              <a:t>Should be concise.</a:t>
            </a:r>
          </a:p>
          <a:p>
            <a:pPr>
              <a:buNone/>
            </a:pPr>
            <a:endParaRPr lang="en-US" dirty="0"/>
          </a:p>
        </p:txBody>
      </p:sp>
      <p:sp>
        <p:nvSpPr>
          <p:cNvPr id="52226" name="Rectangle 2"/>
          <p:cNvSpPr>
            <a:spLocks noGrp="1" noChangeAspect="1" noChangeArrowheads="1"/>
          </p:cNvSpPr>
          <p:nvPr>
            <p:ph type="title"/>
          </p:nvPr>
        </p:nvSpPr>
        <p:spPr/>
        <p:txBody>
          <a:bodyPr/>
          <a:lstStyle/>
          <a:p>
            <a:r>
              <a:rPr lang="en-US" dirty="0"/>
              <a:t>Operations Briefing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27</a:t>
            </a:fld>
            <a:endParaRPr lang="en-US" sz="1600" b="1" dirty="0">
              <a:solidFill>
                <a:schemeClr val="bg1"/>
              </a:solidFill>
            </a:endParaRPr>
          </a:p>
        </p:txBody>
      </p:sp>
      <p:pic>
        <p:nvPicPr>
          <p:cNvPr id="10" name="Picture 9"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3CC75040-DD43-4586-9A36-84C126A4AB75}"/>
              </a:ext>
            </a:extLst>
          </p:cNvPr>
          <p:cNvPicPr>
            <a:picLocks noChangeAspect="1"/>
          </p:cNvPicPr>
          <p:nvPr/>
        </p:nvPicPr>
        <p:blipFill>
          <a:blip r:embed="rId2"/>
          <a:stretch>
            <a:fillRect/>
          </a:stretch>
        </p:blipFill>
        <p:spPr>
          <a:xfrm>
            <a:off x="609600" y="1121569"/>
            <a:ext cx="2825616" cy="4540250"/>
          </a:xfrm>
          <a:prstGeom prst="rect">
            <a:avLst/>
          </a:prstGeom>
        </p:spPr>
      </p:pic>
      <p:cxnSp>
        <p:nvCxnSpPr>
          <p:cNvPr id="11" name="Straight Arrow Connector 10" descr="arrow pointing to operational period briefing">
            <a:extLst>
              <a:ext uri="{FF2B5EF4-FFF2-40B4-BE49-F238E27FC236}">
                <a16:creationId xmlns:a16="http://schemas.microsoft.com/office/drawing/2014/main" id="{E244879B-80A3-4F14-9987-F646C05E81D5}"/>
              </a:ext>
            </a:extLst>
          </p:cNvPr>
          <p:cNvCxnSpPr/>
          <p:nvPr/>
        </p:nvCxnSpPr>
        <p:spPr bwMode="auto">
          <a:xfrm flipH="1">
            <a:off x="3352800" y="2819400"/>
            <a:ext cx="717479"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pic>
        <p:nvPicPr>
          <p:cNvPr id="7" name="Picture 2" descr="Attention Sign Images – Browse 432,362 Stock Photos, Vectors, and Video |  Adobe Stock">
            <a:extLst>
              <a:ext uri="{FF2B5EF4-FFF2-40B4-BE49-F238E27FC236}">
                <a16:creationId xmlns:a16="http://schemas.microsoft.com/office/drawing/2014/main" id="{4AB4B67D-70E4-42E0-A1E5-D7751E4A94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800600" y="5870575"/>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9767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spect="1" noChangeArrowheads="1"/>
          </p:cNvSpPr>
          <p:nvPr>
            <p:ph type="title"/>
          </p:nvPr>
        </p:nvSpPr>
        <p:spPr/>
        <p:txBody>
          <a:bodyPr/>
          <a:lstStyle/>
          <a:p>
            <a:r>
              <a:rPr lang="en-US" dirty="0"/>
              <a:t>Sample Operations Briefing Agenda</a:t>
            </a:r>
          </a:p>
        </p:txBody>
      </p:sp>
      <p:graphicFrame>
        <p:nvGraphicFramePr>
          <p:cNvPr id="7" name="Table 6"/>
          <p:cNvGraphicFramePr>
            <a:graphicFrameLocks noGrp="1"/>
          </p:cNvGraphicFramePr>
          <p:nvPr>
            <p:extLst>
              <p:ext uri="{D42A27DB-BD31-4B8C-83A1-F6EECF244321}">
                <p14:modId xmlns:p14="http://schemas.microsoft.com/office/powerpoint/2010/main" val="499407076"/>
              </p:ext>
            </p:extLst>
          </p:nvPr>
        </p:nvGraphicFramePr>
        <p:xfrm>
          <a:off x="304800" y="1219200"/>
          <a:ext cx="8458200" cy="4191000"/>
        </p:xfrm>
        <a:graphic>
          <a:graphicData uri="http://schemas.openxmlformats.org/drawingml/2006/table">
            <a:tbl>
              <a:tblPr firstRow="1" bandRow="1">
                <a:tableStyleId>{9DCAF9ED-07DC-4A11-8D7F-57B35C25682E}</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31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Agenda Item</a:t>
                      </a:r>
                    </a:p>
                  </a:txBody>
                  <a:tcPr marT="45729" marB="4572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Who</a:t>
                      </a:r>
                      <a:endParaRPr lang="en-US" sz="1800" b="1" kern="1200" dirty="0">
                        <a:solidFill>
                          <a:srgbClr val="003366"/>
                        </a:solidFill>
                        <a:latin typeface="Arial" pitchFamily="34" charset="0"/>
                        <a:ea typeface="+mn-ea"/>
                        <a:cs typeface="+mn-cs"/>
                      </a:endParaRPr>
                    </a:p>
                  </a:txBody>
                  <a:tcPr marT="45729" marB="4572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165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1" kern="1200" dirty="0">
                        <a:solidFill>
                          <a:srgbClr val="003366"/>
                        </a:solidFill>
                        <a:latin typeface="Arial" pitchFamily="34" charset="0"/>
                        <a:ea typeface="+mn-ea"/>
                        <a:cs typeface="+mn-cs"/>
                      </a:endParaRPr>
                    </a:p>
                  </a:txBody>
                  <a:tcPr marT="45729" marB="45729">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kern="1200" dirty="0">
                        <a:solidFill>
                          <a:srgbClr val="003366"/>
                        </a:solidFill>
                        <a:latin typeface="Arial" pitchFamily="34" charset="0"/>
                        <a:ea typeface="+mn-ea"/>
                        <a:cs typeface="+mn-cs"/>
                      </a:endParaRPr>
                    </a:p>
                  </a:txBody>
                  <a:tcPr marT="45729" marB="45729">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1"/>
                  </a:ext>
                </a:extLst>
              </a:tr>
              <a:tr h="69618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1" i="0" u="none" strike="noStrike" cap="none" normalizeH="0" baseline="0" dirty="0">
                          <a:ln>
                            <a:noFill/>
                          </a:ln>
                          <a:solidFill>
                            <a:srgbClr val="000066"/>
                          </a:solidFill>
                          <a:effectLst/>
                          <a:latin typeface="Arial" pitchFamily="34" charset="0"/>
                          <a:cs typeface="Times New Roman" pitchFamily="18" charset="0"/>
                        </a:rPr>
                        <a:t>Introduction and Welcome</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Planning Section Chief</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2"/>
                  </a:ext>
                </a:extLst>
              </a:tr>
              <a:tr h="69618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pPr>
                      <a:r>
                        <a:rPr kumimoji="0" lang="en-US" sz="1800" b="1" i="0" u="none" strike="noStrike" cap="none" normalizeH="0" baseline="0" dirty="0">
                          <a:ln>
                            <a:noFill/>
                          </a:ln>
                          <a:solidFill>
                            <a:srgbClr val="000066"/>
                          </a:solidFill>
                          <a:effectLst/>
                          <a:latin typeface="Arial" pitchFamily="34" charset="0"/>
                        </a:rPr>
                        <a:t>Review of Incident Objectives</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Incident Commander</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3"/>
                  </a:ext>
                </a:extLst>
              </a:tr>
              <a:tr h="1100987">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pPr>
                      <a:r>
                        <a:rPr kumimoji="0" lang="en-US" sz="1800" b="1" i="0" u="none" strike="noStrike" cap="none" normalizeH="0" baseline="0" dirty="0">
                          <a:ln>
                            <a:noFill/>
                          </a:ln>
                          <a:solidFill>
                            <a:srgbClr val="000066"/>
                          </a:solidFill>
                          <a:effectLst/>
                          <a:latin typeface="Arial" pitchFamily="34" charset="0"/>
                        </a:rPr>
                        <a:t>Review of Current Incident/</a:t>
                      </a:r>
                      <a:br>
                        <a:rPr kumimoji="0" lang="en-US" sz="1800" b="1" i="0" u="none" strike="noStrike" cap="none" normalizeH="0" baseline="0" dirty="0">
                          <a:ln>
                            <a:noFill/>
                          </a:ln>
                          <a:solidFill>
                            <a:srgbClr val="000066"/>
                          </a:solidFill>
                          <a:effectLst/>
                          <a:latin typeface="Arial" pitchFamily="34" charset="0"/>
                        </a:rPr>
                      </a:br>
                      <a:r>
                        <a:rPr kumimoji="0" lang="en-US" sz="1800" b="1" i="0" u="none" strike="noStrike" cap="none" normalizeH="0" baseline="0" dirty="0">
                          <a:ln>
                            <a:noFill/>
                          </a:ln>
                          <a:solidFill>
                            <a:srgbClr val="000066"/>
                          </a:solidFill>
                          <a:effectLst/>
                          <a:latin typeface="Arial" pitchFamily="34" charset="0"/>
                        </a:rPr>
                        <a:t>Objective Status</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Operations Section Chief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Technical Specialists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(as necessary)</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4"/>
                  </a:ext>
                </a:extLst>
              </a:tr>
              <a:tr h="1100987">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4"/>
                        <a:tabLst/>
                      </a:pPr>
                      <a:r>
                        <a:rPr kumimoji="0" lang="en-US" sz="1800" b="1" i="0" u="none" strike="noStrike" cap="none" normalizeH="0" baseline="0" dirty="0">
                          <a:ln>
                            <a:noFill/>
                          </a:ln>
                          <a:solidFill>
                            <a:srgbClr val="000066"/>
                          </a:solidFill>
                          <a:effectLst/>
                          <a:latin typeface="Arial" pitchFamily="34" charset="0"/>
                        </a:rPr>
                        <a:t>Incident Boundaries, Branch/Division Locations, and Group Assignments (Map)</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Operations Section Chief</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28</a:t>
            </a:fld>
            <a:endParaRPr lang="en-US" sz="1600" b="1" dirty="0">
              <a:solidFill>
                <a:schemeClr val="bg1"/>
              </a:solidFill>
            </a:endParaRPr>
          </a:p>
        </p:txBody>
      </p:sp>
      <p:pic>
        <p:nvPicPr>
          <p:cNvPr id="6" name="Picture 5" descr="Handout Icon #276237 - Free Icons Library">
            <a:extLst>
              <a:ext uri="{FF2B5EF4-FFF2-40B4-BE49-F238E27FC236}">
                <a16:creationId xmlns:a16="http://schemas.microsoft.com/office/drawing/2014/main" id="{07D23F58-8B53-478C-927E-79559B7194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8765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spect="1" noChangeArrowheads="1"/>
          </p:cNvSpPr>
          <p:nvPr>
            <p:ph type="title"/>
          </p:nvPr>
        </p:nvSpPr>
        <p:spPr/>
        <p:txBody>
          <a:bodyPr/>
          <a:lstStyle/>
          <a:p>
            <a:pPr>
              <a:lnSpc>
                <a:spcPts val="3500"/>
              </a:lnSpc>
            </a:pPr>
            <a:r>
              <a:rPr lang="en-US" dirty="0"/>
              <a:t>Sample Operations Briefing Agenda (Cont.)</a:t>
            </a:r>
          </a:p>
        </p:txBody>
      </p:sp>
      <p:graphicFrame>
        <p:nvGraphicFramePr>
          <p:cNvPr id="6" name="Table 5"/>
          <p:cNvGraphicFramePr>
            <a:graphicFrameLocks noGrp="1"/>
          </p:cNvGraphicFramePr>
          <p:nvPr/>
        </p:nvGraphicFramePr>
        <p:xfrm>
          <a:off x="482600" y="5419725"/>
          <a:ext cx="8229600" cy="117475"/>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dirty="0">
                        <a:solidFill>
                          <a:srgbClr val="003366"/>
                        </a:solidFill>
                        <a:latin typeface="Arial" pitchFamily="34" charset="0"/>
                      </a:endParaRPr>
                    </a:p>
                  </a:txBody>
                  <a:tcPr marT="45968" marB="45968">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buFont typeface="Wingdings" pitchFamily="2" charset="2"/>
                        <a:buNone/>
                      </a:pPr>
                      <a:endParaRPr lang="en-US" sz="100" b="1" dirty="0">
                        <a:solidFill>
                          <a:srgbClr val="003366"/>
                        </a:solidFill>
                      </a:endParaRPr>
                    </a:p>
                  </a:txBody>
                  <a:tcPr marT="45968" marB="45968">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29</a:t>
            </a:fld>
            <a:endParaRPr lang="en-US" sz="16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88442064"/>
              </p:ext>
            </p:extLst>
          </p:nvPr>
        </p:nvGraphicFramePr>
        <p:xfrm>
          <a:off x="482600" y="1127127"/>
          <a:ext cx="8229600" cy="4526075"/>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5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Agenda Item</a:t>
                      </a:r>
                    </a:p>
                  </a:txBody>
                  <a:tcPr marT="45718" marB="4571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Who</a:t>
                      </a:r>
                      <a:endParaRPr lang="en-US" sz="1800" b="1" kern="1200" dirty="0">
                        <a:solidFill>
                          <a:srgbClr val="003366"/>
                        </a:solidFill>
                        <a:latin typeface="Arial" pitchFamily="34" charset="0"/>
                        <a:ea typeface="+mn-ea"/>
                        <a:cs typeface="+mn-cs"/>
                      </a:endParaRPr>
                    </a:p>
                  </a:txBody>
                  <a:tcPr marT="45718" marB="45718">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118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1" kern="1200" dirty="0">
                        <a:solidFill>
                          <a:srgbClr val="003366"/>
                        </a:solidFill>
                        <a:latin typeface="Arial" pitchFamily="34" charset="0"/>
                        <a:ea typeface="+mn-ea"/>
                        <a:cs typeface="+mn-cs"/>
                      </a:endParaRPr>
                    </a:p>
                  </a:txBody>
                  <a:tcPr marT="45718" marB="45718">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kern="1200" dirty="0">
                        <a:solidFill>
                          <a:srgbClr val="003366"/>
                        </a:solidFill>
                        <a:latin typeface="Arial" pitchFamily="34" charset="0"/>
                        <a:ea typeface="+mn-ea"/>
                        <a:cs typeface="+mn-cs"/>
                      </a:endParaRPr>
                    </a:p>
                  </a:txBody>
                  <a:tcPr marT="45718" marB="45718">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1"/>
                  </a:ext>
                </a:extLst>
              </a:tr>
              <a:tr h="62284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5"/>
                        <a:tabLst/>
                      </a:pPr>
                      <a:r>
                        <a:rPr kumimoji="0" lang="en-US" sz="1800" b="1" i="0" u="none" strike="noStrike" kern="1200" cap="none" normalizeH="0" baseline="0" dirty="0">
                          <a:ln>
                            <a:noFill/>
                          </a:ln>
                          <a:solidFill>
                            <a:srgbClr val="000066"/>
                          </a:solidFill>
                          <a:effectLst/>
                          <a:latin typeface="Arial" pitchFamily="34" charset="0"/>
                          <a:ea typeface="+mn-ea"/>
                          <a:cs typeface="+mn-cs"/>
                        </a:rPr>
                        <a:t>Review of Division/Group Assignments (ICS 204)</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Operations Section Chief</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2"/>
                  </a:ext>
                </a:extLst>
              </a:tr>
              <a:tr h="694681">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6"/>
                        <a:tabLst/>
                      </a:pPr>
                      <a:r>
                        <a:rPr kumimoji="0" lang="en-US" sz="1800" b="1" i="0" u="none" strike="noStrike" kern="1200" cap="none" normalizeH="0" baseline="0" dirty="0">
                          <a:ln>
                            <a:noFill/>
                          </a:ln>
                          <a:solidFill>
                            <a:srgbClr val="000066"/>
                          </a:solidFill>
                          <a:effectLst/>
                          <a:latin typeface="Arial" pitchFamily="34" charset="0"/>
                          <a:ea typeface="+mn-ea"/>
                          <a:cs typeface="+mn-cs"/>
                        </a:rPr>
                        <a:t>Review of Safety Issues, Safety     Message</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Safety Officer</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3"/>
                  </a:ext>
                </a:extLst>
              </a:tr>
              <a:tr h="78790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7"/>
                        <a:tabLst/>
                      </a:pPr>
                      <a:r>
                        <a:rPr kumimoji="0" lang="en-US" sz="1800" b="1" i="0" u="none" strike="noStrike" kern="1200" cap="none" normalizeH="0" baseline="0" dirty="0">
                          <a:ln>
                            <a:noFill/>
                          </a:ln>
                          <a:solidFill>
                            <a:srgbClr val="000066"/>
                          </a:solidFill>
                          <a:effectLst/>
                          <a:latin typeface="Arial" pitchFamily="34" charset="0"/>
                          <a:ea typeface="+mn-ea"/>
                          <a:cs typeface="+mn-cs"/>
                        </a:rPr>
                        <a:t>Logistics (Communications and    Medical Plans)</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Logistics Section Chief  (Communications Unit Leader/Medical Unit Leader)</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4"/>
                  </a:ext>
                </a:extLst>
              </a:tr>
              <a:tr h="78790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8"/>
                        <a:tabLst/>
                      </a:pPr>
                      <a:r>
                        <a:rPr kumimoji="0" lang="en-US" sz="1800" b="1" i="0" u="none" strike="noStrike" kern="1200" cap="none" normalizeH="0" baseline="0" dirty="0">
                          <a:ln>
                            <a:noFill/>
                          </a:ln>
                          <a:solidFill>
                            <a:srgbClr val="000066"/>
                          </a:solidFill>
                          <a:effectLst/>
                          <a:latin typeface="Arial" pitchFamily="34" charset="0"/>
                          <a:ea typeface="+mn-ea"/>
                          <a:cs typeface="+mn-cs"/>
                        </a:rPr>
                        <a:t>Other personnel</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Incident Dependent (Finance Section Chief, Liaison Officer, Public Information Officer, etc.)</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r h="600082">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9"/>
                        <a:tabLst/>
                      </a:pPr>
                      <a:r>
                        <a:rPr kumimoji="0" lang="en-US" sz="1800" b="1" i="0" u="none" strike="noStrike" kern="1200" cap="none" normalizeH="0" baseline="0" dirty="0">
                          <a:ln>
                            <a:noFill/>
                          </a:ln>
                          <a:solidFill>
                            <a:srgbClr val="000066"/>
                          </a:solidFill>
                          <a:effectLst/>
                          <a:latin typeface="Arial" pitchFamily="34" charset="0"/>
                          <a:ea typeface="+mn-ea"/>
                          <a:cs typeface="+mn-cs"/>
                        </a:rPr>
                        <a:t>Closing Remarks</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Agency Administrator/Incident Commander</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6"/>
                  </a:ext>
                </a:extLst>
              </a:tr>
              <a:tr h="442412">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10"/>
                        <a:tabLst/>
                      </a:pPr>
                      <a:r>
                        <a:rPr kumimoji="0" lang="en-US" sz="1800" b="1" i="0" u="none" strike="noStrike" kern="1200" cap="none" normalizeH="0" baseline="0" dirty="0">
                          <a:ln>
                            <a:noFill/>
                          </a:ln>
                          <a:solidFill>
                            <a:srgbClr val="000066"/>
                          </a:solidFill>
                          <a:effectLst/>
                          <a:latin typeface="Arial" pitchFamily="34" charset="0"/>
                          <a:ea typeface="+mn-ea"/>
                          <a:cs typeface="+mn-cs"/>
                        </a:rPr>
                        <a:t>Conclusion</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Planning Section Chief</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181218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Unit Enabling Objectives</a:t>
            </a:r>
          </a:p>
        </p:txBody>
      </p:sp>
      <p:sp>
        <p:nvSpPr>
          <p:cNvPr id="8195" name="Rectangle 3"/>
          <p:cNvSpPr>
            <a:spLocks noGrp="1" noChangeArrowheads="1"/>
          </p:cNvSpPr>
          <p:nvPr>
            <p:ph type="body" idx="1"/>
          </p:nvPr>
        </p:nvSpPr>
        <p:spPr>
          <a:xfrm>
            <a:off x="457200" y="1068388"/>
            <a:ext cx="8245475" cy="3198812"/>
          </a:xfrm>
        </p:spPr>
        <p:txBody>
          <a:bodyPr/>
          <a:lstStyle/>
          <a:p>
            <a:pPr lvl="1">
              <a:buFont typeface="Arial" panose="020B0604020202020204" pitchFamily="34" charset="0"/>
              <a:buChar char="•"/>
            </a:pPr>
            <a:r>
              <a:rPr lang="en-US" dirty="0"/>
              <a:t>Explain the purpose of the Planning Meeting.</a:t>
            </a:r>
          </a:p>
          <a:p>
            <a:pPr lvl="1">
              <a:buFont typeface="Arial" panose="020B0604020202020204" pitchFamily="34" charset="0"/>
              <a:buChar char="•"/>
            </a:pPr>
            <a:r>
              <a:rPr lang="en-US" dirty="0"/>
              <a:t>Identify the role and use of ICS forms and supporting materials included in an Incident Action Plan.</a:t>
            </a:r>
          </a:p>
          <a:p>
            <a:pPr lvl="1">
              <a:buFont typeface="Arial" panose="020B0604020202020204" pitchFamily="34" charset="0"/>
              <a:buChar char="•"/>
            </a:pPr>
            <a:r>
              <a:rPr lang="en-US" dirty="0"/>
              <a:t>Explain the purpose of the Operational Period Briefing.</a:t>
            </a:r>
          </a:p>
          <a:p>
            <a:pPr lvl="1">
              <a:buFont typeface="Arial" panose="020B0604020202020204" pitchFamily="34" charset="0"/>
              <a:buChar char="•"/>
            </a:pPr>
            <a:endParaRPr lang="en-US"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147352854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53501" y="1068388"/>
            <a:ext cx="4433299" cy="4646612"/>
          </a:xfrm>
        </p:spPr>
        <p:txBody>
          <a:bodyPr/>
          <a:lstStyle/>
          <a:p>
            <a:pPr lvl="1">
              <a:spcBef>
                <a:spcPct val="50000"/>
              </a:spcBef>
              <a:buFont typeface="Arial" panose="020B0604020202020204" pitchFamily="34" charset="0"/>
              <a:buChar char="•"/>
              <a:defRPr/>
            </a:pPr>
            <a:r>
              <a:rPr lang="en-US" sz="2300" dirty="0"/>
              <a:t>Supervisors conduct team briefings with their assigned resources to implement operational assignments.</a:t>
            </a:r>
          </a:p>
          <a:p>
            <a:pPr lvl="1">
              <a:spcBef>
                <a:spcPct val="50000"/>
              </a:spcBef>
              <a:buFont typeface="Arial" panose="020B0604020202020204" pitchFamily="34" charset="0"/>
              <a:buChar char="•"/>
              <a:defRPr/>
            </a:pPr>
            <a:r>
              <a:rPr lang="en-US" sz="2300" dirty="0"/>
              <a:t>Operations Section Chief assesses the IAP implementation, incident objectives, strategies, and tactics prior to the next Operational Period. </a:t>
            </a:r>
          </a:p>
        </p:txBody>
      </p:sp>
      <p:sp>
        <p:nvSpPr>
          <p:cNvPr id="55298" name="Rectangle 2"/>
          <p:cNvSpPr>
            <a:spLocks noGrp="1" noChangeAspect="1" noChangeArrowheads="1"/>
          </p:cNvSpPr>
          <p:nvPr>
            <p:ph type="title"/>
          </p:nvPr>
        </p:nvSpPr>
        <p:spPr/>
        <p:txBody>
          <a:bodyPr/>
          <a:lstStyle/>
          <a:p>
            <a:r>
              <a:rPr lang="en-US" dirty="0"/>
              <a:t>Executing and Assessing the 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30</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8ED76A83-7DF7-4768-B78B-3F8C4E6D978E}"/>
              </a:ext>
            </a:extLst>
          </p:cNvPr>
          <p:cNvPicPr>
            <a:picLocks noChangeAspect="1"/>
          </p:cNvPicPr>
          <p:nvPr/>
        </p:nvPicPr>
        <p:blipFill>
          <a:blip r:embed="rId2"/>
          <a:stretch>
            <a:fillRect/>
          </a:stretch>
        </p:blipFill>
        <p:spPr>
          <a:xfrm>
            <a:off x="762000" y="1069826"/>
            <a:ext cx="2825616" cy="4540250"/>
          </a:xfrm>
          <a:prstGeom prst="rect">
            <a:avLst/>
          </a:prstGeom>
        </p:spPr>
      </p:pic>
      <p:cxnSp>
        <p:nvCxnSpPr>
          <p:cNvPr id="9" name="Straight Arrow Connector 8" descr="arrow pointing to new operational period begins">
            <a:extLst>
              <a:ext uri="{FF2B5EF4-FFF2-40B4-BE49-F238E27FC236}">
                <a16:creationId xmlns:a16="http://schemas.microsoft.com/office/drawing/2014/main" id="{908397BF-0D57-4D1F-986C-D4851F6C56C8}"/>
              </a:ext>
            </a:extLst>
          </p:cNvPr>
          <p:cNvCxnSpPr/>
          <p:nvPr/>
        </p:nvCxnSpPr>
        <p:spPr bwMode="auto">
          <a:xfrm flipH="1" flipV="1">
            <a:off x="3429000" y="3505200"/>
            <a:ext cx="609600" cy="7620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9101264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1">
              <a:buFont typeface="Arial" panose="020B0604020202020204" pitchFamily="34" charset="0"/>
              <a:buChar char="•"/>
              <a:defRPr/>
            </a:pPr>
            <a:r>
              <a:rPr lang="en-US" sz="2800" dirty="0"/>
              <a:t>Team Meetings</a:t>
            </a:r>
          </a:p>
          <a:p>
            <a:pPr lvl="1">
              <a:buFont typeface="Arial" panose="020B0604020202020204" pitchFamily="34" charset="0"/>
              <a:buChar char="•"/>
              <a:defRPr/>
            </a:pPr>
            <a:r>
              <a:rPr lang="en-US" sz="2800" dirty="0"/>
              <a:t>Section Meetings</a:t>
            </a:r>
          </a:p>
          <a:p>
            <a:pPr lvl="1">
              <a:buFont typeface="Arial" panose="020B0604020202020204" pitchFamily="34" charset="0"/>
              <a:buChar char="•"/>
              <a:defRPr/>
            </a:pPr>
            <a:r>
              <a:rPr lang="en-US" sz="2800" dirty="0"/>
              <a:t>Team Closeout</a:t>
            </a:r>
          </a:p>
          <a:p>
            <a:pPr lvl="1">
              <a:buFont typeface="Arial" panose="020B0604020202020204" pitchFamily="34" charset="0"/>
              <a:buChar char="•"/>
              <a:defRPr/>
            </a:pPr>
            <a:r>
              <a:rPr lang="en-US" sz="2800" dirty="0"/>
              <a:t>Public Meetings</a:t>
            </a:r>
          </a:p>
          <a:p>
            <a:pPr lvl="1">
              <a:buFont typeface="Arial" panose="020B0604020202020204" pitchFamily="34" charset="0"/>
              <a:buChar char="•"/>
              <a:defRPr/>
            </a:pPr>
            <a:r>
              <a:rPr lang="en-US" sz="2800" dirty="0"/>
              <a:t>Special Planning Meetings</a:t>
            </a:r>
          </a:p>
          <a:p>
            <a:pPr lvl="1">
              <a:buFont typeface="Arial" panose="020B0604020202020204" pitchFamily="34" charset="0"/>
              <a:buChar char="•"/>
              <a:defRPr/>
            </a:pPr>
            <a:r>
              <a:rPr lang="en-US" sz="2800" dirty="0"/>
              <a:t>Transition Meetings</a:t>
            </a:r>
          </a:p>
        </p:txBody>
      </p:sp>
      <p:sp>
        <p:nvSpPr>
          <p:cNvPr id="56322" name="Rectangle 2"/>
          <p:cNvSpPr>
            <a:spLocks noGrp="1" noChangeAspect="1" noChangeArrowheads="1"/>
          </p:cNvSpPr>
          <p:nvPr>
            <p:ph type="title"/>
          </p:nvPr>
        </p:nvSpPr>
        <p:spPr/>
        <p:txBody>
          <a:bodyPr/>
          <a:lstStyle/>
          <a:p>
            <a:r>
              <a:rPr lang="en-US" dirty="0"/>
              <a:t>Other Types of Meetings</a:t>
            </a:r>
          </a:p>
        </p:txBody>
      </p:sp>
      <p:pic>
        <p:nvPicPr>
          <p:cNvPr id="7" name="Content Placeholder 6" descr="An image of a group of emergency responders in uniform attending a briefing with a dog lying on the floor."/>
          <p:cNvPicPr>
            <a:picLocks noGrp="1" noChangeAspect="1"/>
          </p:cNvPicPr>
          <p:nvPr>
            <p:ph sz="half" idx="2"/>
          </p:nvPr>
        </p:nvPicPr>
        <p:blipFill>
          <a:blip r:embed="rId2">
            <a:lum bright="10000" contrast="6000"/>
            <a:extLst>
              <a:ext uri="{28A0092B-C50C-407E-A947-70E740481C1C}">
                <a14:useLocalDpi xmlns:a14="http://schemas.microsoft.com/office/drawing/2010/main" val="0"/>
              </a:ext>
            </a:extLst>
          </a:blip>
          <a:srcRect/>
          <a:stretch>
            <a:fillRect/>
          </a:stretch>
        </p:blipFill>
        <p:spPr bwMode="auto">
          <a:xfrm>
            <a:off x="4721403" y="1939934"/>
            <a:ext cx="3810000" cy="253365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31</a:t>
            </a:fld>
            <a:endParaRPr lang="en-US" sz="1600" b="1" dirty="0">
              <a:solidFill>
                <a:schemeClr val="bg1"/>
              </a:solidFill>
            </a:endParaRPr>
          </a:p>
        </p:txBody>
      </p:sp>
    </p:spTree>
    <p:extLst>
      <p:ext uri="{BB962C8B-B14F-4D97-AF65-F5344CB8AC3E}">
        <p14:creationId xmlns:p14="http://schemas.microsoft.com/office/powerpoint/2010/main" val="209689919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2667000"/>
            <a:ext cx="7467600" cy="2667000"/>
          </a:xfrm>
        </p:spPr>
        <p:txBody>
          <a:bodyPr/>
          <a:lstStyle/>
          <a:p>
            <a:pPr algn="ctr"/>
            <a:r>
              <a:rPr lang="en-US" sz="3600" dirty="0"/>
              <a:t>Activity 5.1: Applied Activity –</a:t>
            </a:r>
            <a:br>
              <a:rPr lang="en-US" sz="3600" dirty="0"/>
            </a:br>
            <a:r>
              <a:rPr lang="en-US" sz="3600" dirty="0"/>
              <a:t>Part 2</a:t>
            </a:r>
            <a:br>
              <a:rPr lang="en-US" sz="3600" dirty="0"/>
            </a:br>
            <a:br>
              <a:rPr lang="en-US" sz="2000" dirty="0"/>
            </a:br>
            <a:br>
              <a:rPr lang="en-US" sz="2000" dirty="0"/>
            </a:br>
            <a:r>
              <a:rPr lang="en-US" sz="2400" dirty="0"/>
              <a:t>Allotted Time: 1 hour</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371600"/>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8DA4630C-A4C1-4208-8F4E-7939CB5CABDE}" type="slidenum">
              <a:rPr lang="en-US" sz="1600" b="1" smtClean="0">
                <a:solidFill>
                  <a:schemeClr val="bg1"/>
                </a:solidFill>
              </a:rPr>
              <a:t>32</a:t>
            </a:fld>
            <a:endParaRPr lang="en-US" sz="1600" b="1" dirty="0">
              <a:solidFill>
                <a:schemeClr val="bg1"/>
              </a:solidFill>
            </a:endParaRPr>
          </a:p>
        </p:txBody>
      </p:sp>
    </p:spTree>
    <p:extLst>
      <p:ext uri="{BB962C8B-B14F-4D97-AF65-F5344CB8AC3E}">
        <p14:creationId xmlns:p14="http://schemas.microsoft.com/office/powerpoint/2010/main" val="1781506189"/>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3427412"/>
          </a:xfrm>
        </p:spPr>
        <p:txBody>
          <a:bodyPr/>
          <a:lstStyle/>
          <a:p>
            <a:pPr marL="571500" lvl="1" indent="-457200">
              <a:buFont typeface="+mj-lt"/>
              <a:buAutoNum type="arabicPeriod"/>
              <a:defRPr/>
            </a:pPr>
            <a:r>
              <a:rPr lang="en-US" dirty="0"/>
              <a:t>What is the purpose of the Planning Meeting?</a:t>
            </a:r>
          </a:p>
          <a:p>
            <a:pPr marL="571500" lvl="1" indent="-457200">
              <a:buFont typeface="+mj-lt"/>
              <a:buAutoNum type="arabicPeriod"/>
              <a:defRPr/>
            </a:pPr>
            <a:r>
              <a:rPr lang="en-US" dirty="0"/>
              <a:t>Name a characteristic of a strong IAP.</a:t>
            </a:r>
          </a:p>
          <a:p>
            <a:pPr marL="571500" lvl="1" indent="-457200">
              <a:buFont typeface="+mj-lt"/>
              <a:buAutoNum type="arabicPeriod"/>
              <a:defRPr/>
            </a:pPr>
            <a:r>
              <a:rPr lang="en-US" dirty="0"/>
              <a:t>Name a characteristic of a weak IAP.</a:t>
            </a:r>
          </a:p>
          <a:p>
            <a:pPr marL="571500" lvl="1" indent="-457200">
              <a:buFont typeface="+mj-lt"/>
              <a:buAutoNum type="arabicPeriod"/>
              <a:defRPr/>
            </a:pPr>
            <a:r>
              <a:rPr lang="en-US" dirty="0"/>
              <a:t>How should you use the ICS forms and supporting materials included in an Incident Action Plan?</a:t>
            </a:r>
          </a:p>
          <a:p>
            <a:pPr marL="571500" lvl="1" indent="-457200">
              <a:buFont typeface="+mj-lt"/>
              <a:buAutoNum type="arabicPeriod"/>
              <a:defRPr/>
            </a:pPr>
            <a:r>
              <a:rPr lang="en-US" dirty="0"/>
              <a:t>What is the purpose of the Operational Period Briefing?</a:t>
            </a:r>
          </a:p>
          <a:p>
            <a:pPr marL="571500" lvl="1" indent="-457200">
              <a:buFont typeface="+mj-lt"/>
              <a:buAutoNum type="arabicPeriod"/>
              <a:defRPr/>
            </a:pPr>
            <a:endParaRPr lang="en-US" dirty="0"/>
          </a:p>
        </p:txBody>
      </p:sp>
      <p:sp>
        <p:nvSpPr>
          <p:cNvPr id="58370" name="Rectangle 2"/>
          <p:cNvSpPr>
            <a:spLocks noGrp="1" noChangeAspect="1" noChangeArrowheads="1"/>
          </p:cNvSpPr>
          <p:nvPr>
            <p:ph type="title"/>
          </p:nvPr>
        </p:nvSpPr>
        <p:spPr/>
        <p:txBody>
          <a:bodyPr/>
          <a:lstStyle/>
          <a:p>
            <a:r>
              <a:rPr lang="en-US" dirty="0"/>
              <a:t>Objectives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33</a:t>
            </a:fld>
            <a:endParaRPr lang="en-US" sz="1600" b="1" dirty="0">
              <a:solidFill>
                <a:schemeClr val="bg1"/>
              </a:solidFill>
            </a:endParaRPr>
          </a:p>
        </p:txBody>
      </p:sp>
    </p:spTree>
    <p:extLst>
      <p:ext uri="{BB962C8B-B14F-4D97-AF65-F5344CB8AC3E}">
        <p14:creationId xmlns:p14="http://schemas.microsoft.com/office/powerpoint/2010/main" val="8464562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5175384" cy="3503612"/>
          </a:xfrm>
        </p:spPr>
        <p:txBody>
          <a:bodyPr/>
          <a:lstStyle/>
          <a:p>
            <a:pPr lvl="1">
              <a:buFont typeface="Arial" panose="020B0604020202020204" pitchFamily="34" charset="0"/>
              <a:buChar char="•"/>
              <a:defRPr/>
            </a:pPr>
            <a:r>
              <a:rPr lang="en-US" dirty="0"/>
              <a:t>Analyze the ICS 215 developed in Tactics Meeting.</a:t>
            </a:r>
          </a:p>
          <a:p>
            <a:pPr lvl="1">
              <a:buFont typeface="Arial" panose="020B0604020202020204" pitchFamily="34" charset="0"/>
              <a:buChar char="•"/>
              <a:defRPr/>
            </a:pPr>
            <a:r>
              <a:rPr lang="en-US" dirty="0"/>
              <a:t>Finalize Incident Action Plan Safety Analysis (ICS 215A).</a:t>
            </a:r>
          </a:p>
          <a:p>
            <a:pPr lvl="1">
              <a:buFont typeface="Arial" panose="020B0604020202020204" pitchFamily="34" charset="0"/>
              <a:buChar char="•"/>
              <a:defRPr/>
            </a:pPr>
            <a:r>
              <a:rPr lang="en-US" dirty="0"/>
              <a:t>Assess current operations effectiveness and resource efficiency.</a:t>
            </a:r>
          </a:p>
          <a:p>
            <a:pPr lvl="1">
              <a:buFont typeface="Arial" panose="020B0604020202020204" pitchFamily="34" charset="0"/>
              <a:buChar char="•"/>
              <a:defRPr/>
            </a:pPr>
            <a:r>
              <a:rPr lang="en-US" dirty="0"/>
              <a:t>Gather info to support incident management decisions. </a:t>
            </a:r>
          </a:p>
          <a:p>
            <a:pPr lvl="1">
              <a:buFont typeface="Arial" panose="020B0604020202020204" pitchFamily="34" charset="0"/>
              <a:buChar char="•"/>
              <a:defRPr/>
            </a:pPr>
            <a:endParaRPr lang="en-US" dirty="0"/>
          </a:p>
          <a:p>
            <a:pPr marL="114300" lvl="1" indent="0" algn="r">
              <a:buNone/>
              <a:defRPr/>
            </a:pPr>
            <a:r>
              <a:rPr lang="en-US" sz="1800" dirty="0"/>
              <a:t>Handout 5-1: Preparing for the Planning Meeting</a:t>
            </a:r>
          </a:p>
        </p:txBody>
      </p:sp>
      <p:sp>
        <p:nvSpPr>
          <p:cNvPr id="29698" name="Rectangle 2"/>
          <p:cNvSpPr>
            <a:spLocks noGrp="1" noChangeAspect="1" noChangeArrowheads="1"/>
          </p:cNvSpPr>
          <p:nvPr>
            <p:ph type="title"/>
          </p:nvPr>
        </p:nvSpPr>
        <p:spPr/>
        <p:txBody>
          <a:bodyPr/>
          <a:lstStyle/>
          <a:p>
            <a:r>
              <a:rPr lang="en-US" dirty="0"/>
              <a:t>Preparing for the Planning Meeting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4</a:t>
            </a:fld>
            <a:endParaRPr lang="en-US" sz="1600" b="1" dirty="0">
              <a:solidFill>
                <a:schemeClr val="bg1"/>
              </a:solidFill>
            </a:endParaRPr>
          </a:p>
        </p:txBody>
      </p:sp>
      <p:pic>
        <p:nvPicPr>
          <p:cNvPr id="6" name="Picture 5" descr="The leg of the “P” describes the initial stages of an incident, when personnel work to gain awareness of the situation and establish the organization for incident management. Incident personnel perform the steps in the leg of the “P” only one time. Arrow pointing to Prepare for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3BCE233E-83D9-457F-BA79-115B3A8352FD}"/>
              </a:ext>
            </a:extLst>
          </p:cNvPr>
          <p:cNvPicPr>
            <a:picLocks noChangeAspect="1"/>
          </p:cNvPicPr>
          <p:nvPr/>
        </p:nvPicPr>
        <p:blipFill>
          <a:blip r:embed="rId2"/>
          <a:stretch>
            <a:fillRect/>
          </a:stretch>
        </p:blipFill>
        <p:spPr>
          <a:xfrm>
            <a:off x="5632584" y="1152627"/>
            <a:ext cx="2825616" cy="4540250"/>
          </a:xfrm>
          <a:prstGeom prst="rect">
            <a:avLst/>
          </a:prstGeom>
        </p:spPr>
      </p:pic>
      <p:cxnSp>
        <p:nvCxnSpPr>
          <p:cNvPr id="10" name="Straight Arrow Connector 9" descr="arrow pointing to prepare for planning meeting">
            <a:extLst>
              <a:ext uri="{FF2B5EF4-FFF2-40B4-BE49-F238E27FC236}">
                <a16:creationId xmlns:a16="http://schemas.microsoft.com/office/drawing/2014/main" id="{58C2ED2C-D19C-401A-A7CA-E28CB6464113}"/>
              </a:ext>
            </a:extLst>
          </p:cNvPr>
          <p:cNvCxnSpPr>
            <a:cxnSpLocks/>
          </p:cNvCxnSpPr>
          <p:nvPr/>
        </p:nvCxnSpPr>
        <p:spPr bwMode="auto">
          <a:xfrm flipV="1">
            <a:off x="5181600" y="1640285"/>
            <a:ext cx="1670184" cy="18851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7" name="Picture 6" descr="Handout Icon #276237 - Free Icons Library">
            <a:extLst>
              <a:ext uri="{FF2B5EF4-FFF2-40B4-BE49-F238E27FC236}">
                <a16:creationId xmlns:a16="http://schemas.microsoft.com/office/drawing/2014/main" id="{32B2166C-EB88-41BE-A336-D21A1F8BA2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04510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spect="1" noChangeArrowheads="1"/>
          </p:cNvSpPr>
          <p:nvPr>
            <p:ph type="title"/>
          </p:nvPr>
        </p:nvSpPr>
        <p:spPr/>
        <p:txBody>
          <a:bodyPr/>
          <a:lstStyle/>
          <a:p>
            <a:r>
              <a:rPr lang="en-US" dirty="0"/>
              <a:t>Planning Meeting Displays</a:t>
            </a:r>
          </a:p>
        </p:txBody>
      </p:sp>
      <p:grpSp>
        <p:nvGrpSpPr>
          <p:cNvPr id="2" name="Group 1" descr="An image of a man giving a presentation based on information from an agenda, maps, incident objectives, ICS Form 215, and ICS Form 215A"/>
          <p:cNvGrpSpPr/>
          <p:nvPr/>
        </p:nvGrpSpPr>
        <p:grpSpPr>
          <a:xfrm>
            <a:off x="330200" y="1135063"/>
            <a:ext cx="8356600" cy="4324350"/>
            <a:chOff x="220663" y="1135063"/>
            <a:chExt cx="8356600" cy="4324350"/>
          </a:xfrm>
        </p:grpSpPr>
        <p:pic>
          <p:nvPicPr>
            <p:cNvPr id="36867" name="Picture 3" descr="Man giving a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2166938"/>
              <a:ext cx="43592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0"/>
            <p:cNvSpPr txBox="1">
              <a:spLocks noChangeArrowheads="1"/>
            </p:cNvSpPr>
            <p:nvPr/>
          </p:nvSpPr>
          <p:spPr bwMode="auto">
            <a:xfrm>
              <a:off x="6480175" y="1665288"/>
              <a:ext cx="205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r>
                <a:rPr lang="en-US" sz="2400" b="1" dirty="0">
                  <a:solidFill>
                    <a:srgbClr val="336699"/>
                  </a:solidFill>
                </a:rPr>
                <a:t>ICS Form 215</a:t>
              </a:r>
            </a:p>
          </p:txBody>
        </p:sp>
        <p:sp>
          <p:nvSpPr>
            <p:cNvPr id="36869" name="TextBox 11"/>
            <p:cNvSpPr txBox="1">
              <a:spLocks noChangeArrowheads="1"/>
            </p:cNvSpPr>
            <p:nvPr/>
          </p:nvSpPr>
          <p:spPr bwMode="auto">
            <a:xfrm>
              <a:off x="939800" y="170497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r>
                <a:rPr lang="en-US" sz="2400" b="1" dirty="0">
                  <a:solidFill>
                    <a:srgbClr val="336699"/>
                  </a:solidFill>
                </a:rPr>
                <a:t>Maps</a:t>
              </a:r>
            </a:p>
          </p:txBody>
        </p:sp>
        <p:sp>
          <p:nvSpPr>
            <p:cNvPr id="36870" name="TextBox 12"/>
            <p:cNvSpPr txBox="1">
              <a:spLocks noChangeArrowheads="1"/>
            </p:cNvSpPr>
            <p:nvPr/>
          </p:nvSpPr>
          <p:spPr bwMode="auto">
            <a:xfrm>
              <a:off x="3062288" y="1135063"/>
              <a:ext cx="274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r>
                <a:rPr lang="en-US" sz="2400" b="1" dirty="0">
                  <a:solidFill>
                    <a:srgbClr val="336699"/>
                  </a:solidFill>
                </a:rPr>
                <a:t>Incident Objectives</a:t>
              </a:r>
            </a:p>
          </p:txBody>
        </p:sp>
        <p:sp>
          <p:nvSpPr>
            <p:cNvPr id="36871" name="TextBox 13"/>
            <p:cNvSpPr txBox="1">
              <a:spLocks noChangeArrowheads="1"/>
            </p:cNvSpPr>
            <p:nvPr/>
          </p:nvSpPr>
          <p:spPr bwMode="auto">
            <a:xfrm>
              <a:off x="220663" y="28702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r>
                <a:rPr lang="en-US" sz="2400" b="1" dirty="0">
                  <a:solidFill>
                    <a:srgbClr val="336699"/>
                  </a:solidFill>
                </a:rPr>
                <a:t>Agenda</a:t>
              </a:r>
            </a:p>
          </p:txBody>
        </p:sp>
        <p:sp>
          <p:nvSpPr>
            <p:cNvPr id="36872" name="TextBox 15"/>
            <p:cNvSpPr txBox="1">
              <a:spLocks noChangeArrowheads="1"/>
            </p:cNvSpPr>
            <p:nvPr/>
          </p:nvSpPr>
          <p:spPr bwMode="auto">
            <a:xfrm>
              <a:off x="6519863" y="2873375"/>
              <a:ext cx="205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r>
                <a:rPr lang="en-US" sz="2400" b="1" dirty="0">
                  <a:solidFill>
                    <a:srgbClr val="336699"/>
                  </a:solidFill>
                </a:rPr>
                <a:t>ICS Form 215A</a:t>
              </a:r>
            </a:p>
          </p:txBody>
        </p:sp>
        <p:sp>
          <p:nvSpPr>
            <p:cNvPr id="12" name="Down Arrow 11"/>
            <p:cNvSpPr/>
            <p:nvPr/>
          </p:nvSpPr>
          <p:spPr bwMode="auto">
            <a:xfrm rot="18420000">
              <a:off x="2082801" y="1935162"/>
              <a:ext cx="330200" cy="593725"/>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3" name="Down Arrow 12"/>
            <p:cNvSpPr/>
            <p:nvPr/>
          </p:nvSpPr>
          <p:spPr bwMode="auto">
            <a:xfrm rot="18420000">
              <a:off x="1701007" y="3067843"/>
              <a:ext cx="330200" cy="595313"/>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4" name="Down Arrow 13"/>
            <p:cNvSpPr/>
            <p:nvPr/>
          </p:nvSpPr>
          <p:spPr bwMode="auto">
            <a:xfrm rot="3180000" flipH="1">
              <a:off x="6604001" y="2087562"/>
              <a:ext cx="330200" cy="593725"/>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5" name="Down Arrow 14"/>
            <p:cNvSpPr/>
            <p:nvPr/>
          </p:nvSpPr>
          <p:spPr bwMode="auto">
            <a:xfrm rot="3180000" flipH="1">
              <a:off x="6466682" y="3255168"/>
              <a:ext cx="330200" cy="595313"/>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6" name="Down Arrow 15"/>
            <p:cNvSpPr/>
            <p:nvPr/>
          </p:nvSpPr>
          <p:spPr bwMode="auto">
            <a:xfrm>
              <a:off x="4208463" y="1958975"/>
              <a:ext cx="422275" cy="392113"/>
            </a:xfrm>
            <a:prstGeom prst="downArrow">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endParaRPr>
            </a:p>
          </p:txBody>
        </p:sp>
      </p:grpSp>
      <p:sp>
        <p:nvSpPr>
          <p:cNvPr id="1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5</a:t>
            </a:fld>
            <a:endParaRPr lang="en-US" sz="1600" b="1" dirty="0">
              <a:solidFill>
                <a:schemeClr val="bg1"/>
              </a:solidFill>
            </a:endParaRPr>
          </a:p>
        </p:txBody>
      </p:sp>
    </p:spTree>
    <p:extLst>
      <p:ext uri="{BB962C8B-B14F-4D97-AF65-F5344CB8AC3E}">
        <p14:creationId xmlns:p14="http://schemas.microsoft.com/office/powerpoint/2010/main" val="68431523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068388"/>
            <a:ext cx="4924661" cy="4113212"/>
          </a:xfrm>
        </p:spPr>
        <p:txBody>
          <a:bodyPr/>
          <a:lstStyle/>
          <a:p>
            <a:pPr lvl="1">
              <a:spcBef>
                <a:spcPct val="50000"/>
              </a:spcBef>
              <a:buFont typeface="Arial" panose="020B0604020202020204" pitchFamily="34" charset="0"/>
              <a:buChar char="•"/>
              <a:defRPr/>
            </a:pPr>
            <a:r>
              <a:rPr lang="en-US" sz="2200" dirty="0"/>
              <a:t>Purposes:  Review/validate the Operational Plan; identify resource requirements</a:t>
            </a:r>
          </a:p>
          <a:p>
            <a:pPr lvl="1">
              <a:spcBef>
                <a:spcPct val="50000"/>
              </a:spcBef>
              <a:buFont typeface="Arial" panose="020B0604020202020204" pitchFamily="34" charset="0"/>
              <a:buChar char="•"/>
              <a:defRPr/>
            </a:pPr>
            <a:r>
              <a:rPr lang="en-US" sz="2200" dirty="0"/>
              <a:t>Who Attends:  </a:t>
            </a:r>
          </a:p>
          <a:p>
            <a:pPr lvl="2">
              <a:spcBef>
                <a:spcPct val="50000"/>
              </a:spcBef>
              <a:buFont typeface="Arial" panose="020B0604020202020204" pitchFamily="34" charset="0"/>
              <a:buChar char="•"/>
              <a:defRPr/>
            </a:pPr>
            <a:r>
              <a:rPr lang="en-US" sz="1800" dirty="0"/>
              <a:t>Command and General Staffs</a:t>
            </a:r>
          </a:p>
          <a:p>
            <a:pPr lvl="2">
              <a:spcBef>
                <a:spcPct val="50000"/>
              </a:spcBef>
              <a:buFont typeface="Arial" panose="020B0604020202020204" pitchFamily="34" charset="0"/>
              <a:buChar char="•"/>
              <a:defRPr/>
            </a:pPr>
            <a:r>
              <a:rPr lang="en-US" sz="1800" dirty="0"/>
              <a:t>Other incident management personnel</a:t>
            </a:r>
          </a:p>
          <a:p>
            <a:pPr lvl="2">
              <a:spcBef>
                <a:spcPct val="50000"/>
              </a:spcBef>
              <a:buFont typeface="Arial" panose="020B0604020202020204" pitchFamily="34" charset="0"/>
              <a:buChar char="•"/>
              <a:defRPr/>
            </a:pPr>
            <a:r>
              <a:rPr lang="en-US" sz="1800" dirty="0"/>
              <a:t>Agency Administrator</a:t>
            </a:r>
          </a:p>
          <a:p>
            <a:pPr lvl="2">
              <a:spcBef>
                <a:spcPct val="50000"/>
              </a:spcBef>
              <a:buFont typeface="Arial" panose="020B0604020202020204" pitchFamily="34" charset="0"/>
              <a:buChar char="•"/>
              <a:defRPr/>
            </a:pPr>
            <a:r>
              <a:rPr lang="en-US" sz="1800" dirty="0"/>
              <a:t>Cooperating/assisting agency personnel</a:t>
            </a:r>
          </a:p>
          <a:p>
            <a:pPr lvl="1">
              <a:spcBef>
                <a:spcPct val="50000"/>
              </a:spcBef>
              <a:buFont typeface="Arial" panose="020B0604020202020204" pitchFamily="34" charset="0"/>
              <a:buChar char="•"/>
              <a:defRPr/>
            </a:pPr>
            <a:r>
              <a:rPr lang="en-US" sz="2200" dirty="0"/>
              <a:t>Who Leads:  Planning Section Chief</a:t>
            </a:r>
          </a:p>
          <a:p>
            <a:endParaRPr lang="en-US" sz="2200" dirty="0"/>
          </a:p>
        </p:txBody>
      </p:sp>
      <p:sp>
        <p:nvSpPr>
          <p:cNvPr id="34818" name="Rectangle 2"/>
          <p:cNvSpPr>
            <a:spLocks noGrp="1" noChangeAspect="1" noChangeArrowheads="1"/>
          </p:cNvSpPr>
          <p:nvPr>
            <p:ph type="title"/>
          </p:nvPr>
        </p:nvSpPr>
        <p:spPr/>
        <p:txBody>
          <a:bodyPr/>
          <a:lstStyle/>
          <a:p>
            <a:r>
              <a:rPr lang="en-US" dirty="0"/>
              <a:t>The Planning Meeting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6</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3A92EAA5-7ACB-4EFA-9826-002A84F2C08E}"/>
              </a:ext>
            </a:extLst>
          </p:cNvPr>
          <p:cNvPicPr>
            <a:picLocks noChangeAspect="1"/>
          </p:cNvPicPr>
          <p:nvPr/>
        </p:nvPicPr>
        <p:blipFill>
          <a:blip r:embed="rId2"/>
          <a:stretch>
            <a:fillRect/>
          </a:stretch>
        </p:blipFill>
        <p:spPr>
          <a:xfrm>
            <a:off x="5632584" y="1152627"/>
            <a:ext cx="2825616" cy="4540250"/>
          </a:xfrm>
          <a:prstGeom prst="rect">
            <a:avLst/>
          </a:prstGeom>
        </p:spPr>
      </p:pic>
      <p:cxnSp>
        <p:nvCxnSpPr>
          <p:cNvPr id="9" name="Straight Arrow Connector 8" descr="arrow pointing to planning meeting">
            <a:extLst>
              <a:ext uri="{FF2B5EF4-FFF2-40B4-BE49-F238E27FC236}">
                <a16:creationId xmlns:a16="http://schemas.microsoft.com/office/drawing/2014/main" id="{9E0453B1-A272-4103-8AD9-6AAA88FDEFAF}"/>
              </a:ext>
            </a:extLst>
          </p:cNvPr>
          <p:cNvCxnSpPr>
            <a:cxnSpLocks/>
          </p:cNvCxnSpPr>
          <p:nvPr/>
        </p:nvCxnSpPr>
        <p:spPr bwMode="auto">
          <a:xfrm flipH="1" flipV="1">
            <a:off x="8185519" y="1676400"/>
            <a:ext cx="523404" cy="17708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7" name="Picture 2" descr="Attention Sign Images – Browse 432,362 Stock Photos, Vectors, and Video |  Adobe Stock">
            <a:extLst>
              <a:ext uri="{FF2B5EF4-FFF2-40B4-BE49-F238E27FC236}">
                <a16:creationId xmlns:a16="http://schemas.microsoft.com/office/drawing/2014/main" id="{57A68B83-A25A-4AA5-8BC6-C85E70E8BE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6546273" y="13628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0208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4239" y="3429000"/>
            <a:ext cx="8077200" cy="684212"/>
          </a:xfrm>
        </p:spPr>
        <p:txBody>
          <a:bodyPr/>
          <a:lstStyle/>
          <a:p>
            <a:pPr marL="0" indent="0" algn="ctr">
              <a:buNone/>
            </a:pPr>
            <a:r>
              <a:rPr lang="en-US" dirty="0"/>
              <a:t>The Planning Meeting Agenda</a:t>
            </a:r>
          </a:p>
        </p:txBody>
      </p:sp>
      <p:sp>
        <p:nvSpPr>
          <p:cNvPr id="34818" name="Rectangle 2"/>
          <p:cNvSpPr>
            <a:spLocks noGrp="1" noChangeAspect="1" noChangeArrowheads="1"/>
          </p:cNvSpPr>
          <p:nvPr>
            <p:ph type="title"/>
          </p:nvPr>
        </p:nvSpPr>
        <p:spPr/>
        <p:txBody>
          <a:bodyPr/>
          <a:lstStyle/>
          <a:p>
            <a:r>
              <a:rPr lang="en-US" dirty="0"/>
              <a:t>Handout 5-2</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7</a:t>
            </a:fld>
            <a:endParaRPr lang="en-US" sz="1600" b="1" dirty="0">
              <a:solidFill>
                <a:schemeClr val="bg1"/>
              </a:solidFill>
            </a:endParaRPr>
          </a:p>
        </p:txBody>
      </p:sp>
      <p:pic>
        <p:nvPicPr>
          <p:cNvPr id="6" name="Picture 5" descr="Handout Icon">
            <a:extLst>
              <a:ext uri="{FF2B5EF4-FFF2-40B4-BE49-F238E27FC236}">
                <a16:creationId xmlns:a16="http://schemas.microsoft.com/office/drawing/2014/main" id="{4B16C7CA-A7AE-44DC-AD87-6F6D3F92CE8F}"/>
              </a:ext>
            </a:extLst>
          </p:cNvPr>
          <p:cNvPicPr/>
          <p:nvPr/>
        </p:nvPicPr>
        <p:blipFill>
          <a:blip r:embed="rId2" cstate="print"/>
          <a:srcRect/>
          <a:stretch>
            <a:fillRect/>
          </a:stretch>
        </p:blipFill>
        <p:spPr bwMode="auto">
          <a:xfrm>
            <a:off x="4038600" y="1978500"/>
            <a:ext cx="1066800" cy="1221900"/>
          </a:xfrm>
          <a:prstGeom prst="rect">
            <a:avLst/>
          </a:prstGeom>
          <a:noFill/>
          <a:ln w="9525">
            <a:noFill/>
            <a:miter lim="800000"/>
            <a:headEnd/>
            <a:tailEnd/>
          </a:ln>
        </p:spPr>
      </p:pic>
    </p:spTree>
    <p:extLst>
      <p:ext uri="{BB962C8B-B14F-4D97-AF65-F5344CB8AC3E}">
        <p14:creationId xmlns:p14="http://schemas.microsoft.com/office/powerpoint/2010/main" val="85480662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spect="1" noChangeArrowheads="1"/>
          </p:cNvSpPr>
          <p:nvPr>
            <p:ph type="title"/>
          </p:nvPr>
        </p:nvSpPr>
        <p:spPr/>
        <p:txBody>
          <a:bodyPr/>
          <a:lstStyle/>
          <a:p>
            <a:r>
              <a:rPr lang="en-US" dirty="0"/>
              <a:t>Planning P Video: Planning Meeting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8</a:t>
            </a:fld>
            <a:endParaRPr lang="en-US" sz="1600" b="1" dirty="0">
              <a:solidFill>
                <a:schemeClr val="bg1"/>
              </a:solidFill>
            </a:endParaRPr>
          </a:p>
        </p:txBody>
      </p:sp>
      <p:pic>
        <p:nvPicPr>
          <p:cNvPr id="6" name="Picture 5" descr="Video icon">
            <a:extLst>
              <a:ext uri="{FF2B5EF4-FFF2-40B4-BE49-F238E27FC236}">
                <a16:creationId xmlns:a16="http://schemas.microsoft.com/office/drawing/2014/main" id="{C228DC74-C4FC-43D7-AE9B-56C661B096B3}"/>
              </a:ext>
            </a:extLst>
          </p:cNvPr>
          <p:cNvPicPr/>
          <p:nvPr/>
        </p:nvPicPr>
        <p:blipFill>
          <a:blip r:embed="rId2" cstate="print"/>
          <a:srcRect/>
          <a:stretch>
            <a:fillRect/>
          </a:stretch>
        </p:blipFill>
        <p:spPr bwMode="auto">
          <a:xfrm>
            <a:off x="3429001" y="2286000"/>
            <a:ext cx="2133599" cy="1905000"/>
          </a:xfrm>
          <a:prstGeom prst="rect">
            <a:avLst/>
          </a:prstGeom>
          <a:noFill/>
          <a:ln w="9525">
            <a:noFill/>
            <a:miter lim="800000"/>
            <a:headEnd/>
            <a:tailEnd/>
          </a:ln>
        </p:spPr>
      </p:pic>
    </p:spTree>
    <p:extLst>
      <p:ext uri="{BB962C8B-B14F-4D97-AF65-F5344CB8AC3E}">
        <p14:creationId xmlns:p14="http://schemas.microsoft.com/office/powerpoint/2010/main" val="286575094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38600" y="1068388"/>
            <a:ext cx="4648200" cy="4593431"/>
          </a:xfrm>
        </p:spPr>
        <p:txBody>
          <a:bodyPr/>
          <a:lstStyle/>
          <a:p>
            <a:pPr lvl="1">
              <a:spcBef>
                <a:spcPct val="25000"/>
              </a:spcBef>
              <a:buNone/>
              <a:defRPr/>
            </a:pPr>
            <a:r>
              <a:rPr lang="en-US" sz="1900" dirty="0"/>
              <a:t>After the Planning Meeting: </a:t>
            </a:r>
          </a:p>
          <a:p>
            <a:pPr lvl="1">
              <a:spcBef>
                <a:spcPct val="25000"/>
              </a:spcBef>
              <a:buFont typeface="Arial" panose="020B0604020202020204" pitchFamily="34" charset="0"/>
              <a:buChar char="•"/>
              <a:defRPr/>
            </a:pPr>
            <a:r>
              <a:rPr lang="en-US" sz="1900" dirty="0"/>
              <a:t>Organizational elements prepare IAP assignments and submit them to the Planning Section.</a:t>
            </a:r>
          </a:p>
          <a:p>
            <a:pPr lvl="1">
              <a:spcBef>
                <a:spcPct val="25000"/>
              </a:spcBef>
              <a:buFont typeface="Arial" panose="020B0604020202020204" pitchFamily="34" charset="0"/>
              <a:buChar char="•"/>
              <a:defRPr/>
            </a:pPr>
            <a:r>
              <a:rPr lang="en-US" sz="1900" dirty="0"/>
              <a:t>Planning Section collates, prepares, and duplicates the IAP document for the operational period briefing.</a:t>
            </a:r>
          </a:p>
          <a:p>
            <a:pPr lvl="1">
              <a:spcBef>
                <a:spcPct val="25000"/>
              </a:spcBef>
              <a:buFont typeface="Arial" panose="020B0604020202020204" pitchFamily="34" charset="0"/>
              <a:buChar char="•"/>
              <a:defRPr/>
            </a:pPr>
            <a:r>
              <a:rPr lang="en-US" sz="1900" dirty="0"/>
              <a:t>Resources Unit coordinates with the Logistics Section to acquire the amount and type of resources.</a:t>
            </a:r>
          </a:p>
          <a:p>
            <a:pPr lvl="1">
              <a:spcBef>
                <a:spcPct val="25000"/>
              </a:spcBef>
              <a:buFont typeface="Arial" panose="020B0604020202020204" pitchFamily="34" charset="0"/>
              <a:buChar char="•"/>
              <a:defRPr/>
            </a:pPr>
            <a:r>
              <a:rPr lang="en-US" sz="1900" dirty="0"/>
              <a:t>Incident Commander approves the IAP.</a:t>
            </a:r>
          </a:p>
        </p:txBody>
      </p:sp>
      <p:sp>
        <p:nvSpPr>
          <p:cNvPr id="37890" name="Rectangle 2"/>
          <p:cNvSpPr>
            <a:spLocks noGrp="1" noChangeAspect="1" noChangeArrowheads="1"/>
          </p:cNvSpPr>
          <p:nvPr>
            <p:ph type="title"/>
          </p:nvPr>
        </p:nvSpPr>
        <p:spPr/>
        <p:txBody>
          <a:bodyPr/>
          <a:lstStyle/>
          <a:p>
            <a:r>
              <a:rPr lang="en-US" dirty="0"/>
              <a:t>IAP Preparation and Approval</a:t>
            </a:r>
            <a:endParaRPr lang="en-US" sz="3000" dirty="0"/>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9</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151D2644-74A3-421D-A872-7B31A561EC95}"/>
              </a:ext>
            </a:extLst>
          </p:cNvPr>
          <p:cNvPicPr>
            <a:picLocks noChangeAspect="1"/>
          </p:cNvPicPr>
          <p:nvPr/>
        </p:nvPicPr>
        <p:blipFill>
          <a:blip r:embed="rId2"/>
          <a:stretch>
            <a:fillRect/>
          </a:stretch>
        </p:blipFill>
        <p:spPr>
          <a:xfrm>
            <a:off x="609600" y="1121569"/>
            <a:ext cx="2825616" cy="4540250"/>
          </a:xfrm>
          <a:prstGeom prst="rect">
            <a:avLst/>
          </a:prstGeom>
        </p:spPr>
      </p:pic>
      <p:cxnSp>
        <p:nvCxnSpPr>
          <p:cNvPr id="9" name="Straight Arrow Connector 8" descr="arrow pointing to IAP preparation and approval">
            <a:extLst>
              <a:ext uri="{FF2B5EF4-FFF2-40B4-BE49-F238E27FC236}">
                <a16:creationId xmlns:a16="http://schemas.microsoft.com/office/drawing/2014/main" id="{5D02A252-B0B0-4673-BB3B-32925967C129}"/>
              </a:ext>
            </a:extLst>
          </p:cNvPr>
          <p:cNvCxnSpPr/>
          <p:nvPr/>
        </p:nvCxnSpPr>
        <p:spPr bwMode="auto">
          <a:xfrm flipH="1">
            <a:off x="3429000" y="1981200"/>
            <a:ext cx="609600" cy="2286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29400198"/>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88A68-84AF-4F4E-9F61-40973D5570C5}">
  <ds:schemaRefs>
    <ds:schemaRef ds:uri="Microsoft.SharePoint.Taxonomy.ContentTypeSync"/>
  </ds:schemaRefs>
</ds:datastoreItem>
</file>

<file path=customXml/itemProps2.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3.xml><?xml version="1.0" encoding="utf-8"?>
<ds:datastoreItem xmlns:ds="http://schemas.openxmlformats.org/officeDocument/2006/customXml" ds:itemID="{1ABB8ED9-2135-4A95-86A2-632DFEFC6468}">
  <ds:schemaRefs>
    <ds:schemaRef ds:uri="http://schemas.microsoft.com/office/2006/metadata/properties"/>
    <ds:schemaRef ds:uri="http://schemas.microsoft.com/office/infopath/2007/PartnerControls"/>
    <ds:schemaRef ds:uri="cc899b91-0dc8-40bb-9e15-ac49ad5b7986"/>
  </ds:schemaRefs>
</ds:datastoreItem>
</file>

<file path=customXml/itemProps4.xml><?xml version="1.0" encoding="utf-8"?>
<ds:datastoreItem xmlns:ds="http://schemas.openxmlformats.org/officeDocument/2006/customXml" ds:itemID="{4159CB9E-A479-4AA4-9859-CB69D566F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3406</TotalTime>
  <Words>900</Words>
  <Application>Microsoft Office PowerPoint</Application>
  <PresentationFormat>On-screen Show (4:3)</PresentationFormat>
  <Paragraphs>152</Paragraphs>
  <Slides>33</Slides>
  <Notes>4</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Tahoma</vt:lpstr>
      <vt:lpstr>Times New Roman</vt:lpstr>
      <vt:lpstr>Wingdings</vt:lpstr>
      <vt:lpstr>1_Default Design</vt:lpstr>
      <vt:lpstr>Unit 5: Planning Process, IAP, and Operations Briefs</vt:lpstr>
      <vt:lpstr>Unit Terminal Objective</vt:lpstr>
      <vt:lpstr>Unit Enabling Objectives</vt:lpstr>
      <vt:lpstr>Preparing for the Planning Meeting</vt:lpstr>
      <vt:lpstr>Planning Meeting Displays</vt:lpstr>
      <vt:lpstr>The Planning Meeting</vt:lpstr>
      <vt:lpstr>Handout 5-2</vt:lpstr>
      <vt:lpstr>Planning P Video: Planning Meeting</vt:lpstr>
      <vt:lpstr>IAP Preparation and Approval</vt:lpstr>
      <vt:lpstr>Forms and Supporting Documents:  Overview</vt:lpstr>
      <vt:lpstr>Facilitated Activity:  Review of an IAP</vt:lpstr>
      <vt:lpstr>ICS Form 202, Incident Objectives</vt:lpstr>
      <vt:lpstr>ICS Form 202, Incident Objectives (Cont.)</vt:lpstr>
      <vt:lpstr>ICS Form 203, Organization Assignment List</vt:lpstr>
      <vt:lpstr>ICS Form 204, Assignment List (1 of 4)</vt:lpstr>
      <vt:lpstr>ICS Form 204, Assignment List (2 of 4)</vt:lpstr>
      <vt:lpstr>ICS Form 204, Assignment List (3 of 4)</vt:lpstr>
      <vt:lpstr>ICS Form 204, Assignment List (4 of 4)</vt:lpstr>
      <vt:lpstr>ICS Form 205, Incident Communications Plan</vt:lpstr>
      <vt:lpstr>ICS Form 206, Medical Plan</vt:lpstr>
      <vt:lpstr>ICS Form 207, Incident Organization Chart</vt:lpstr>
      <vt:lpstr>ICS Form 208, Safety Message/Plan</vt:lpstr>
      <vt:lpstr>Additional Supporting Documents</vt:lpstr>
      <vt:lpstr>Are All Forms Used?</vt:lpstr>
      <vt:lpstr>IAP Approval</vt:lpstr>
      <vt:lpstr>Activity 5.1: Applied Activity –  Part 1   Allotted Time: 1 hour 30 minutes</vt:lpstr>
      <vt:lpstr>Operations Briefing</vt:lpstr>
      <vt:lpstr>Sample Operations Briefing Agenda</vt:lpstr>
      <vt:lpstr>Sample Operations Briefing Agenda (Cont.)</vt:lpstr>
      <vt:lpstr>Executing and Assessing the Plan</vt:lpstr>
      <vt:lpstr>Other Types of Meetings</vt:lpstr>
      <vt:lpstr>Activity 5.1: Applied Activity – Part 2   Allotted Time: 1 hour</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 Unit 5, Planning Process, IAP, and Operations Briefs - Visuals</dc:title>
  <dc:creator>FEMA</dc:creator>
  <cp:lastModifiedBy>Michael Wilson</cp:lastModifiedBy>
  <cp:revision>54</cp:revision>
  <dcterms:created xsi:type="dcterms:W3CDTF">2016-03-31T17:03:48Z</dcterms:created>
  <dcterms:modified xsi:type="dcterms:W3CDTF">2022-07-27T18:30:13Z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228000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