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27"/>
  </p:notesMasterIdLst>
  <p:handoutMasterIdLst>
    <p:handoutMasterId r:id="rId28"/>
  </p:handoutMasterIdLst>
  <p:sldIdLst>
    <p:sldId id="275" r:id="rId6"/>
    <p:sldId id="259" r:id="rId7"/>
    <p:sldId id="327" r:id="rId8"/>
    <p:sldId id="383" r:id="rId9"/>
    <p:sldId id="384" r:id="rId10"/>
    <p:sldId id="385" r:id="rId11"/>
    <p:sldId id="386" r:id="rId12"/>
    <p:sldId id="387" r:id="rId13"/>
    <p:sldId id="388" r:id="rId14"/>
    <p:sldId id="400" r:id="rId15"/>
    <p:sldId id="390" r:id="rId16"/>
    <p:sldId id="401" r:id="rId17"/>
    <p:sldId id="391" r:id="rId18"/>
    <p:sldId id="392" r:id="rId19"/>
    <p:sldId id="393" r:id="rId20"/>
    <p:sldId id="395" r:id="rId21"/>
    <p:sldId id="396" r:id="rId22"/>
    <p:sldId id="397" r:id="rId23"/>
    <p:sldId id="398" r:id="rId24"/>
    <p:sldId id="399" r:id="rId25"/>
    <p:sldId id="376"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183C9-C38A-4F8F-9BD3-7510A7333313}" v="20" dt="2018-07-18T23:09:33.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625" autoAdjust="0"/>
    <p:restoredTop sz="83238" autoAdjust="0"/>
  </p:normalViewPr>
  <p:slideViewPr>
    <p:cSldViewPr>
      <p:cViewPr varScale="1">
        <p:scale>
          <a:sx n="92" d="100"/>
          <a:sy n="92"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linde Simon" userId="4be848b8-2dde-45b4-a745-1221a72406c8" providerId="ADAL" clId="{344183C9-C38A-4F8F-9BD3-7510A7333313}"/>
    <pc:docChg chg="modSld">
      <pc:chgData name="Sieglinde Simon" userId="4be848b8-2dde-45b4-a745-1221a72406c8" providerId="ADAL" clId="{344183C9-C38A-4F8F-9BD3-7510A7333313}" dt="2018-07-18T23:09:33.856" v="19" actId="20577"/>
      <pc:docMkLst>
        <pc:docMk/>
      </pc:docMkLst>
      <pc:sldChg chg="modSp">
        <pc:chgData name="Sieglinde Simon" userId="4be848b8-2dde-45b4-a745-1221a72406c8" providerId="ADAL" clId="{344183C9-C38A-4F8F-9BD3-7510A7333313}" dt="2018-07-18T23:09:33.856" v="19" actId="20577"/>
        <pc:sldMkLst>
          <pc:docMk/>
          <pc:sldMk cId="84645626" sldId="376"/>
        </pc:sldMkLst>
        <pc:spChg chg="mod">
          <ac:chgData name="Sieglinde Simon" userId="4be848b8-2dde-45b4-a745-1221a72406c8" providerId="ADAL" clId="{344183C9-C38A-4F8F-9BD3-7510A7333313}" dt="2018-07-18T23:09:33.856" v="19" actId="20577"/>
          <ac:spMkLst>
            <pc:docMk/>
            <pc:sldMk cId="84645626" sldId="376"/>
            <ac:spMk id="2" creationId="{00000000-0000-0000-0000-000000000000}"/>
          </ac:spMkLst>
        </pc:spChg>
      </pc:sldChg>
    </pc:docChg>
  </pc:docChgLst>
  <pc:docChgLst>
    <pc:chgData name="Shawn Rothstein" userId="76cf5933-ef08-44f4-afca-9dbc51d3f8f0" providerId="ADAL" clId="{21E33E89-015E-4D98-AACB-18DCBB6EF353}"/>
    <pc:docChg chg="modSld">
      <pc:chgData name="Shawn Rothstein" userId="76cf5933-ef08-44f4-afca-9dbc51d3f8f0" providerId="ADAL" clId="{21E33E89-015E-4D98-AACB-18DCBB6EF353}" dt="2018-07-16T23:22:52.906" v="354" actId="962"/>
      <pc:docMkLst>
        <pc:docMk/>
      </pc:docMkLst>
      <pc:sldChg chg="addSp modSp">
        <pc:chgData name="Shawn Rothstein" userId="76cf5933-ef08-44f4-afca-9dbc51d3f8f0" providerId="ADAL" clId="{21E33E89-015E-4D98-AACB-18DCBB6EF353}" dt="2018-07-16T23:21:36.072" v="270" actId="962"/>
        <pc:sldMkLst>
          <pc:docMk/>
          <pc:sldMk cId="2180406971" sldId="391"/>
        </pc:sldMkLst>
        <pc:grpChg chg="add mod">
          <ac:chgData name="Shawn Rothstein" userId="76cf5933-ef08-44f4-afca-9dbc51d3f8f0" providerId="ADAL" clId="{21E33E89-015E-4D98-AACB-18DCBB6EF353}" dt="2018-07-16T23:21:36.072" v="270" actId="962"/>
          <ac:grpSpMkLst>
            <pc:docMk/>
            <pc:sldMk cId="2180406971" sldId="391"/>
            <ac:grpSpMk id="4" creationId="{9CA47BCF-B5F2-4F38-905D-C3B0712EFEA5}"/>
          </ac:grpSpMkLst>
        </pc:grpChg>
        <pc:picChg chg="mod">
          <ac:chgData name="Shawn Rothstein" userId="76cf5933-ef08-44f4-afca-9dbc51d3f8f0" providerId="ADAL" clId="{21E33E89-015E-4D98-AACB-18DCBB6EF353}" dt="2018-07-16T23:20:34.893" v="0" actId="164"/>
          <ac:picMkLst>
            <pc:docMk/>
            <pc:sldMk cId="2180406971" sldId="391"/>
            <ac:picMk id="2" creationId="{27B71B69-57B6-4694-8CC4-9C4002604913}"/>
          </ac:picMkLst>
        </pc:picChg>
        <pc:picChg chg="mod">
          <ac:chgData name="Shawn Rothstein" userId="76cf5933-ef08-44f4-afca-9dbc51d3f8f0" providerId="ADAL" clId="{21E33E89-015E-4D98-AACB-18DCBB6EF353}" dt="2018-07-16T23:20:34.893" v="0" actId="164"/>
          <ac:picMkLst>
            <pc:docMk/>
            <pc:sldMk cId="2180406971" sldId="391"/>
            <ac:picMk id="3" creationId="{DC73C3A9-1BDD-4D98-BCF0-5E73DA7E30F7}"/>
          </ac:picMkLst>
        </pc:picChg>
      </pc:sldChg>
      <pc:sldChg chg="modSp">
        <pc:chgData name="Shawn Rothstein" userId="76cf5933-ef08-44f4-afca-9dbc51d3f8f0" providerId="ADAL" clId="{21E33E89-015E-4D98-AACB-18DCBB6EF353}" dt="2018-07-16T23:22:52.906" v="354" actId="962"/>
        <pc:sldMkLst>
          <pc:docMk/>
          <pc:sldMk cId="4184222966" sldId="396"/>
        </pc:sldMkLst>
        <pc:picChg chg="mod">
          <ac:chgData name="Shawn Rothstein" userId="76cf5933-ef08-44f4-afca-9dbc51d3f8f0" providerId="ADAL" clId="{21E33E89-015E-4D98-AACB-18DCBB6EF353}" dt="2018-07-16T23:22:52.906" v="354" actId="962"/>
          <ac:picMkLst>
            <pc:docMk/>
            <pc:sldMk cId="4184222966" sldId="396"/>
            <ac:picMk id="7" creationId="{22929C6C-E91E-4F2D-86BE-05AE60CB78EB}"/>
          </ac:picMkLst>
        </pc:picChg>
      </pc:sldChg>
    </pc:docChg>
  </pc:docChgLst>
  <pc:docChgLst>
    <pc:chgData name="Genny Wood" userId="946d9ed7-ecaa-472b-b848-47498b3a21f4" providerId="ADAL" clId="{BA2FA9A8-9526-4765-9581-2EE047EAEA10}"/>
    <pc:docChg chg="modSld">
      <pc:chgData name="Genny Wood" userId="946d9ed7-ecaa-472b-b848-47498b3a21f4" providerId="ADAL" clId="{BA2FA9A8-9526-4765-9581-2EE047EAEA10}" dt="2018-05-10T00:56:57.529" v="0" actId="962"/>
      <pc:docMkLst>
        <pc:docMk/>
      </pc:docMkLst>
      <pc:sldChg chg="modSp">
        <pc:chgData name="Genny Wood" userId="946d9ed7-ecaa-472b-b848-47498b3a21f4" providerId="ADAL" clId="{BA2FA9A8-9526-4765-9581-2EE047EAEA10}" dt="2018-05-10T00:56:57.529" v="0" actId="962"/>
        <pc:sldMkLst>
          <pc:docMk/>
          <pc:sldMk cId="3168218487" sldId="383"/>
        </pc:sldMkLst>
        <pc:picChg chg="mod">
          <ac:chgData name="Genny Wood" userId="946d9ed7-ecaa-472b-b848-47498b3a21f4" providerId="ADAL" clId="{BA2FA9A8-9526-4765-9581-2EE047EAEA10}" dt="2018-05-10T00:56:57.529" v="0" actId="962"/>
          <ac:picMkLst>
            <pc:docMk/>
            <pc:sldMk cId="3168218487" sldId="383"/>
            <ac:picMk id="6" creationId="{87B66F0A-ED8B-4DB5-A0B4-F8D488611256}"/>
          </ac:picMkLst>
        </pc:picChg>
      </pc:sldChg>
    </pc:docChg>
  </pc:docChgLst>
  <pc:docChgLst>
    <pc:chgData name="Sieglinde Simon" userId="4be848b8-2dde-45b4-a745-1221a72406c8" providerId="ADAL" clId="{B604D7BE-3673-4377-B06A-04CB14749397}"/>
  </pc:docChgLst>
  <pc:docChgLst>
    <pc:chgData name="Sieglinde Pugh" userId="4be848b8-2dde-45b4-a745-1221a72406c8" providerId="ADAL" clId="{723FEAFD-55BD-45A0-8547-736E2FBEBD7B}"/>
  </pc:docChgLst>
  <pc:docChgLst>
    <pc:chgData name="Sieglinde Simon" userId="4be848b8-2dde-45b4-a745-1221a72406c8" providerId="ADAL" clId="{8782CA82-2FA6-4C28-829A-077ED1E982D8}"/>
  </pc:docChgLst>
  <pc:docChgLst>
    <pc:chgData name="Sieglinde Simon" userId="4be848b8-2dde-45b4-a745-1221a72406c8" providerId="ADAL" clId="{17FA111A-0FAB-4B4C-A732-4C29122463B1}"/>
  </pc:docChgLst>
  <pc:docChgLst>
    <pc:chgData name="Sieglinde Simon" userId="4be848b8-2dde-45b4-a745-1221a72406c8" providerId="ADAL" clId="{8DA0718A-CAF4-4046-BD43-F842D28BA423}"/>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945296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598501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160450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8F5D6E-74C0-468B-BD58-397AE7CBE541}" type="slidenum">
              <a:rPr lang="en-US"/>
              <a:pPr>
                <a:defRPr/>
              </a:pPr>
              <a:t>3</a:t>
            </a:fld>
            <a:endParaRPr lang="en-US" dirty="0"/>
          </a:p>
        </p:txBody>
      </p:sp>
      <p:sp>
        <p:nvSpPr>
          <p:cNvPr id="63491" name="Rectangle 2"/>
          <p:cNvSpPr>
            <a:spLocks noGrp="1" noRot="1" noChangeAspect="1" noChangeArrowheads="1" noTextEdit="1"/>
          </p:cNvSpPr>
          <p:nvPr>
            <p:ph type="sldImg"/>
          </p:nvPr>
        </p:nvSpPr>
        <p:spPr>
          <a:xfrm>
            <a:off x="1117600" y="696913"/>
            <a:ext cx="4648200" cy="348615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4729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846924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DF057-9512-4B32-8476-744E8C26DB06}"/>
              </a:ext>
            </a:extLst>
          </p:cNvPr>
          <p:cNvSpPr>
            <a:spLocks noGrp="1"/>
          </p:cNvSpPr>
          <p:nvPr>
            <p:ph type="ctrTitle"/>
          </p:nvPr>
        </p:nvSpPr>
        <p:spPr/>
        <p:txBody>
          <a:bodyPr/>
          <a:lstStyle/>
          <a:p>
            <a:r>
              <a:rPr lang="en-US" sz="4000" dirty="0"/>
              <a:t>Unit 4:</a:t>
            </a:r>
            <a:br>
              <a:rPr lang="en-US" sz="4000" dirty="0"/>
            </a:br>
            <a:r>
              <a:rPr lang="en-US" sz="4000" dirty="0"/>
              <a:t>Implementing an Operational Planning Process</a:t>
            </a:r>
            <a:endParaRPr lang="en-US" sz="16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4.</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13BA6E-E8FA-4723-B09D-0C4B2ADA0066}"/>
              </a:ext>
            </a:extLst>
          </p:cNvPr>
          <p:cNvSpPr>
            <a:spLocks noGrp="1"/>
          </p:cNvSpPr>
          <p:nvPr>
            <p:ph idx="1"/>
          </p:nvPr>
        </p:nvSpPr>
        <p:spPr/>
        <p:txBody>
          <a:bodyPr/>
          <a:lstStyle/>
          <a:p>
            <a:pPr marL="0" indent="0">
              <a:buNone/>
            </a:pPr>
            <a:r>
              <a:rPr lang="en-US" dirty="0"/>
              <a:t>When determining tactical operations, consider the following personnel and logistical support factors: </a:t>
            </a:r>
          </a:p>
          <a:p>
            <a:r>
              <a:rPr lang="en-US" dirty="0"/>
              <a:t>If the required tactical resources will not be available, then an adjustment should be made to the tactics and operations planned for the Operational Period.</a:t>
            </a:r>
          </a:p>
          <a:p>
            <a:r>
              <a:rPr lang="en-US" dirty="0"/>
              <a:t>Lack of logistical support can mean the difference between success and failure. </a:t>
            </a:r>
          </a:p>
        </p:txBody>
      </p:sp>
      <p:sp>
        <p:nvSpPr>
          <p:cNvPr id="6" name="Rectangle 2">
            <a:extLst>
              <a:ext uri="{FF2B5EF4-FFF2-40B4-BE49-F238E27FC236}">
                <a16:creationId xmlns:a16="http://schemas.microsoft.com/office/drawing/2014/main" id="{52D02F52-604C-495F-A625-CBD6B7A405E6}"/>
              </a:ext>
            </a:extLst>
          </p:cNvPr>
          <p:cNvSpPr>
            <a:spLocks noGrp="1" noChangeAspect="1" noChangeArrowheads="1"/>
          </p:cNvSpPr>
          <p:nvPr>
            <p:ph type="title"/>
          </p:nvPr>
        </p:nvSpPr>
        <p:spPr/>
        <p:txBody>
          <a:bodyPr/>
          <a:lstStyle/>
          <a:p>
            <a:r>
              <a:rPr lang="en-US" dirty="0"/>
              <a:t>Logistics Support Factors</a:t>
            </a:r>
          </a:p>
        </p:txBody>
      </p:sp>
      <p:sp>
        <p:nvSpPr>
          <p:cNvPr id="7" name="Slide Number Placeholder 2">
            <a:extLst>
              <a:ext uri="{FF2B5EF4-FFF2-40B4-BE49-F238E27FC236}">
                <a16:creationId xmlns:a16="http://schemas.microsoft.com/office/drawing/2014/main" id="{973DEA67-D355-496C-8577-05A23932FCAF}"/>
              </a:ext>
            </a:extLst>
          </p:cNvPr>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10</a:t>
            </a:fld>
            <a:endParaRPr lang="en-US" sz="1600" b="1" dirty="0">
              <a:solidFill>
                <a:schemeClr val="bg1"/>
              </a:solidFill>
            </a:endParaRPr>
          </a:p>
        </p:txBody>
      </p:sp>
    </p:spTree>
    <p:extLst>
      <p:ext uri="{BB962C8B-B14F-4D97-AF65-F5344CB8AC3E}">
        <p14:creationId xmlns:p14="http://schemas.microsoft.com/office/powerpoint/2010/main" val="2065398189"/>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3"/>
          <p:cNvSpPr>
            <a:spLocks noGrp="1"/>
          </p:cNvSpPr>
          <p:nvPr>
            <p:ph sz="half" idx="2"/>
          </p:nvPr>
        </p:nvSpPr>
        <p:spPr>
          <a:xfrm>
            <a:off x="1847850" y="2017713"/>
            <a:ext cx="5205413" cy="2325687"/>
          </a:xfrm>
        </p:spPr>
        <p:txBody>
          <a:bodyPr/>
          <a:lstStyle/>
          <a:p>
            <a:pPr>
              <a:spcBef>
                <a:spcPct val="30000"/>
              </a:spcBef>
              <a:buFont typeface="Wingdings" pitchFamily="2" charset="2"/>
              <a:buNone/>
            </a:pPr>
            <a:r>
              <a:rPr lang="en-US" sz="2800" dirty="0"/>
              <a:t>What are factors that you should consider when assessing the costs and benefits of proposed tactical assignments?</a:t>
            </a:r>
          </a:p>
        </p:txBody>
      </p:sp>
      <p:sp>
        <p:nvSpPr>
          <p:cNvPr id="25603" name="Rectangle 2"/>
          <p:cNvSpPr>
            <a:spLocks noGrp="1" noChangeAspect="1" noChangeArrowheads="1"/>
          </p:cNvSpPr>
          <p:nvPr>
            <p:ph type="title"/>
          </p:nvPr>
        </p:nvSpPr>
        <p:spPr/>
        <p:txBody>
          <a:bodyPr/>
          <a:lstStyle/>
          <a:p>
            <a:r>
              <a:rPr lang="en-US" dirty="0"/>
              <a:t>Cost-Benefit Analysis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11</a:t>
            </a:fld>
            <a:endParaRPr lang="en-US" sz="1600" b="1" dirty="0">
              <a:solidFill>
                <a:schemeClr val="bg1"/>
              </a:solidFill>
            </a:endParaRPr>
          </a:p>
        </p:txBody>
      </p:sp>
    </p:spTree>
    <p:extLst>
      <p:ext uri="{BB962C8B-B14F-4D97-AF65-F5344CB8AC3E}">
        <p14:creationId xmlns:p14="http://schemas.microsoft.com/office/powerpoint/2010/main" val="1166826635"/>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13BA6E-E8FA-4723-B09D-0C4B2ADA0066}"/>
              </a:ext>
            </a:extLst>
          </p:cNvPr>
          <p:cNvSpPr>
            <a:spLocks noGrp="1"/>
          </p:cNvSpPr>
          <p:nvPr>
            <p:ph idx="1"/>
          </p:nvPr>
        </p:nvSpPr>
        <p:spPr/>
        <p:txBody>
          <a:bodyPr/>
          <a:lstStyle/>
          <a:p>
            <a:pPr>
              <a:buFont typeface="Arial" panose="020B0604020202020204" pitchFamily="34" charset="0"/>
              <a:buChar char="•"/>
            </a:pPr>
            <a:r>
              <a:rPr lang="en-US" sz="2400" dirty="0"/>
              <a:t>What alternatives are available to accomplish the selected tactic? </a:t>
            </a:r>
          </a:p>
          <a:p>
            <a:pPr>
              <a:buFont typeface="Arial" panose="020B0604020202020204" pitchFamily="34" charset="0"/>
              <a:buChar char="•"/>
            </a:pPr>
            <a:r>
              <a:rPr lang="en-US" sz="2400" dirty="0"/>
              <a:t>What are the estimated costs of these alternatives? </a:t>
            </a:r>
          </a:p>
          <a:p>
            <a:pPr>
              <a:buFont typeface="Arial" panose="020B0604020202020204" pitchFamily="34" charset="0"/>
              <a:buChar char="•"/>
            </a:pPr>
            <a:r>
              <a:rPr lang="en-US" sz="2400" dirty="0"/>
              <a:t>What are the benefits of each alternative? </a:t>
            </a:r>
          </a:p>
          <a:p>
            <a:pPr>
              <a:buFont typeface="Arial" panose="020B0604020202020204" pitchFamily="34" charset="0"/>
              <a:buChar char="•"/>
            </a:pPr>
            <a:r>
              <a:rPr lang="en-US" sz="2400" dirty="0"/>
              <a:t>What are the safety factors of these alternatives?</a:t>
            </a:r>
          </a:p>
          <a:p>
            <a:pPr>
              <a:buFont typeface="Arial" panose="020B0604020202020204" pitchFamily="34" charset="0"/>
              <a:buChar char="•"/>
            </a:pPr>
            <a:r>
              <a:rPr lang="en-US" sz="2400" dirty="0"/>
              <a:t>What are the time variables of these alternatives?</a:t>
            </a:r>
          </a:p>
          <a:p>
            <a:pPr>
              <a:buFont typeface="Arial" panose="020B0604020202020204" pitchFamily="34" charset="0"/>
              <a:buChar char="•"/>
            </a:pPr>
            <a:r>
              <a:rPr lang="en-US" sz="2400" dirty="0"/>
              <a:t>Which of the alternatives has the highest cost-benefit ratio? (A ratio of 1:1 would indicate the cost of the alternative equals the benefits derived from using that alternative.)</a:t>
            </a:r>
          </a:p>
        </p:txBody>
      </p:sp>
      <p:sp>
        <p:nvSpPr>
          <p:cNvPr id="6" name="Rectangle 2">
            <a:extLst>
              <a:ext uri="{FF2B5EF4-FFF2-40B4-BE49-F238E27FC236}">
                <a16:creationId xmlns:a16="http://schemas.microsoft.com/office/drawing/2014/main" id="{52D02F52-604C-495F-A625-CBD6B7A405E6}"/>
              </a:ext>
            </a:extLst>
          </p:cNvPr>
          <p:cNvSpPr>
            <a:spLocks noGrp="1" noChangeAspect="1" noChangeArrowheads="1"/>
          </p:cNvSpPr>
          <p:nvPr>
            <p:ph type="title"/>
          </p:nvPr>
        </p:nvSpPr>
        <p:spPr/>
        <p:txBody>
          <a:bodyPr/>
          <a:lstStyle/>
          <a:p>
            <a:r>
              <a:rPr lang="en-US" dirty="0"/>
              <a:t>Cost-Benefit Factors</a:t>
            </a:r>
          </a:p>
        </p:txBody>
      </p:sp>
      <p:sp>
        <p:nvSpPr>
          <p:cNvPr id="7" name="Slide Number Placeholder 2">
            <a:extLst>
              <a:ext uri="{FF2B5EF4-FFF2-40B4-BE49-F238E27FC236}">
                <a16:creationId xmlns:a16="http://schemas.microsoft.com/office/drawing/2014/main" id="{973DEA67-D355-496C-8577-05A23932FCAF}"/>
              </a:ext>
            </a:extLst>
          </p:cNvPr>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pic>
        <p:nvPicPr>
          <p:cNvPr id="8" name="Picture 2" descr="Attention Sign Images – Browse 432,362 Stock Photos, Vectors, and Video |  Adobe Stock">
            <a:extLst>
              <a:ext uri="{FF2B5EF4-FFF2-40B4-BE49-F238E27FC236}">
                <a16:creationId xmlns:a16="http://schemas.microsoft.com/office/drawing/2014/main" id="{A3C326CF-1353-4C17-A8B5-B4187D071D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6546273" y="13628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85148"/>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p:txBody>
          <a:bodyPr/>
          <a:lstStyle/>
          <a:p>
            <a:r>
              <a:rPr lang="en-US" dirty="0"/>
              <a:t>Tactics Meeting Documentation</a:t>
            </a:r>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13</a:t>
            </a:fld>
            <a:endParaRPr lang="en-US" sz="1600" b="1" dirty="0">
              <a:solidFill>
                <a:schemeClr val="bg1"/>
              </a:solidFill>
            </a:endParaRPr>
          </a:p>
        </p:txBody>
      </p:sp>
      <p:pic>
        <p:nvPicPr>
          <p:cNvPr id="7" name="Picture 6" descr="The leg of the “P” describes the initial stages of an incident, when personnel work to gain awareness of the situation and establish the organization for incident management. Incident personnel perform the steps in the leg of the “P” only one time. &#10;Arrows point to Prepare for Tactics Meeting and Tactics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title="Planning P">
            <a:extLst>
              <a:ext uri="{FF2B5EF4-FFF2-40B4-BE49-F238E27FC236}">
                <a16:creationId xmlns:a16="http://schemas.microsoft.com/office/drawing/2014/main" id="{C47FA793-F906-4984-B2A1-85A8C32976AC}"/>
              </a:ext>
            </a:extLst>
          </p:cNvPr>
          <p:cNvPicPr>
            <a:picLocks noChangeAspect="1"/>
          </p:cNvPicPr>
          <p:nvPr/>
        </p:nvPicPr>
        <p:blipFill>
          <a:blip r:embed="rId2"/>
          <a:stretch>
            <a:fillRect/>
          </a:stretch>
        </p:blipFill>
        <p:spPr>
          <a:xfrm>
            <a:off x="6096000" y="1112913"/>
            <a:ext cx="2721769" cy="4455499"/>
          </a:xfrm>
          <a:prstGeom prst="rect">
            <a:avLst/>
          </a:prstGeom>
        </p:spPr>
      </p:pic>
      <p:cxnSp>
        <p:nvCxnSpPr>
          <p:cNvPr id="8" name="Straight Arrow Connector 7" descr="arrow pointing to tactics meeting">
            <a:extLst>
              <a:ext uri="{FF2B5EF4-FFF2-40B4-BE49-F238E27FC236}">
                <a16:creationId xmlns:a16="http://schemas.microsoft.com/office/drawing/2014/main" id="{05C36356-6A4B-4C6C-8FBB-C50ED8991061}"/>
              </a:ext>
            </a:extLst>
          </p:cNvPr>
          <p:cNvCxnSpPr>
            <a:cxnSpLocks/>
          </p:cNvCxnSpPr>
          <p:nvPr/>
        </p:nvCxnSpPr>
        <p:spPr bwMode="auto">
          <a:xfrm flipH="1">
            <a:off x="6858000" y="1092469"/>
            <a:ext cx="484322" cy="3810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grpSp>
        <p:nvGrpSpPr>
          <p:cNvPr id="4" name="Group 3" descr="Image 1: A blank Incident Action Plan Safety Analysis (ICS 215A)&#10;&#10;Image 2: A blank Operational Planning Worksheet">
            <a:extLst>
              <a:ext uri="{FF2B5EF4-FFF2-40B4-BE49-F238E27FC236}">
                <a16:creationId xmlns:a16="http://schemas.microsoft.com/office/drawing/2014/main" id="{9CA47BCF-B5F2-4F38-905D-C3B0712EFEA5}"/>
              </a:ext>
            </a:extLst>
          </p:cNvPr>
          <p:cNvGrpSpPr/>
          <p:nvPr/>
        </p:nvGrpSpPr>
        <p:grpSpPr>
          <a:xfrm>
            <a:off x="421946" y="1092469"/>
            <a:ext cx="5455661" cy="4475943"/>
            <a:chOff x="421946" y="1092469"/>
            <a:chExt cx="5455661" cy="4475943"/>
          </a:xfrm>
        </p:grpSpPr>
        <p:pic>
          <p:nvPicPr>
            <p:cNvPr id="2" name="Picture 1" descr="top portion of a blank ICS 215A form">
              <a:extLst>
                <a:ext uri="{FF2B5EF4-FFF2-40B4-BE49-F238E27FC236}">
                  <a16:creationId xmlns:a16="http://schemas.microsoft.com/office/drawing/2014/main" id="{27B71B69-57B6-4694-8CC4-9C4002604913}"/>
                </a:ext>
              </a:extLst>
            </p:cNvPr>
            <p:cNvPicPr>
              <a:picLocks noChangeAspect="1"/>
            </p:cNvPicPr>
            <p:nvPr/>
          </p:nvPicPr>
          <p:blipFill>
            <a:blip r:embed="rId3"/>
            <a:stretch>
              <a:fillRect/>
            </a:stretch>
          </p:blipFill>
          <p:spPr>
            <a:xfrm>
              <a:off x="421946" y="1092469"/>
              <a:ext cx="5105400" cy="2543175"/>
            </a:xfrm>
            <a:prstGeom prst="rect">
              <a:avLst/>
            </a:prstGeom>
          </p:spPr>
        </p:pic>
        <p:pic>
          <p:nvPicPr>
            <p:cNvPr id="3" name="Picture 2" descr="top portion example of a ICS 215 form">
              <a:extLst>
                <a:ext uri="{FF2B5EF4-FFF2-40B4-BE49-F238E27FC236}">
                  <a16:creationId xmlns:a16="http://schemas.microsoft.com/office/drawing/2014/main" id="{DC73C3A9-1BDD-4D98-BCF0-5E73DA7E3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1190" y="2590800"/>
              <a:ext cx="4466417" cy="2977612"/>
            </a:xfrm>
            <a:prstGeom prst="rect">
              <a:avLst/>
            </a:prstGeom>
          </p:spPr>
        </p:pic>
      </p:grpSp>
      <p:pic>
        <p:nvPicPr>
          <p:cNvPr id="9" name="Picture 8" descr="Handout Icon #276237 - Free Icons Library">
            <a:extLst>
              <a:ext uri="{FF2B5EF4-FFF2-40B4-BE49-F238E27FC236}">
                <a16:creationId xmlns:a16="http://schemas.microsoft.com/office/drawing/2014/main" id="{AD015C8F-5C64-4CCE-952F-4BD469F0B3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0697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sp>
        <p:nvSpPr>
          <p:cNvPr id="2" name="Title 1"/>
          <p:cNvSpPr>
            <a:spLocks noGrp="1"/>
          </p:cNvSpPr>
          <p:nvPr>
            <p:ph type="title"/>
          </p:nvPr>
        </p:nvSpPr>
        <p:spPr/>
        <p:txBody>
          <a:bodyPr/>
          <a:lstStyle/>
          <a:p>
            <a:r>
              <a:rPr lang="en-US" dirty="0">
                <a:solidFill>
                  <a:schemeClr val="bg1"/>
                </a:solidFill>
              </a:rPr>
              <a:t>ICS 215 Form</a:t>
            </a:r>
          </a:p>
        </p:txBody>
      </p:sp>
      <p:pic>
        <p:nvPicPr>
          <p:cNvPr id="7" name="Picture 6" descr="an example ICS 215 with 4 callout boxes - kind/type resources, operations section organizational element, tactical assignment, resource needed next operational period">
            <a:extLst>
              <a:ext uri="{FF2B5EF4-FFF2-40B4-BE49-F238E27FC236}">
                <a16:creationId xmlns:a16="http://schemas.microsoft.com/office/drawing/2014/main" id="{1D0CA31F-1E9B-4953-AC94-776FFFA82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36" y="275345"/>
            <a:ext cx="8516528" cy="5498255"/>
          </a:xfrm>
          <a:prstGeom prst="rect">
            <a:avLst/>
          </a:prstGeom>
        </p:spPr>
      </p:pic>
      <p:pic>
        <p:nvPicPr>
          <p:cNvPr id="5" name="Picture 2" descr="Attention Sign Images – Browse 432,362 Stock Photos, Vectors, and Video |  Adobe Stock">
            <a:extLst>
              <a:ext uri="{FF2B5EF4-FFF2-40B4-BE49-F238E27FC236}">
                <a16:creationId xmlns:a16="http://schemas.microsoft.com/office/drawing/2014/main" id="{E608BEF2-58AF-48F5-AD62-76B63F685D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572000" y="5876437"/>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056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sp>
        <p:nvSpPr>
          <p:cNvPr id="2" name="Title 1">
            <a:extLst>
              <a:ext uri="{FF2B5EF4-FFF2-40B4-BE49-F238E27FC236}">
                <a16:creationId xmlns:a16="http://schemas.microsoft.com/office/drawing/2014/main" id="{89F43113-2510-45B2-9105-99D4225B2E83}"/>
              </a:ext>
            </a:extLst>
          </p:cNvPr>
          <p:cNvSpPr>
            <a:spLocks noGrp="1"/>
          </p:cNvSpPr>
          <p:nvPr>
            <p:ph type="title"/>
          </p:nvPr>
        </p:nvSpPr>
        <p:spPr/>
        <p:txBody>
          <a:bodyPr/>
          <a:lstStyle/>
          <a:p>
            <a:r>
              <a:rPr lang="en-US" dirty="0">
                <a:solidFill>
                  <a:schemeClr val="bg1"/>
                </a:solidFill>
              </a:rPr>
              <a:t>ICS 215 Form (Cont.)</a:t>
            </a:r>
            <a:endParaRPr lang="en-US" dirty="0"/>
          </a:p>
        </p:txBody>
      </p:sp>
      <p:pic>
        <p:nvPicPr>
          <p:cNvPr id="3" name="Picture 10" descr="Graphic illustrating a portion of the ICS Form 215, Operational Planning Worksheet.  Arrows call attention to the following details:  Section 2 Operation Period lists the start and end times of operations. In this example, the Date From is 2/10 and Date To is 2/11. The Time From is 1800 and the Time To is 0600. Section 10, Requested Arrival Time lists Reporting Location and Requested Arrival Time, in this example it's listed as Public Works Shop at 1700. Section 6, Resources, lists Kind/Type Resources. In this example there are Snow Plows, Sandind Trucks, and Front End Ladders, which the resources listed as resources required, resources have, and resourced n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 y="533400"/>
            <a:ext cx="8626475"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669218"/>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199" y="1068388"/>
            <a:ext cx="5337425" cy="4646612"/>
          </a:xfrm>
        </p:spPr>
        <p:txBody>
          <a:bodyPr/>
          <a:lstStyle/>
          <a:p>
            <a:pPr marL="0" indent="0">
              <a:buNone/>
              <a:defRPr/>
            </a:pPr>
            <a:r>
              <a:rPr lang="en-US" sz="2600" dirty="0"/>
              <a:t>Incident management must ensure the safety of:</a:t>
            </a:r>
          </a:p>
          <a:p>
            <a:pPr lvl="1">
              <a:buFont typeface="Arial" panose="020B0604020202020204" pitchFamily="34" charset="0"/>
              <a:buChar char="•"/>
              <a:defRPr/>
            </a:pPr>
            <a:r>
              <a:rPr lang="en-US" sz="2600" dirty="0"/>
              <a:t>Responders to the incident.</a:t>
            </a:r>
          </a:p>
          <a:p>
            <a:pPr lvl="1">
              <a:buFont typeface="Arial" panose="020B0604020202020204" pitchFamily="34" charset="0"/>
              <a:buChar char="•"/>
              <a:defRPr/>
            </a:pPr>
            <a:r>
              <a:rPr lang="en-US" sz="2600" dirty="0"/>
              <a:t>Persons injured or threatened by the incident.</a:t>
            </a:r>
          </a:p>
          <a:p>
            <a:pPr lvl="1">
              <a:buFont typeface="Arial" panose="020B0604020202020204" pitchFamily="34" charset="0"/>
              <a:buChar char="•"/>
              <a:defRPr/>
            </a:pPr>
            <a:r>
              <a:rPr lang="en-US" sz="2600" dirty="0"/>
              <a:t>Volunteers assisting at the incident.</a:t>
            </a:r>
          </a:p>
          <a:p>
            <a:pPr lvl="1">
              <a:buFont typeface="Arial" panose="020B0604020202020204" pitchFamily="34" charset="0"/>
              <a:buChar char="•"/>
              <a:defRPr/>
            </a:pPr>
            <a:r>
              <a:rPr lang="en-US" sz="2600" dirty="0"/>
              <a:t>News media and the general public who are on scene observing the incident.</a:t>
            </a:r>
          </a:p>
          <a:p>
            <a:endParaRPr lang="en-US" dirty="0"/>
          </a:p>
        </p:txBody>
      </p:sp>
      <p:sp>
        <p:nvSpPr>
          <p:cNvPr id="30722" name="Rectangle 2"/>
          <p:cNvSpPr>
            <a:spLocks noGrp="1" noChangeAspect="1" noChangeArrowheads="1"/>
          </p:cNvSpPr>
          <p:nvPr>
            <p:ph type="title"/>
          </p:nvPr>
        </p:nvSpPr>
        <p:spPr/>
        <p:txBody>
          <a:bodyPr/>
          <a:lstStyle/>
          <a:p>
            <a:r>
              <a:rPr lang="en-US" dirty="0"/>
              <a:t>Incident Safety </a:t>
            </a:r>
          </a:p>
        </p:txBody>
      </p:sp>
      <p:pic>
        <p:nvPicPr>
          <p:cNvPr id="7" name="Picture 5" descr="Safety offic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07924" y="1758102"/>
            <a:ext cx="2373045" cy="2895919"/>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16</a:t>
            </a:fld>
            <a:endParaRPr lang="en-US" sz="1600" b="1" dirty="0">
              <a:solidFill>
                <a:schemeClr val="bg1"/>
              </a:solidFill>
            </a:endParaRPr>
          </a:p>
        </p:txBody>
      </p:sp>
    </p:spTree>
    <p:extLst>
      <p:ext uri="{BB962C8B-B14F-4D97-AF65-F5344CB8AC3E}">
        <p14:creationId xmlns:p14="http://schemas.microsoft.com/office/powerpoint/2010/main" val="375670071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spect="1" noChangeArrowheads="1"/>
          </p:cNvSpPr>
          <p:nvPr>
            <p:ph type="title"/>
          </p:nvPr>
        </p:nvSpPr>
        <p:spPr/>
        <p:txBody>
          <a:bodyPr/>
          <a:lstStyle/>
          <a:p>
            <a:r>
              <a:rPr lang="en-US" dirty="0"/>
              <a:t>Aviation Safety</a:t>
            </a:r>
          </a:p>
        </p:txBody>
      </p:sp>
      <p:sp>
        <p:nvSpPr>
          <p:cNvPr id="31746" name="Content Placeholder 3"/>
          <p:cNvSpPr>
            <a:spLocks noGrp="1"/>
          </p:cNvSpPr>
          <p:nvPr>
            <p:ph idx="1"/>
          </p:nvPr>
        </p:nvSpPr>
        <p:spPr/>
        <p:txBody>
          <a:bodyPr/>
          <a:lstStyle/>
          <a:p>
            <a:pPr marL="0" indent="0" algn="ctr">
              <a:buNone/>
              <a:defRPr/>
            </a:pPr>
            <a:r>
              <a:rPr lang="en-US" dirty="0"/>
              <a:t>If there is aviation, there must be a separate aviation Safety Officer assigned.</a:t>
            </a:r>
          </a:p>
          <a:p>
            <a:pPr>
              <a:spcBef>
                <a:spcPct val="30000"/>
              </a:spcBef>
              <a:buFont typeface="Wingdings" pitchFamily="2" charset="2"/>
              <a:buNone/>
            </a:pPr>
            <a:endParaRPr lang="en-US" sz="3200" dirty="0"/>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pic>
        <p:nvPicPr>
          <p:cNvPr id="5" name="Picture 5" descr="Image Description: Airplane in flight.">
            <a:extLst>
              <a:ext uri="{FF2B5EF4-FFF2-40B4-BE49-F238E27FC236}">
                <a16:creationId xmlns:a16="http://schemas.microsoft.com/office/drawing/2014/main" id="{635709AF-E760-4100-A228-FBC29E92AB33}"/>
              </a:ext>
            </a:extLst>
          </p:cNvPr>
          <p:cNvPicPr>
            <a:picLocks noChangeAspect="1" noChangeArrowheads="1"/>
          </p:cNvPicPr>
          <p:nvPr/>
        </p:nvPicPr>
        <p:blipFill>
          <a:blip r:embed="rId2" cstate="print"/>
          <a:stretch>
            <a:fillRect/>
          </a:stretch>
        </p:blipFill>
        <p:spPr bwMode="auto">
          <a:xfrm>
            <a:off x="5486400" y="3429000"/>
            <a:ext cx="2880838" cy="2160629"/>
          </a:xfrm>
          <a:prstGeom prst="snip2DiagRect">
            <a:avLst>
              <a:gd name="adj1" fmla="val 0"/>
              <a:gd name="adj2"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Image Description: Helicopter in flight.">
            <a:extLst>
              <a:ext uri="{FF2B5EF4-FFF2-40B4-BE49-F238E27FC236}">
                <a16:creationId xmlns:a16="http://schemas.microsoft.com/office/drawing/2014/main" id="{7CB0E8CC-99BF-49D6-8B64-2B5DAB3C6041}"/>
              </a:ext>
            </a:extLst>
          </p:cNvPr>
          <p:cNvPicPr>
            <a:picLocks noChangeAspect="1" noChangeArrowheads="1"/>
          </p:cNvPicPr>
          <p:nvPr/>
        </p:nvPicPr>
        <p:blipFill>
          <a:blip r:embed="rId3" cstate="print"/>
          <a:srcRect/>
          <a:stretch>
            <a:fillRect/>
          </a:stretch>
        </p:blipFill>
        <p:spPr bwMode="auto">
          <a:xfrm>
            <a:off x="4556892" y="2174231"/>
            <a:ext cx="2565746" cy="1727406"/>
          </a:xfrm>
          <a:prstGeom prst="snip2DiagRect">
            <a:avLst>
              <a:gd name="adj1" fmla="val 0"/>
              <a:gd name="adj2"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Image 1: Pilot looking from helicopter at land below.&#10;Image 2: Helicopter in flight.&#10;Image 3: Multi-engine airplane in flight.">
            <a:extLst>
              <a:ext uri="{FF2B5EF4-FFF2-40B4-BE49-F238E27FC236}">
                <a16:creationId xmlns:a16="http://schemas.microsoft.com/office/drawing/2014/main" id="{22929C6C-E91E-4F2D-86BE-05AE60CB78EB}"/>
              </a:ext>
            </a:extLst>
          </p:cNvPr>
          <p:cNvPicPr>
            <a:picLocks noChangeAspect="1" noChangeArrowheads="1"/>
          </p:cNvPicPr>
          <p:nvPr/>
        </p:nvPicPr>
        <p:blipFill>
          <a:blip r:embed="rId4" cstate="print">
            <a:lum bright="20000" contrast="20000"/>
          </a:blip>
          <a:srcRect/>
          <a:stretch>
            <a:fillRect/>
          </a:stretch>
        </p:blipFill>
        <p:spPr bwMode="auto">
          <a:xfrm>
            <a:off x="910760" y="2174231"/>
            <a:ext cx="2935277" cy="2201458"/>
          </a:xfrm>
          <a:prstGeom prst="snip2DiagRect">
            <a:avLst>
              <a:gd name="adj1" fmla="val 0"/>
              <a:gd name="adj2" fmla="val 1311"/>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422296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dirty="0"/>
              <a:t>The Incident Safety Analysis is used to: </a:t>
            </a:r>
          </a:p>
          <a:p>
            <a:pPr lvl="1">
              <a:buFont typeface="Arial" panose="020B0604020202020204" pitchFamily="34" charset="0"/>
              <a:buChar char="•"/>
              <a:defRPr/>
            </a:pPr>
            <a:r>
              <a:rPr lang="en-US" dirty="0"/>
              <a:t>Identify, prioritize, and seek options to mitigate the hazards and risks of each incident work location by operational period.  </a:t>
            </a:r>
          </a:p>
          <a:p>
            <a:pPr lvl="1">
              <a:buFont typeface="Arial" panose="020B0604020202020204" pitchFamily="34" charset="0"/>
              <a:buChar char="•"/>
              <a:defRPr/>
            </a:pPr>
            <a:r>
              <a:rPr lang="en-US" dirty="0"/>
              <a:t>Identify high-risk tactics so that alternatives may be considered.</a:t>
            </a:r>
          </a:p>
          <a:p>
            <a:pPr lvl="1">
              <a:buFont typeface="Arial" panose="020B0604020202020204" pitchFamily="34" charset="0"/>
              <a:buChar char="•"/>
              <a:defRPr/>
            </a:pPr>
            <a:r>
              <a:rPr lang="en-US" dirty="0"/>
              <a:t>Determine the safety implications for the types of resources required.</a:t>
            </a:r>
          </a:p>
        </p:txBody>
      </p:sp>
      <p:sp>
        <p:nvSpPr>
          <p:cNvPr id="32770" name="Rectangle 2"/>
          <p:cNvSpPr>
            <a:spLocks noGrp="1" noChangeAspect="1" noChangeArrowheads="1"/>
          </p:cNvSpPr>
          <p:nvPr>
            <p:ph type="title"/>
          </p:nvPr>
        </p:nvSpPr>
        <p:spPr/>
        <p:txBody>
          <a:bodyPr/>
          <a:lstStyle/>
          <a:p>
            <a:r>
              <a:rPr lang="en-US" dirty="0"/>
              <a:t>Incident Safety Analysis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pic>
        <p:nvPicPr>
          <p:cNvPr id="5" name="Picture 2" descr="Attention Sign Images – Browse 432,362 Stock Photos, Vectors, and Video |  Adobe Stock">
            <a:extLst>
              <a:ext uri="{FF2B5EF4-FFF2-40B4-BE49-F238E27FC236}">
                <a16:creationId xmlns:a16="http://schemas.microsoft.com/office/drawing/2014/main" id="{C4725A62-916C-45D9-BB8D-38E1DF3ED4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6546273" y="13628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0669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8"/>
          <p:cNvSpPr>
            <a:spLocks noGrp="1"/>
          </p:cNvSpPr>
          <p:nvPr>
            <p:ph idx="1"/>
          </p:nvPr>
        </p:nvSpPr>
        <p:spPr>
          <a:xfrm>
            <a:off x="261938" y="1220788"/>
            <a:ext cx="8424862" cy="1141412"/>
          </a:xfrm>
        </p:spPr>
        <p:txBody>
          <a:bodyPr/>
          <a:lstStyle/>
          <a:p>
            <a:pPr marL="0" indent="0">
              <a:buNone/>
            </a:pPr>
            <a:r>
              <a:rPr lang="en-US" dirty="0"/>
              <a:t>The Safety Officer and Operations Section Chief complete Safety Analysis using ICS 215A for . . .</a:t>
            </a:r>
          </a:p>
        </p:txBody>
      </p:sp>
      <p:sp>
        <p:nvSpPr>
          <p:cNvPr id="33795" name="Title 6"/>
          <p:cNvSpPr>
            <a:spLocks noGrp="1"/>
          </p:cNvSpPr>
          <p:nvPr>
            <p:ph type="title"/>
          </p:nvPr>
        </p:nvSpPr>
        <p:spPr/>
        <p:txBody>
          <a:bodyPr/>
          <a:lstStyle/>
          <a:p>
            <a:pPr>
              <a:lnSpc>
                <a:spcPts val="3500"/>
              </a:lnSpc>
            </a:pPr>
            <a:r>
              <a:rPr lang="en-US" dirty="0"/>
              <a:t>ICS Form 215A, Incident Action Plan Safety Analysis</a:t>
            </a:r>
          </a:p>
        </p:txBody>
      </p:sp>
      <p:pic>
        <p:nvPicPr>
          <p:cNvPr id="33796" name="Picture 14" descr="Graphic illustrating a portion of the ICS Form 215A.  Arrows call attention to the following details:  Section 5 Incident Area lists Organizational Element at Risk. This example lists Division A on the form. Section 6 Hazards/Risks lists hazard. This example lists Extreme Weather, Driving. Section 7 Mitigations lists Mitigation Strategies. This example lists Drive with lights on, chain up before leaving for assignment. Maintain safe speed for conditions. Wear gloves and hat when operating out of veh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2346325"/>
            <a:ext cx="87058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pic>
        <p:nvPicPr>
          <p:cNvPr id="6" name="Picture 5" descr="Handout Icon #276237 - Free Icons Library">
            <a:extLst>
              <a:ext uri="{FF2B5EF4-FFF2-40B4-BE49-F238E27FC236}">
                <a16:creationId xmlns:a16="http://schemas.microsoft.com/office/drawing/2014/main" id="{2D2A7077-4804-489D-B35E-2173BBF02C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80876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295400"/>
            <a:ext cx="8229600" cy="1905000"/>
          </a:xfrm>
        </p:spPr>
        <p:txBody>
          <a:bodyPr/>
          <a:lstStyle/>
          <a:p>
            <a:pPr marL="0" indent="0" algn="ctr">
              <a:buNone/>
            </a:pPr>
            <a:r>
              <a:rPr lang="en-US" dirty="0"/>
              <a:t>Create an ICS 215, Operational Planning Worksheet, and an ICS 215A, Incident Action Plan Safety Analysis, using a given scenario.</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495800"/>
            <a:ext cx="8952381" cy="1200000"/>
          </a:xfrm>
          <a:prstGeom prst="rect">
            <a:avLst/>
          </a:prstGeom>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38200" y="2667000"/>
            <a:ext cx="7467600" cy="2667000"/>
          </a:xfrm>
        </p:spPr>
        <p:txBody>
          <a:bodyPr/>
          <a:lstStyle/>
          <a:p>
            <a:pPr algn="ctr"/>
            <a:r>
              <a:rPr lang="en-US" sz="3600" dirty="0"/>
              <a:t>Activity 4.1: Applied Activity</a:t>
            </a:r>
            <a:br>
              <a:rPr lang="en-US" sz="3600" dirty="0"/>
            </a:br>
            <a:br>
              <a:rPr lang="en-US" sz="2000" dirty="0"/>
            </a:br>
            <a:br>
              <a:rPr lang="en-US" sz="2000" dirty="0"/>
            </a:br>
            <a:r>
              <a:rPr lang="en-US" sz="2400" dirty="0"/>
              <a:t>Allotted Time: 90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371600"/>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8DA4630C-A4C1-4208-8F4E-7939CB5CABDE}" type="slidenum">
              <a:rPr lang="en-US" sz="1600" b="1" smtClean="0">
                <a:solidFill>
                  <a:schemeClr val="bg1"/>
                </a:solidFill>
              </a:rPr>
              <a:t>20</a:t>
            </a:fld>
            <a:endParaRPr lang="en-US" sz="1600" b="1" dirty="0">
              <a:solidFill>
                <a:schemeClr val="bg1"/>
              </a:solidFill>
            </a:endParaRPr>
          </a:p>
        </p:txBody>
      </p:sp>
    </p:spTree>
    <p:extLst>
      <p:ext uri="{BB962C8B-B14F-4D97-AF65-F5344CB8AC3E}">
        <p14:creationId xmlns:p14="http://schemas.microsoft.com/office/powerpoint/2010/main" val="1781506189"/>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3732212"/>
          </a:xfrm>
        </p:spPr>
        <p:txBody>
          <a:bodyPr/>
          <a:lstStyle/>
          <a:p>
            <a:pPr marL="571500" lvl="1" indent="-457200">
              <a:buFont typeface="+mj-lt"/>
              <a:buAutoNum type="arabicPeriod"/>
              <a:defRPr/>
            </a:pPr>
            <a:r>
              <a:rPr lang="en-US" dirty="0"/>
              <a:t>What are the operational planning steps to meet incident objectives?</a:t>
            </a:r>
          </a:p>
          <a:p>
            <a:pPr marL="571500" lvl="1" indent="-457200">
              <a:buFont typeface="+mj-lt"/>
              <a:buAutoNum type="arabicPeriod"/>
              <a:defRPr/>
            </a:pPr>
            <a:r>
              <a:rPr lang="en-US" dirty="0"/>
              <a:t>What are the scope and results of the Tactics Meeting? </a:t>
            </a:r>
          </a:p>
          <a:p>
            <a:pPr marL="571500" lvl="1" indent="-457200">
              <a:buFont typeface="+mj-lt"/>
              <a:buAutoNum type="arabicPeriod"/>
              <a:defRPr/>
            </a:pPr>
            <a:r>
              <a:rPr lang="en-US" dirty="0"/>
              <a:t>What is the purpose and use of ICS Form 215?</a:t>
            </a:r>
          </a:p>
          <a:p>
            <a:pPr marL="571500" lvl="1" indent="-457200">
              <a:buFont typeface="+mj-lt"/>
              <a:buAutoNum type="arabicPeriod"/>
              <a:defRPr/>
            </a:pPr>
            <a:r>
              <a:rPr lang="en-US" dirty="0"/>
              <a:t>What is the purpose and use of ICS Form 215A?</a:t>
            </a:r>
          </a:p>
        </p:txBody>
      </p:sp>
      <p:sp>
        <p:nvSpPr>
          <p:cNvPr id="58370" name="Rectangle 2"/>
          <p:cNvSpPr>
            <a:spLocks noGrp="1" noChangeAspect="1" noChangeArrowheads="1"/>
          </p:cNvSpPr>
          <p:nvPr>
            <p:ph type="title"/>
          </p:nvPr>
        </p:nvSpPr>
        <p:spPr/>
        <p:txBody>
          <a:bodyPr/>
          <a:lstStyle/>
          <a:p>
            <a:r>
              <a:rPr lang="en-US" dirty="0"/>
              <a:t>Objectives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21</a:t>
            </a:fld>
            <a:endParaRPr lang="en-US" sz="1600" b="1" dirty="0">
              <a:solidFill>
                <a:schemeClr val="bg1"/>
              </a:solidFill>
            </a:endParaRPr>
          </a:p>
        </p:txBody>
      </p:sp>
    </p:spTree>
    <p:extLst>
      <p:ext uri="{BB962C8B-B14F-4D97-AF65-F5344CB8AC3E}">
        <p14:creationId xmlns:p14="http://schemas.microsoft.com/office/powerpoint/2010/main" val="84645626"/>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Unit Enabling Objectives</a:t>
            </a:r>
          </a:p>
        </p:txBody>
      </p:sp>
      <p:sp>
        <p:nvSpPr>
          <p:cNvPr id="8195" name="Rectangle 3"/>
          <p:cNvSpPr>
            <a:spLocks noGrp="1" noChangeArrowheads="1"/>
          </p:cNvSpPr>
          <p:nvPr>
            <p:ph type="body" idx="1"/>
          </p:nvPr>
        </p:nvSpPr>
        <p:spPr>
          <a:xfrm>
            <a:off x="457200" y="1068388"/>
            <a:ext cx="8534400" cy="4494212"/>
          </a:xfrm>
        </p:spPr>
        <p:txBody>
          <a:bodyPr/>
          <a:lstStyle/>
          <a:p>
            <a:pPr lvl="1">
              <a:spcBef>
                <a:spcPts val="600"/>
              </a:spcBef>
              <a:spcAft>
                <a:spcPts val="600"/>
              </a:spcAft>
              <a:buFont typeface="Arial" panose="020B0604020202020204" pitchFamily="34" charset="0"/>
              <a:buChar char="•"/>
            </a:pPr>
            <a:r>
              <a:rPr lang="en-US" sz="2400" dirty="0"/>
              <a:t>Explain the operational planning steps including logistical concerns, cost-benefit analysis, and appropriate strategies and tactics to meet incident objectives.</a:t>
            </a:r>
          </a:p>
          <a:p>
            <a:pPr lvl="1">
              <a:spcBef>
                <a:spcPts val="600"/>
              </a:spcBef>
              <a:spcAft>
                <a:spcPts val="600"/>
              </a:spcAft>
              <a:buFont typeface="Arial" panose="020B0604020202020204" pitchFamily="34" charset="0"/>
              <a:buChar char="•"/>
            </a:pPr>
            <a:r>
              <a:rPr lang="en-US" sz="2400" dirty="0"/>
              <a:t>Identify the scope and results of the Tactics Meeting.</a:t>
            </a:r>
          </a:p>
          <a:p>
            <a:pPr lvl="1">
              <a:spcBef>
                <a:spcPts val="600"/>
              </a:spcBef>
              <a:spcAft>
                <a:spcPts val="600"/>
              </a:spcAft>
              <a:buFont typeface="Arial" panose="020B0604020202020204" pitchFamily="34" charset="0"/>
              <a:buChar char="•"/>
            </a:pPr>
            <a:r>
              <a:rPr lang="en-US" sz="2400" dirty="0"/>
              <a:t>Explain the purpose and use of ICS Form 215, Operational Planning Worksheet.</a:t>
            </a:r>
          </a:p>
          <a:p>
            <a:pPr lvl="1">
              <a:spcBef>
                <a:spcPts val="600"/>
              </a:spcBef>
              <a:spcAft>
                <a:spcPts val="600"/>
              </a:spcAft>
              <a:buFont typeface="Arial" panose="020B0604020202020204" pitchFamily="34" charset="0"/>
              <a:buChar char="•"/>
            </a:pPr>
            <a:r>
              <a:rPr lang="en-US" sz="2400" dirty="0"/>
              <a:t>Explain the purpose and use of ICS Form 215A, Incident Action Plan Safety Analysis.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147352854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3505200" cy="3579812"/>
          </a:xfrm>
        </p:spPr>
        <p:txBody>
          <a:bodyPr/>
          <a:lstStyle/>
          <a:p>
            <a:pPr lvl="1">
              <a:buFont typeface="Arial" panose="020B0604020202020204" pitchFamily="34" charset="0"/>
              <a:buChar char="•"/>
              <a:defRPr/>
            </a:pPr>
            <a:r>
              <a:rPr lang="en-US" sz="2800" dirty="0"/>
              <a:t>Purpose</a:t>
            </a:r>
          </a:p>
          <a:p>
            <a:pPr lvl="1">
              <a:buFont typeface="Arial" panose="020B0604020202020204" pitchFamily="34" charset="0"/>
              <a:buChar char="•"/>
              <a:defRPr/>
            </a:pPr>
            <a:r>
              <a:rPr lang="en-US" sz="2800" dirty="0"/>
              <a:t>Preparation</a:t>
            </a:r>
          </a:p>
          <a:p>
            <a:pPr lvl="1">
              <a:buFont typeface="Arial" panose="020B0604020202020204" pitchFamily="34" charset="0"/>
              <a:buChar char="•"/>
              <a:defRPr/>
            </a:pPr>
            <a:r>
              <a:rPr lang="en-US" sz="2800" dirty="0"/>
              <a:t>Who Attends</a:t>
            </a:r>
          </a:p>
          <a:p>
            <a:pPr lvl="1">
              <a:buFont typeface="Arial" panose="020B0604020202020204" pitchFamily="34" charset="0"/>
              <a:buChar char="•"/>
              <a:defRPr/>
            </a:pPr>
            <a:r>
              <a:rPr lang="en-US" sz="2800" dirty="0"/>
              <a:t>Who Leads</a:t>
            </a:r>
          </a:p>
        </p:txBody>
      </p:sp>
      <p:sp>
        <p:nvSpPr>
          <p:cNvPr id="19458" name="Rectangle 2"/>
          <p:cNvSpPr>
            <a:spLocks noGrp="1" noChangeAspect="1" noChangeArrowheads="1"/>
          </p:cNvSpPr>
          <p:nvPr>
            <p:ph type="title"/>
          </p:nvPr>
        </p:nvSpPr>
        <p:spPr/>
        <p:txBody>
          <a:bodyPr/>
          <a:lstStyle/>
          <a:p>
            <a:r>
              <a:rPr lang="en-US" dirty="0"/>
              <a:t>The Tactics Meeting:  Overview</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4</a:t>
            </a:fld>
            <a:endParaRPr lang="en-US" sz="1600" b="1" dirty="0">
              <a:solidFill>
                <a:schemeClr val="bg1"/>
              </a:solidFill>
            </a:endParaRPr>
          </a:p>
        </p:txBody>
      </p:sp>
      <p:pic>
        <p:nvPicPr>
          <p:cNvPr id="6" name="Picture 5" descr="The leg of the “P” describes the initial stages of an incident, when personnel work to gain awareness of the situation and establish the organization for incident management. Incident personnel perform the steps in the leg of the “P” only one time. &#10;Arrows point to Prepare for Tactics Meeting and Tactics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87B66F0A-ED8B-4DB5-A0B4-F8D488611256}"/>
              </a:ext>
            </a:extLst>
          </p:cNvPr>
          <p:cNvPicPr>
            <a:picLocks noChangeAspect="1"/>
          </p:cNvPicPr>
          <p:nvPr/>
        </p:nvPicPr>
        <p:blipFill>
          <a:blip r:embed="rId2"/>
          <a:stretch>
            <a:fillRect/>
          </a:stretch>
        </p:blipFill>
        <p:spPr>
          <a:xfrm>
            <a:off x="5179218" y="1088053"/>
            <a:ext cx="2721769" cy="4455499"/>
          </a:xfrm>
          <a:prstGeom prst="rect">
            <a:avLst/>
          </a:prstGeom>
        </p:spPr>
      </p:pic>
      <p:cxnSp>
        <p:nvCxnSpPr>
          <p:cNvPr id="9" name="Straight Arrow Connector 8" descr="arrow pointing to tactics meeting">
            <a:extLst>
              <a:ext uri="{FF2B5EF4-FFF2-40B4-BE49-F238E27FC236}">
                <a16:creationId xmlns:a16="http://schemas.microsoft.com/office/drawing/2014/main" id="{1D0138C9-97FA-4594-8319-635FFE0EB148}"/>
              </a:ext>
            </a:extLst>
          </p:cNvPr>
          <p:cNvCxnSpPr>
            <a:cxnSpLocks/>
          </p:cNvCxnSpPr>
          <p:nvPr/>
        </p:nvCxnSpPr>
        <p:spPr bwMode="auto">
          <a:xfrm flipV="1">
            <a:off x="4572000" y="1676400"/>
            <a:ext cx="609600" cy="3048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4" name="Straight Arrow Connector 13" descr="arrow pointing to preparing for the tactics meeting">
            <a:extLst>
              <a:ext uri="{FF2B5EF4-FFF2-40B4-BE49-F238E27FC236}">
                <a16:creationId xmlns:a16="http://schemas.microsoft.com/office/drawing/2014/main" id="{D7AC8C0C-4886-4D28-A844-25538C4702F6}"/>
              </a:ext>
            </a:extLst>
          </p:cNvPr>
          <p:cNvCxnSpPr>
            <a:cxnSpLocks/>
          </p:cNvCxnSpPr>
          <p:nvPr/>
        </p:nvCxnSpPr>
        <p:spPr bwMode="auto">
          <a:xfrm>
            <a:off x="4548188" y="1981200"/>
            <a:ext cx="607218" cy="2286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8" name="Picture 2" descr="Attention Sign Images – Browse 432,362 Stock Photos, Vectors, and Video |  Adobe Stock">
            <a:extLst>
              <a:ext uri="{FF2B5EF4-FFF2-40B4-BE49-F238E27FC236}">
                <a16:creationId xmlns:a16="http://schemas.microsoft.com/office/drawing/2014/main" id="{52B9EAC5-12A7-455D-966E-235E612CF4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513019" y="587766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1848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spect="1" noChangeArrowheads="1"/>
          </p:cNvSpPr>
          <p:nvPr>
            <p:ph type="title"/>
          </p:nvPr>
        </p:nvSpPr>
        <p:spPr/>
        <p:txBody>
          <a:bodyPr/>
          <a:lstStyle/>
          <a:p>
            <a:r>
              <a:rPr lang="en-US" dirty="0"/>
              <a:t>Assessing Current Objectives</a:t>
            </a:r>
          </a:p>
        </p:txBody>
      </p:sp>
      <p:sp>
        <p:nvSpPr>
          <p:cNvPr id="18435" name="Rectangle 4"/>
          <p:cNvSpPr>
            <a:spLocks noGrp="1" noChangeArrowheads="1"/>
          </p:cNvSpPr>
          <p:nvPr>
            <p:ph idx="1"/>
          </p:nvPr>
        </p:nvSpPr>
        <p:spPr>
          <a:xfrm>
            <a:off x="457200" y="1068388"/>
            <a:ext cx="8458200" cy="4494212"/>
          </a:xfrm>
        </p:spPr>
        <p:txBody>
          <a:bodyPr/>
          <a:lstStyle/>
          <a:p>
            <a:pPr lvl="1">
              <a:buFont typeface="Arial" panose="020B0604020202020204" pitchFamily="34" charset="0"/>
              <a:buChar char="•"/>
            </a:pPr>
            <a:r>
              <a:rPr lang="en-US" sz="2400" dirty="0"/>
              <a:t>Is the incident stable, or is it increasing in size and complexity?</a:t>
            </a:r>
          </a:p>
          <a:p>
            <a:pPr lvl="1">
              <a:buFont typeface="Arial" panose="020B0604020202020204" pitchFamily="34" charset="0"/>
              <a:buChar char="•"/>
            </a:pPr>
            <a:r>
              <a:rPr lang="en-US" sz="2400" dirty="0"/>
              <a:t>What are the current incident objectives, strategy, and tactics?</a:t>
            </a:r>
          </a:p>
          <a:p>
            <a:pPr marL="1028700" lvl="2" indent="-344488"/>
            <a:r>
              <a:rPr lang="en-US" sz="2400" dirty="0"/>
              <a:t>Are there any safety issues?</a:t>
            </a:r>
          </a:p>
          <a:p>
            <a:pPr marL="1028700" lvl="2" indent="-344488"/>
            <a:r>
              <a:rPr lang="en-US" sz="2400" dirty="0"/>
              <a:t>Are the objectives effective?  Is a change of course needed?</a:t>
            </a:r>
          </a:p>
          <a:p>
            <a:pPr marL="1028700" lvl="2" indent="-344488"/>
            <a:r>
              <a:rPr lang="en-US" sz="2400" dirty="0"/>
              <a:t>How long will it be until the objectives are completed?</a:t>
            </a:r>
          </a:p>
          <a:p>
            <a:pPr lvl="1">
              <a:buFont typeface="Arial" panose="020B0604020202020204" pitchFamily="34" charset="0"/>
              <a:buChar char="•"/>
            </a:pPr>
            <a:r>
              <a:rPr lang="en-US" sz="2400" dirty="0"/>
              <a:t>What is current status of resources?  Are resources sufficient and in good condition?  </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5</a:t>
            </a:fld>
            <a:endParaRPr lang="en-US" sz="1600" b="1" dirty="0">
              <a:solidFill>
                <a:schemeClr val="bg1"/>
              </a:solidFill>
            </a:endParaRPr>
          </a:p>
        </p:txBody>
      </p:sp>
    </p:spTree>
    <p:extLst>
      <p:ext uri="{BB962C8B-B14F-4D97-AF65-F5344CB8AC3E}">
        <p14:creationId xmlns:p14="http://schemas.microsoft.com/office/powerpoint/2010/main" val="70316397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6138" y="1181100"/>
            <a:ext cx="5562600" cy="4646612"/>
          </a:xfrm>
        </p:spPr>
        <p:txBody>
          <a:bodyPr/>
          <a:lstStyle/>
          <a:p>
            <a:pPr marL="0" indent="0">
              <a:buNone/>
            </a:pPr>
            <a:r>
              <a:rPr lang="en-US" dirty="0">
                <a:latin typeface="Arial" charset="0"/>
              </a:rPr>
              <a:t>State what will be accomplished.</a:t>
            </a:r>
          </a:p>
          <a:p>
            <a:endParaRPr lang="en-US" dirty="0">
              <a:latin typeface="Arial" charset="0"/>
            </a:endParaRPr>
          </a:p>
          <a:p>
            <a:pPr marL="0" indent="0">
              <a:buNone/>
            </a:pPr>
            <a:r>
              <a:rPr lang="en-US" dirty="0">
                <a:latin typeface="Arial" charset="0"/>
              </a:rPr>
              <a:t>Establish the general plan or direction for accomplishing the incident objectives.</a:t>
            </a:r>
          </a:p>
          <a:p>
            <a:pPr marL="0" indent="0">
              <a:spcBef>
                <a:spcPts val="0"/>
              </a:spcBef>
              <a:buNone/>
            </a:pPr>
            <a:endParaRPr lang="en-US" sz="2000" dirty="0">
              <a:latin typeface="Arial" charset="0"/>
            </a:endParaRPr>
          </a:p>
          <a:p>
            <a:pPr marL="0" indent="0">
              <a:buNone/>
            </a:pPr>
            <a:r>
              <a:rPr lang="en-US" dirty="0">
                <a:latin typeface="Arial" charset="0"/>
              </a:rPr>
              <a:t>Specify how the strategies will be executed.</a:t>
            </a:r>
          </a:p>
        </p:txBody>
      </p:sp>
      <p:sp>
        <p:nvSpPr>
          <p:cNvPr id="30722" name="Rectangle 2"/>
          <p:cNvSpPr>
            <a:spLocks noGrp="1" noChangeAspect="1" noChangeArrowheads="1"/>
          </p:cNvSpPr>
          <p:nvPr>
            <p:ph type="title"/>
          </p:nvPr>
        </p:nvSpPr>
        <p:spPr/>
        <p:txBody>
          <a:bodyPr/>
          <a:lstStyle/>
          <a:p>
            <a:r>
              <a:rPr lang="en-US" sz="3600" dirty="0"/>
              <a:t>Objectives, Strategies, and Tactics</a:t>
            </a:r>
          </a:p>
        </p:txBody>
      </p:sp>
      <p:pic>
        <p:nvPicPr>
          <p:cNvPr id="30723" name="Picture 2" descr="Incident Objectives, Strategies, Tac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181100"/>
            <a:ext cx="281305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6</a:t>
            </a:fld>
            <a:endParaRPr lang="en-US" sz="1600" b="1" dirty="0">
              <a:solidFill>
                <a:schemeClr val="bg1"/>
              </a:solidFill>
            </a:endParaRPr>
          </a:p>
        </p:txBody>
      </p:sp>
    </p:spTree>
    <p:extLst>
      <p:ext uri="{BB962C8B-B14F-4D97-AF65-F5344CB8AC3E}">
        <p14:creationId xmlns:p14="http://schemas.microsoft.com/office/powerpoint/2010/main" val="403793962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spect="1" noChangeArrowheads="1"/>
          </p:cNvSpPr>
          <p:nvPr>
            <p:ph type="title"/>
          </p:nvPr>
        </p:nvSpPr>
        <p:spPr/>
        <p:txBody>
          <a:bodyPr/>
          <a:lstStyle/>
          <a:p>
            <a:r>
              <a:rPr lang="en-US" dirty="0"/>
              <a:t>Developing Strategies</a:t>
            </a:r>
          </a:p>
        </p:txBody>
      </p:sp>
      <p:sp>
        <p:nvSpPr>
          <p:cNvPr id="21507" name="Rectangle 4"/>
          <p:cNvSpPr>
            <a:spLocks noGrp="1" noChangeArrowheads="1"/>
          </p:cNvSpPr>
          <p:nvPr>
            <p:ph idx="1"/>
          </p:nvPr>
        </p:nvSpPr>
        <p:spPr>
          <a:xfrm>
            <a:off x="457200" y="1068388"/>
            <a:ext cx="8050213" cy="4646612"/>
          </a:xfrm>
        </p:spPr>
        <p:txBody>
          <a:bodyPr/>
          <a:lstStyle/>
          <a:p>
            <a:pPr lvl="1">
              <a:buFont typeface="Arial" panose="020B0604020202020204" pitchFamily="34" charset="0"/>
              <a:buChar char="•"/>
            </a:pPr>
            <a:r>
              <a:rPr lang="en-US" dirty="0"/>
              <a:t>Generate a list of strategies.</a:t>
            </a:r>
          </a:p>
          <a:p>
            <a:pPr lvl="1">
              <a:buFont typeface="Arial" panose="020B0604020202020204" pitchFamily="34" charset="0"/>
              <a:buChar char="•"/>
            </a:pPr>
            <a:r>
              <a:rPr lang="en-US" dirty="0"/>
              <a:t>Select the strategy that:</a:t>
            </a:r>
          </a:p>
          <a:p>
            <a:pPr lvl="2" indent="-331788"/>
            <a:r>
              <a:rPr lang="en-US" dirty="0"/>
              <a:t>Is within acceptable safety norms.</a:t>
            </a:r>
          </a:p>
          <a:p>
            <a:pPr lvl="2" indent="-331788"/>
            <a:r>
              <a:rPr lang="en-US" dirty="0"/>
              <a:t>Makes good sense (feasible, practical, and suitable).</a:t>
            </a:r>
          </a:p>
          <a:p>
            <a:pPr lvl="2" indent="-331788"/>
            <a:r>
              <a:rPr lang="en-US" dirty="0"/>
              <a:t>Is cost effective.</a:t>
            </a:r>
          </a:p>
          <a:p>
            <a:pPr lvl="2" indent="-331788"/>
            <a:r>
              <a:rPr lang="en-US" dirty="0"/>
              <a:t>Is consistent with sound environmental practices.</a:t>
            </a:r>
          </a:p>
          <a:p>
            <a:pPr lvl="2" indent="-331788"/>
            <a:r>
              <a:rPr lang="en-US" dirty="0"/>
              <a:t>Meets political considerations.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7</a:t>
            </a:fld>
            <a:endParaRPr lang="en-US" sz="1600" b="1" dirty="0">
              <a:solidFill>
                <a:schemeClr val="bg1"/>
              </a:solidFill>
            </a:endParaRPr>
          </a:p>
        </p:txBody>
      </p:sp>
    </p:spTree>
    <p:extLst>
      <p:ext uri="{BB962C8B-B14F-4D97-AF65-F5344CB8AC3E}">
        <p14:creationId xmlns:p14="http://schemas.microsoft.com/office/powerpoint/2010/main" val="12105165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spect="1" noChangeArrowheads="1"/>
          </p:cNvSpPr>
          <p:nvPr>
            <p:ph type="title"/>
          </p:nvPr>
        </p:nvSpPr>
        <p:spPr/>
        <p:txBody>
          <a:bodyPr/>
          <a:lstStyle/>
          <a:p>
            <a:r>
              <a:rPr lang="en-US" dirty="0"/>
              <a:t>Executing Tactical Direction</a:t>
            </a:r>
          </a:p>
        </p:txBody>
      </p:sp>
      <p:sp>
        <p:nvSpPr>
          <p:cNvPr id="22531" name="Rectangle 4"/>
          <p:cNvSpPr>
            <a:spLocks noGrp="1" noChangeArrowheads="1"/>
          </p:cNvSpPr>
          <p:nvPr>
            <p:ph idx="1"/>
          </p:nvPr>
        </p:nvSpPr>
        <p:spPr>
          <a:xfrm>
            <a:off x="457200" y="1068388"/>
            <a:ext cx="5045075" cy="4646612"/>
          </a:xfrm>
        </p:spPr>
        <p:txBody>
          <a:bodyPr/>
          <a:lstStyle/>
          <a:p>
            <a:pPr lvl="1">
              <a:buFont typeface="Arial" panose="020B0604020202020204" pitchFamily="34" charset="0"/>
              <a:buChar char="•"/>
            </a:pPr>
            <a:r>
              <a:rPr lang="en-US" sz="2400" dirty="0"/>
              <a:t>Establish Tactics:</a:t>
            </a:r>
            <a:r>
              <a:rPr lang="en-US" sz="2400" dirty="0">
                <a:effectLst>
                  <a:outerShdw blurRad="38100" dist="38100" dir="2700000" algn="tl">
                    <a:srgbClr val="000000">
                      <a:alpha val="43137"/>
                    </a:srgbClr>
                  </a:outerShdw>
                </a:effectLst>
              </a:rPr>
              <a:t>  </a:t>
            </a:r>
            <a:r>
              <a:rPr lang="en-US" sz="2400" dirty="0"/>
              <a:t>Describe what must be done.</a:t>
            </a:r>
          </a:p>
          <a:p>
            <a:pPr lvl="1">
              <a:buFont typeface="Arial" panose="020B0604020202020204" pitchFamily="34" charset="0"/>
              <a:buChar char="•"/>
            </a:pPr>
            <a:r>
              <a:rPr lang="en-US" sz="2400" dirty="0"/>
              <a:t>Assign Resources:  Determine and assign the kind and type of resources needed for the selected tactics.</a:t>
            </a:r>
          </a:p>
          <a:p>
            <a:pPr lvl="1">
              <a:buFont typeface="Arial" panose="020B0604020202020204" pitchFamily="34" charset="0"/>
              <a:buChar char="•"/>
            </a:pPr>
            <a:r>
              <a:rPr lang="en-US" sz="2400" dirty="0"/>
              <a:t>Monitor Performance:  Determine if the tactics and resources selected for the various strategies are both valid and adequate.</a:t>
            </a:r>
          </a:p>
        </p:txBody>
      </p:sp>
      <p:pic>
        <p:nvPicPr>
          <p:cNvPr id="22532" name="Picture 7" descr="Responders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638" y="1517650"/>
            <a:ext cx="2949575" cy="3740150"/>
          </a:xfrm>
          <a:prstGeom prst="rect">
            <a:avLst/>
          </a:prstGeom>
          <a:noFill/>
          <a:ln w="317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8</a:t>
            </a:fld>
            <a:endParaRPr lang="en-US" sz="1600" b="1" dirty="0">
              <a:solidFill>
                <a:schemeClr val="bg1"/>
              </a:solidFill>
            </a:endParaRPr>
          </a:p>
        </p:txBody>
      </p:sp>
    </p:spTree>
    <p:extLst>
      <p:ext uri="{BB962C8B-B14F-4D97-AF65-F5344CB8AC3E}">
        <p14:creationId xmlns:p14="http://schemas.microsoft.com/office/powerpoint/2010/main" val="455684547"/>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spect="1" noChangeArrowheads="1"/>
          </p:cNvSpPr>
          <p:nvPr>
            <p:ph type="title"/>
          </p:nvPr>
        </p:nvSpPr>
        <p:spPr/>
        <p:txBody>
          <a:bodyPr/>
          <a:lstStyle/>
          <a:p>
            <a:r>
              <a:rPr lang="en-US" dirty="0"/>
              <a:t>Sample Strategy and Tactics</a:t>
            </a:r>
          </a:p>
        </p:txBody>
      </p:sp>
      <p:grpSp>
        <p:nvGrpSpPr>
          <p:cNvPr id="5" name="Group 4" descr="• The objective is: Reduce reservoir level to 35 feet by 0800 on 2/10.&#10;• Three possible strategies are identified and one is selected: Pump water from reservoir.&#10;• The tactics for the selected strategy are: Use truck-mounted pumps working from the road into spillway, and portable pumps on the east side discharging into Murkey Creek.&#10;"/>
          <p:cNvGrpSpPr/>
          <p:nvPr/>
        </p:nvGrpSpPr>
        <p:grpSpPr>
          <a:xfrm>
            <a:off x="447675" y="1071563"/>
            <a:ext cx="8404225" cy="4651375"/>
            <a:chOff x="447675" y="1071563"/>
            <a:chExt cx="8404225" cy="4651375"/>
          </a:xfrm>
        </p:grpSpPr>
        <p:grpSp>
          <p:nvGrpSpPr>
            <p:cNvPr id="2" name="Group 4"/>
            <p:cNvGrpSpPr>
              <a:grpSpLocks/>
            </p:cNvGrpSpPr>
            <p:nvPr/>
          </p:nvGrpSpPr>
          <p:grpSpPr bwMode="auto">
            <a:xfrm>
              <a:off x="454025" y="3170238"/>
              <a:ext cx="8378825" cy="1524000"/>
              <a:chOff x="286" y="2064"/>
              <a:chExt cx="5278" cy="960"/>
            </a:xfrm>
          </p:grpSpPr>
          <p:sp>
            <p:nvSpPr>
              <p:cNvPr id="23567" name="Text Box 5" descr="Tactics:  Use truck-mounted pumps working from the road into spillway, and portable pumps on the east side discharging into Murkey Creek.&#10;"/>
              <p:cNvSpPr txBox="1">
                <a:spLocks noChangeArrowheads="1"/>
              </p:cNvSpPr>
              <p:nvPr/>
            </p:nvSpPr>
            <p:spPr bwMode="auto">
              <a:xfrm>
                <a:off x="286" y="2352"/>
                <a:ext cx="5278" cy="672"/>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spcBef>
                    <a:spcPct val="30000"/>
                  </a:spcBef>
                  <a:buFont typeface="Wingdings" pitchFamily="2" charset="2"/>
                  <a:buNone/>
                </a:pPr>
                <a:r>
                  <a:rPr lang="en-US" sz="2000" b="1" u="sng" dirty="0">
                    <a:solidFill>
                      <a:srgbClr val="000066"/>
                    </a:solidFill>
                    <a:latin typeface="Arial" charset="0"/>
                  </a:rPr>
                  <a:t>Tactics</a:t>
                </a:r>
                <a:r>
                  <a:rPr lang="en-US" sz="2000" b="1" dirty="0">
                    <a:solidFill>
                      <a:srgbClr val="000066"/>
                    </a:solidFill>
                    <a:latin typeface="Arial" charset="0"/>
                  </a:rPr>
                  <a:t>:  Use truck-mounted pumps working from the road into spillway, and portable pumps on the east side discharging into Murkey Creek.</a:t>
                </a:r>
              </a:p>
            </p:txBody>
          </p:sp>
          <p:cxnSp>
            <p:nvCxnSpPr>
              <p:cNvPr id="23568" name="AutoShape 6"/>
              <p:cNvCxnSpPr>
                <a:cxnSpLocks noChangeShapeType="1"/>
                <a:stCxn id="23563" idx="2"/>
                <a:endCxn id="23567" idx="0"/>
              </p:cNvCxnSpPr>
              <p:nvPr/>
            </p:nvCxnSpPr>
            <p:spPr bwMode="auto">
              <a:xfrm rot="5400000">
                <a:off x="3662" y="1326"/>
                <a:ext cx="288" cy="1763"/>
              </a:xfrm>
              <a:prstGeom prst="bentConnector3">
                <a:avLst>
                  <a:gd name="adj1" fmla="val 50000"/>
                </a:avLst>
              </a:prstGeom>
              <a:noFill/>
              <a:ln w="28575">
                <a:solidFill>
                  <a:srgbClr val="000066"/>
                </a:solidFill>
                <a:miter lim="800000"/>
                <a:headEnd/>
                <a:tailEnd type="triangle" w="med" len="med"/>
              </a:ln>
              <a:extLst>
                <a:ext uri="{909E8E84-426E-40DD-AFC4-6F175D3DCCD1}">
                  <a14:hiddenFill xmlns:a14="http://schemas.microsoft.com/office/drawing/2010/main">
                    <a:noFill/>
                  </a14:hiddenFill>
                </a:ext>
              </a:extLst>
            </p:spPr>
          </p:cxnSp>
        </p:grpSp>
        <p:grpSp>
          <p:nvGrpSpPr>
            <p:cNvPr id="3" name="Group 7"/>
            <p:cNvGrpSpPr>
              <a:grpSpLocks/>
            </p:cNvGrpSpPr>
            <p:nvPr/>
          </p:nvGrpSpPr>
          <p:grpSpPr bwMode="auto">
            <a:xfrm>
              <a:off x="457200" y="1703388"/>
              <a:ext cx="8394700" cy="1466850"/>
              <a:chOff x="288" y="1140"/>
              <a:chExt cx="5288" cy="924"/>
            </a:xfrm>
          </p:grpSpPr>
          <p:sp>
            <p:nvSpPr>
              <p:cNvPr id="23" name="Text Box 8" descr="Strategy #1:  Reduce/divert inflow. &#10;"/>
              <p:cNvSpPr txBox="1">
                <a:spLocks noChangeArrowheads="1"/>
              </p:cNvSpPr>
              <p:nvPr/>
            </p:nvSpPr>
            <p:spPr bwMode="auto">
              <a:xfrm>
                <a:off x="288" y="1440"/>
                <a:ext cx="1584" cy="624"/>
              </a:xfrm>
              <a:prstGeom prst="rect">
                <a:avLst/>
              </a:prstGeom>
              <a:noFill/>
              <a:ln w="28575">
                <a:solidFill>
                  <a:srgbClr val="000066"/>
                </a:solidFill>
                <a:miter lim="800000"/>
                <a:headEnd/>
                <a:tailEnd/>
              </a:ln>
              <a:effectLst/>
            </p:spPr>
            <p:txBody>
              <a:bodyPr/>
              <a:lstStyle/>
              <a:p>
                <a:pPr>
                  <a:spcBef>
                    <a:spcPct val="30000"/>
                  </a:spcBef>
                  <a:buFont typeface="Wingdings" pitchFamily="2" charset="2"/>
                  <a:buNone/>
                  <a:defRPr/>
                </a:pPr>
                <a:r>
                  <a:rPr lang="en-US" sz="2000" b="1" u="sng" dirty="0">
                    <a:solidFill>
                      <a:srgbClr val="000066"/>
                    </a:solidFill>
                    <a:latin typeface="Arial" pitchFamily="34" charset="0"/>
                  </a:rPr>
                  <a:t>Strategy #1</a:t>
                </a:r>
                <a:r>
                  <a:rPr lang="en-US" sz="2000" b="1" dirty="0">
                    <a:solidFill>
                      <a:srgbClr val="000066"/>
                    </a:solidFill>
                    <a:latin typeface="Arial" pitchFamily="34" charset="0"/>
                  </a:rPr>
                  <a:t>:  Reduce/divert inflow. </a:t>
                </a:r>
              </a:p>
            </p:txBody>
          </p:sp>
          <p:sp>
            <p:nvSpPr>
              <p:cNvPr id="24" name="Text Box 9" descr="Strategy #2:  Release water from spillways.&#10;"/>
              <p:cNvSpPr txBox="1">
                <a:spLocks noChangeArrowheads="1"/>
              </p:cNvSpPr>
              <p:nvPr/>
            </p:nvSpPr>
            <p:spPr bwMode="auto">
              <a:xfrm>
                <a:off x="2042" y="1440"/>
                <a:ext cx="1584" cy="624"/>
              </a:xfrm>
              <a:prstGeom prst="rect">
                <a:avLst/>
              </a:prstGeom>
              <a:noFill/>
              <a:ln w="28575">
                <a:solidFill>
                  <a:srgbClr val="000066"/>
                </a:solidFill>
                <a:miter lim="800000"/>
                <a:headEnd/>
                <a:tailEnd/>
              </a:ln>
              <a:effectLst/>
            </p:spPr>
            <p:txBody>
              <a:bodyPr/>
              <a:lstStyle/>
              <a:p>
                <a:pPr>
                  <a:spcBef>
                    <a:spcPct val="30000"/>
                  </a:spcBef>
                  <a:buFont typeface="Wingdings" pitchFamily="2" charset="2"/>
                  <a:buNone/>
                  <a:defRPr/>
                </a:pPr>
                <a:r>
                  <a:rPr lang="en-US" sz="2000" b="1" u="sng" dirty="0">
                    <a:solidFill>
                      <a:srgbClr val="000066"/>
                    </a:solidFill>
                    <a:latin typeface="Arial" pitchFamily="34" charset="0"/>
                  </a:rPr>
                  <a:t>Strategy #2</a:t>
                </a:r>
                <a:r>
                  <a:rPr lang="en-US" sz="2000" b="1" dirty="0">
                    <a:solidFill>
                      <a:srgbClr val="000066"/>
                    </a:solidFill>
                    <a:latin typeface="Arial" pitchFamily="34" charset="0"/>
                  </a:rPr>
                  <a:t>:  Release water from spillways.</a:t>
                </a:r>
              </a:p>
            </p:txBody>
          </p:sp>
          <p:sp>
            <p:nvSpPr>
              <p:cNvPr id="23563" name="Text Box 10" descr="Selected Strategy:  Pump water from reservoir.&#10;"/>
              <p:cNvSpPr txBox="1">
                <a:spLocks noChangeArrowheads="1"/>
              </p:cNvSpPr>
              <p:nvPr/>
            </p:nvSpPr>
            <p:spPr bwMode="auto">
              <a:xfrm>
                <a:off x="3800" y="1440"/>
                <a:ext cx="1776" cy="624"/>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spcBef>
                    <a:spcPct val="30000"/>
                  </a:spcBef>
                  <a:buFont typeface="Wingdings" pitchFamily="2" charset="2"/>
                  <a:buNone/>
                </a:pPr>
                <a:r>
                  <a:rPr lang="en-US" sz="2000" b="1" u="sng" dirty="0">
                    <a:solidFill>
                      <a:srgbClr val="000066"/>
                    </a:solidFill>
                    <a:latin typeface="Arial" charset="0"/>
                  </a:rPr>
                  <a:t>Selected Strategy</a:t>
                </a:r>
                <a:r>
                  <a:rPr lang="en-US" sz="2000" b="1" dirty="0">
                    <a:solidFill>
                      <a:srgbClr val="000066"/>
                    </a:solidFill>
                    <a:latin typeface="Arial" charset="0"/>
                  </a:rPr>
                  <a:t>:  Pump water from reservoir.</a:t>
                </a:r>
              </a:p>
            </p:txBody>
          </p:sp>
          <p:cxnSp>
            <p:nvCxnSpPr>
              <p:cNvPr id="23564" name="AutoShape 11"/>
              <p:cNvCxnSpPr>
                <a:cxnSpLocks noChangeShapeType="1"/>
              </p:cNvCxnSpPr>
              <p:nvPr/>
            </p:nvCxnSpPr>
            <p:spPr bwMode="auto">
              <a:xfrm>
                <a:off x="2928" y="1145"/>
                <a:ext cx="3" cy="287"/>
              </a:xfrm>
              <a:prstGeom prst="straightConnector1">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cxnSp>
          <p:cxnSp>
            <p:nvCxnSpPr>
              <p:cNvPr id="23565" name="AutoShape 12"/>
              <p:cNvCxnSpPr>
                <a:cxnSpLocks noChangeShapeType="1"/>
                <a:endCxn id="23" idx="0"/>
              </p:cNvCxnSpPr>
              <p:nvPr/>
            </p:nvCxnSpPr>
            <p:spPr bwMode="auto">
              <a:xfrm rot="5400000">
                <a:off x="1854" y="366"/>
                <a:ext cx="300" cy="1848"/>
              </a:xfrm>
              <a:prstGeom prst="bentConnector3">
                <a:avLst>
                  <a:gd name="adj1" fmla="val 50000"/>
                </a:avLst>
              </a:prstGeom>
              <a:noFill/>
              <a:ln w="28575">
                <a:solidFill>
                  <a:srgbClr val="000066"/>
                </a:solidFill>
                <a:miter lim="800000"/>
                <a:headEnd/>
                <a:tailEnd type="triangle" w="med" len="med"/>
              </a:ln>
              <a:extLst>
                <a:ext uri="{909E8E84-426E-40DD-AFC4-6F175D3DCCD1}">
                  <a14:hiddenFill xmlns:a14="http://schemas.microsoft.com/office/drawing/2010/main">
                    <a:noFill/>
                  </a14:hiddenFill>
                </a:ext>
              </a:extLst>
            </p:spPr>
          </p:cxnSp>
          <p:cxnSp>
            <p:nvCxnSpPr>
              <p:cNvPr id="23566" name="AutoShape 13"/>
              <p:cNvCxnSpPr>
                <a:cxnSpLocks noChangeShapeType="1"/>
                <a:endCxn id="23563" idx="0"/>
              </p:cNvCxnSpPr>
              <p:nvPr/>
            </p:nvCxnSpPr>
            <p:spPr bwMode="auto">
              <a:xfrm rot="16200000" flipH="1">
                <a:off x="3658" y="410"/>
                <a:ext cx="300" cy="1760"/>
              </a:xfrm>
              <a:prstGeom prst="bentConnector3">
                <a:avLst>
                  <a:gd name="adj1" fmla="val 50000"/>
                </a:avLst>
              </a:prstGeom>
              <a:noFill/>
              <a:ln w="28575">
                <a:solidFill>
                  <a:srgbClr val="000066"/>
                </a:solidFill>
                <a:miter lim="800000"/>
                <a:headEnd/>
                <a:tailEnd type="triangle" w="med" len="med"/>
              </a:ln>
              <a:extLst>
                <a:ext uri="{909E8E84-426E-40DD-AFC4-6F175D3DCCD1}">
                  <a14:hiddenFill xmlns:a14="http://schemas.microsoft.com/office/drawing/2010/main">
                    <a:noFill/>
                  </a14:hiddenFill>
                </a:ext>
              </a:extLst>
            </p:spPr>
          </p:cxnSp>
        </p:grpSp>
        <p:grpSp>
          <p:nvGrpSpPr>
            <p:cNvPr id="4" name="Group 14"/>
            <p:cNvGrpSpPr>
              <a:grpSpLocks/>
            </p:cNvGrpSpPr>
            <p:nvPr/>
          </p:nvGrpSpPr>
          <p:grpSpPr bwMode="auto">
            <a:xfrm>
              <a:off x="447675" y="4706938"/>
              <a:ext cx="8391525" cy="1016000"/>
              <a:chOff x="282" y="3017"/>
              <a:chExt cx="5286" cy="663"/>
            </a:xfrm>
          </p:grpSpPr>
          <p:sp>
            <p:nvSpPr>
              <p:cNvPr id="23559" name="Text Box 15" descr="Resources:  5 crews with (3) 1,500-gpm truck-mounted pumps &amp; &#10;(2) 500-gpm portable pumps&#10;"/>
              <p:cNvSpPr txBox="1">
                <a:spLocks noChangeArrowheads="1"/>
              </p:cNvSpPr>
              <p:nvPr/>
            </p:nvSpPr>
            <p:spPr bwMode="auto">
              <a:xfrm>
                <a:off x="282" y="3208"/>
                <a:ext cx="5286" cy="472"/>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spcBef>
                    <a:spcPct val="30000"/>
                  </a:spcBef>
                  <a:buFont typeface="Wingdings" pitchFamily="2" charset="2"/>
                  <a:buNone/>
                </a:pPr>
                <a:r>
                  <a:rPr lang="en-US" sz="2000" b="1" u="sng" dirty="0">
                    <a:solidFill>
                      <a:srgbClr val="000066"/>
                    </a:solidFill>
                    <a:latin typeface="Arial" charset="0"/>
                  </a:rPr>
                  <a:t>Resources</a:t>
                </a:r>
                <a:r>
                  <a:rPr lang="en-US" sz="2000" b="1" dirty="0">
                    <a:solidFill>
                      <a:srgbClr val="000066"/>
                    </a:solidFill>
                    <a:latin typeface="Arial" charset="0"/>
                  </a:rPr>
                  <a:t>:  5 crews with (3) 1,500-gpm truck-mounted pumps &amp; </a:t>
                </a:r>
                <a:br>
                  <a:rPr lang="en-US" sz="2000" b="1" dirty="0">
                    <a:solidFill>
                      <a:srgbClr val="000066"/>
                    </a:solidFill>
                    <a:latin typeface="Arial" charset="0"/>
                  </a:rPr>
                </a:br>
                <a:r>
                  <a:rPr lang="en-US" sz="2000" b="1" dirty="0">
                    <a:solidFill>
                      <a:srgbClr val="000066"/>
                    </a:solidFill>
                    <a:latin typeface="Arial" charset="0"/>
                  </a:rPr>
                  <a:t>(2) 500-gpm portable pumps</a:t>
                </a:r>
              </a:p>
            </p:txBody>
          </p:sp>
          <p:cxnSp>
            <p:nvCxnSpPr>
              <p:cNvPr id="23560" name="AutoShape 16"/>
              <p:cNvCxnSpPr>
                <a:cxnSpLocks noChangeShapeType="1"/>
              </p:cNvCxnSpPr>
              <p:nvPr/>
            </p:nvCxnSpPr>
            <p:spPr bwMode="auto">
              <a:xfrm rot="5400000">
                <a:off x="2829" y="3112"/>
                <a:ext cx="192" cy="1"/>
              </a:xfrm>
              <a:prstGeom prst="straightConnector1">
                <a:avLst/>
              </a:prstGeom>
              <a:noFill/>
              <a:ln w="28575">
                <a:solidFill>
                  <a:srgbClr val="000066"/>
                </a:solidFill>
                <a:round/>
                <a:headEnd/>
                <a:tailEnd type="triangle" w="med" len="med"/>
              </a:ln>
              <a:extLst>
                <a:ext uri="{909E8E84-426E-40DD-AFC4-6F175D3DCCD1}">
                  <a14:hiddenFill xmlns:a14="http://schemas.microsoft.com/office/drawing/2010/main">
                    <a:noFill/>
                  </a14:hiddenFill>
                </a:ext>
              </a:extLst>
            </p:spPr>
          </p:cxnSp>
        </p:grpSp>
        <p:sp>
          <p:nvSpPr>
            <p:cNvPr id="32" name="Text Box 19" descr="Objective:  Reduce reservoir level to 35 feet by 0800 on 2/10.&#10;&#10;"/>
            <p:cNvSpPr txBox="1">
              <a:spLocks noChangeArrowheads="1"/>
            </p:cNvSpPr>
            <p:nvPr/>
          </p:nvSpPr>
          <p:spPr bwMode="auto">
            <a:xfrm>
              <a:off x="454025" y="1071563"/>
              <a:ext cx="8378825" cy="625475"/>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a:solidFill>
                    <a:schemeClr val="tx1"/>
                  </a:solidFill>
                  <a:latin typeface="Tahoma" pitchFamily="34" charset="0"/>
                  <a:cs typeface="Arial" charset="0"/>
                </a:defRPr>
              </a:lvl1pPr>
              <a:lvl2pPr marL="742950" indent="-285750" eaLnBrk="0" hangingPunct="0">
                <a:defRPr sz="2600">
                  <a:solidFill>
                    <a:schemeClr val="tx1"/>
                  </a:solidFill>
                  <a:latin typeface="Tahoma" pitchFamily="34" charset="0"/>
                  <a:cs typeface="Arial" charset="0"/>
                </a:defRPr>
              </a:lvl2pPr>
              <a:lvl3pPr marL="1143000" indent="-228600" eaLnBrk="0" hangingPunct="0">
                <a:defRPr sz="2600">
                  <a:solidFill>
                    <a:schemeClr val="tx1"/>
                  </a:solidFill>
                  <a:latin typeface="Tahoma" pitchFamily="34" charset="0"/>
                  <a:cs typeface="Arial" charset="0"/>
                </a:defRPr>
              </a:lvl3pPr>
              <a:lvl4pPr marL="1600200" indent="-228600" eaLnBrk="0" hangingPunct="0">
                <a:defRPr sz="2600">
                  <a:solidFill>
                    <a:schemeClr val="tx1"/>
                  </a:solidFill>
                  <a:latin typeface="Tahoma" pitchFamily="34" charset="0"/>
                  <a:cs typeface="Arial" charset="0"/>
                </a:defRPr>
              </a:lvl4pPr>
              <a:lvl5pPr marL="2057400" indent="-228600" eaLnBrk="0" hangingPunct="0">
                <a:defRPr sz="2600">
                  <a:solidFill>
                    <a:schemeClr val="tx1"/>
                  </a:solidFill>
                  <a:latin typeface="Tahoma" pitchFamily="34" charset="0"/>
                  <a:cs typeface="Arial" charset="0"/>
                </a:defRPr>
              </a:lvl5pPr>
              <a:lvl6pPr marL="2514600" indent="-228600" eaLnBrk="0" fontAlgn="base" hangingPunct="0">
                <a:spcBef>
                  <a:spcPct val="0"/>
                </a:spcBef>
                <a:spcAft>
                  <a:spcPct val="0"/>
                </a:spcAft>
                <a:defRPr sz="2600">
                  <a:solidFill>
                    <a:schemeClr val="tx1"/>
                  </a:solidFill>
                  <a:latin typeface="Tahoma" pitchFamily="34" charset="0"/>
                  <a:cs typeface="Arial" charset="0"/>
                </a:defRPr>
              </a:lvl6pPr>
              <a:lvl7pPr marL="2971800" indent="-228600" eaLnBrk="0" fontAlgn="base" hangingPunct="0">
                <a:spcBef>
                  <a:spcPct val="0"/>
                </a:spcBef>
                <a:spcAft>
                  <a:spcPct val="0"/>
                </a:spcAft>
                <a:defRPr sz="2600">
                  <a:solidFill>
                    <a:schemeClr val="tx1"/>
                  </a:solidFill>
                  <a:latin typeface="Tahoma" pitchFamily="34" charset="0"/>
                  <a:cs typeface="Arial" charset="0"/>
                </a:defRPr>
              </a:lvl7pPr>
              <a:lvl8pPr marL="3429000" indent="-228600" eaLnBrk="0" fontAlgn="base" hangingPunct="0">
                <a:spcBef>
                  <a:spcPct val="0"/>
                </a:spcBef>
                <a:spcAft>
                  <a:spcPct val="0"/>
                </a:spcAft>
                <a:defRPr sz="2600">
                  <a:solidFill>
                    <a:schemeClr val="tx1"/>
                  </a:solidFill>
                  <a:latin typeface="Tahoma" pitchFamily="34" charset="0"/>
                  <a:cs typeface="Arial" charset="0"/>
                </a:defRPr>
              </a:lvl8pPr>
              <a:lvl9pPr marL="3886200" indent="-228600" eaLnBrk="0" fontAlgn="base" hangingPunct="0">
                <a:spcBef>
                  <a:spcPct val="0"/>
                </a:spcBef>
                <a:spcAft>
                  <a:spcPct val="0"/>
                </a:spcAft>
                <a:defRPr sz="2600">
                  <a:solidFill>
                    <a:schemeClr val="tx1"/>
                  </a:solidFill>
                  <a:latin typeface="Tahoma" pitchFamily="34" charset="0"/>
                  <a:cs typeface="Arial" charset="0"/>
                </a:defRPr>
              </a:lvl9pPr>
            </a:lstStyle>
            <a:p>
              <a:pPr eaLnBrk="1" hangingPunct="1">
                <a:lnSpc>
                  <a:spcPct val="150000"/>
                </a:lnSpc>
                <a:buFont typeface="Wingdings" pitchFamily="2" charset="2"/>
                <a:buNone/>
              </a:pPr>
              <a:r>
                <a:rPr lang="en-US" sz="2000" b="1" u="sng" dirty="0">
                  <a:solidFill>
                    <a:srgbClr val="000066"/>
                  </a:solidFill>
                  <a:latin typeface="Arial" charset="0"/>
                </a:rPr>
                <a:t>Objective</a:t>
              </a:r>
              <a:r>
                <a:rPr lang="en-US" sz="2000" b="1" dirty="0">
                  <a:solidFill>
                    <a:srgbClr val="000066"/>
                  </a:solidFill>
                  <a:latin typeface="Arial" charset="0"/>
                </a:rPr>
                <a:t>:  Reduce reservoir level to 35 feet by 0800 on 2/10.</a:t>
              </a:r>
            </a:p>
          </p:txBody>
        </p:sp>
      </p:grpSp>
      <p:sp>
        <p:nvSpPr>
          <p:cNvPr id="18"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4.</a:t>
            </a:r>
            <a:fld id="{D04EB0F6-1F7F-4C92-8A0D-4698D134E6E6}" type="slidenum">
              <a:rPr lang="en-US" sz="1600" b="1" smtClean="0">
                <a:solidFill>
                  <a:schemeClr val="bg1"/>
                </a:solidFill>
              </a:rPr>
              <a:pPr algn="r">
                <a:defRPr/>
              </a:pPr>
              <a:t>9</a:t>
            </a:fld>
            <a:endParaRPr lang="en-US" sz="1600" b="1" dirty="0">
              <a:solidFill>
                <a:schemeClr val="bg1"/>
              </a:solidFill>
            </a:endParaRPr>
          </a:p>
        </p:txBody>
      </p:sp>
    </p:spTree>
    <p:extLst>
      <p:ext uri="{BB962C8B-B14F-4D97-AF65-F5344CB8AC3E}">
        <p14:creationId xmlns:p14="http://schemas.microsoft.com/office/powerpoint/2010/main" val="510117103"/>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4.xml><?xml version="1.0" encoding="utf-8"?>
<?mso-contentType ?>
<SharedContentType xmlns="Microsoft.SharePoint.Taxonomy.ContentTypeSync" SourceId="568ddf3f-b77f-46a0-9295-2b9495b51427" ContentTypeId="0x0101" PreviousValue="false"/>
</file>

<file path=customXml/itemProps1.xml><?xml version="1.0" encoding="utf-8"?>
<ds:datastoreItem xmlns:ds="http://schemas.openxmlformats.org/officeDocument/2006/customXml" ds:itemID="{13427CC3-E9D1-4370-9A44-1A1B6600BA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3.xml><?xml version="1.0" encoding="utf-8"?>
<ds:datastoreItem xmlns:ds="http://schemas.openxmlformats.org/officeDocument/2006/customXml" ds:itemID="{1ABB8ED9-2135-4A95-86A2-632DFEFC6468}">
  <ds:schemaRefs>
    <ds:schemaRef ds:uri="http://schemas.microsoft.com/office/2006/metadata/properties"/>
    <ds:schemaRef ds:uri="http://schemas.microsoft.com/office/infopath/2007/PartnerControls"/>
    <ds:schemaRef ds:uri="cc899b91-0dc8-40bb-9e15-ac49ad5b7986"/>
  </ds:schemaRefs>
</ds:datastoreItem>
</file>

<file path=customXml/itemProps4.xml><?xml version="1.0" encoding="utf-8"?>
<ds:datastoreItem xmlns:ds="http://schemas.openxmlformats.org/officeDocument/2006/customXml" ds:itemID="{1C428F4E-8ADC-414F-8F50-FBFA0E8122A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1052</TotalTime>
  <Words>809</Words>
  <Application>Microsoft Office PowerPoint</Application>
  <PresentationFormat>On-screen Show (4:3)</PresentationFormat>
  <Paragraphs>105</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Wingdings</vt:lpstr>
      <vt:lpstr>1_Default Design</vt:lpstr>
      <vt:lpstr>Unit 4: Implementing an Operational Planning Process</vt:lpstr>
      <vt:lpstr>Unit Terminal Objective</vt:lpstr>
      <vt:lpstr>Unit Enabling Objectives</vt:lpstr>
      <vt:lpstr>The Tactics Meeting:  Overview</vt:lpstr>
      <vt:lpstr>Assessing Current Objectives</vt:lpstr>
      <vt:lpstr>Objectives, Strategies, and Tactics</vt:lpstr>
      <vt:lpstr>Developing Strategies</vt:lpstr>
      <vt:lpstr>Executing Tactical Direction</vt:lpstr>
      <vt:lpstr>Sample Strategy and Tactics</vt:lpstr>
      <vt:lpstr>Logistics Support Factors</vt:lpstr>
      <vt:lpstr>Cost-Benefit Analysis</vt:lpstr>
      <vt:lpstr>Cost-Benefit Factors</vt:lpstr>
      <vt:lpstr>Tactics Meeting Documentation</vt:lpstr>
      <vt:lpstr>ICS 215 Form</vt:lpstr>
      <vt:lpstr>ICS 215 Form (Cont.)</vt:lpstr>
      <vt:lpstr>Incident Safety </vt:lpstr>
      <vt:lpstr>Aviation Safety</vt:lpstr>
      <vt:lpstr>Incident Safety Analysis</vt:lpstr>
      <vt:lpstr>ICS Form 215A, Incident Action Plan Safety Analysis</vt:lpstr>
      <vt:lpstr>Activity 4.1: Applied Activity   Allotted Time: 90 minutes</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 Unit 4 Implementing an Operational Planning Process - Visuals</dc:title>
  <dc:creator>FEMA</dc:creator>
  <cp:lastModifiedBy>Michael Wilson</cp:lastModifiedBy>
  <cp:revision>39</cp:revision>
  <dcterms:created xsi:type="dcterms:W3CDTF">2016-03-31T17:03:48Z</dcterms:created>
  <dcterms:modified xsi:type="dcterms:W3CDTF">2022-07-21T14:33:03Z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228000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