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47"/>
  </p:notesMasterIdLst>
  <p:handoutMasterIdLst>
    <p:handoutMasterId r:id="rId48"/>
  </p:handoutMasterIdLst>
  <p:sldIdLst>
    <p:sldId id="275" r:id="rId6"/>
    <p:sldId id="259" r:id="rId7"/>
    <p:sldId id="285" r:id="rId8"/>
    <p:sldId id="327" r:id="rId9"/>
    <p:sldId id="295" r:id="rId10"/>
    <p:sldId id="296" r:id="rId11"/>
    <p:sldId id="297" r:id="rId12"/>
    <p:sldId id="358" r:id="rId13"/>
    <p:sldId id="328" r:id="rId14"/>
    <p:sldId id="329" r:id="rId15"/>
    <p:sldId id="330" r:id="rId16"/>
    <p:sldId id="331" r:id="rId17"/>
    <p:sldId id="332" r:id="rId18"/>
    <p:sldId id="333" r:id="rId19"/>
    <p:sldId id="356" r:id="rId20"/>
    <p:sldId id="360" r:id="rId21"/>
    <p:sldId id="338" r:id="rId22"/>
    <p:sldId id="339" r:id="rId23"/>
    <p:sldId id="340" r:id="rId24"/>
    <p:sldId id="341" r:id="rId25"/>
    <p:sldId id="342" r:id="rId26"/>
    <p:sldId id="344" r:id="rId27"/>
    <p:sldId id="345" r:id="rId28"/>
    <p:sldId id="300" r:id="rId29"/>
    <p:sldId id="354" r:id="rId30"/>
    <p:sldId id="359" r:id="rId31"/>
    <p:sldId id="353" r:id="rId32"/>
    <p:sldId id="355" r:id="rId33"/>
    <p:sldId id="308" r:id="rId34"/>
    <p:sldId id="309" r:id="rId35"/>
    <p:sldId id="313" r:id="rId36"/>
    <p:sldId id="347" r:id="rId37"/>
    <p:sldId id="314" r:id="rId38"/>
    <p:sldId id="315" r:id="rId39"/>
    <p:sldId id="316" r:id="rId40"/>
    <p:sldId id="326" r:id="rId41"/>
    <p:sldId id="361" r:id="rId42"/>
    <p:sldId id="362" r:id="rId43"/>
    <p:sldId id="348" r:id="rId44"/>
    <p:sldId id="357" r:id="rId45"/>
    <p:sldId id="324"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3333FF"/>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7BA41-7274-4C03-A579-51A0186FD2EE}" v="4" dt="2018-07-18T22:55:36.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50" autoAdjust="0"/>
  </p:normalViewPr>
  <p:slideViewPr>
    <p:cSldViewPr>
      <p:cViewPr varScale="1">
        <p:scale>
          <a:sx n="95" d="100"/>
          <a:sy n="95" d="100"/>
        </p:scale>
        <p:origin x="1584" y="90"/>
      </p:cViewPr>
      <p:guideLst>
        <p:guide orient="horz" pos="2160"/>
        <p:guide pos="2880"/>
      </p:guideLst>
    </p:cSldViewPr>
  </p:slideViewPr>
  <p:outlineViewPr>
    <p:cViewPr>
      <p:scale>
        <a:sx n="33" d="100"/>
        <a:sy n="33" d="100"/>
      </p:scale>
      <p:origin x="0" y="-3307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ny Wood" userId="946d9ed7-ecaa-472b-b848-47498b3a21f4" providerId="ADAL" clId="{2D2F68AD-B497-41CE-8B46-1A40E48C4FE7}"/>
    <pc:docChg chg="modSld">
      <pc:chgData name="Genny Wood" userId="946d9ed7-ecaa-472b-b848-47498b3a21f4" providerId="ADAL" clId="{2D2F68AD-B497-41CE-8B46-1A40E48C4FE7}" dt="2018-05-10T00:26:56.333" v="9" actId="962"/>
      <pc:docMkLst>
        <pc:docMk/>
      </pc:docMkLst>
      <pc:sldChg chg="addSp modSp">
        <pc:chgData name="Genny Wood" userId="946d9ed7-ecaa-472b-b848-47498b3a21f4" providerId="ADAL" clId="{2D2F68AD-B497-41CE-8B46-1A40E48C4FE7}" dt="2018-05-10T00:26:56.333" v="9" actId="962"/>
        <pc:sldMkLst>
          <pc:docMk/>
          <pc:sldMk cId="2259399797" sldId="300"/>
        </pc:sldMkLst>
        <pc:grpChg chg="add mod">
          <ac:chgData name="Genny Wood" userId="946d9ed7-ecaa-472b-b848-47498b3a21f4" providerId="ADAL" clId="{2D2F68AD-B497-41CE-8B46-1A40E48C4FE7}" dt="2018-05-10T00:26:56.333" v="9" actId="962"/>
          <ac:grpSpMkLst>
            <pc:docMk/>
            <pc:sldMk cId="2259399797" sldId="300"/>
            <ac:grpSpMk id="2" creationId="{8B253790-3D6E-4DEC-BAE9-49D42DBFCA9F}"/>
          </ac:grpSpMkLst>
        </pc:grpChg>
        <pc:picChg chg="mod">
          <ac:chgData name="Genny Wood" userId="946d9ed7-ecaa-472b-b848-47498b3a21f4" providerId="ADAL" clId="{2D2F68AD-B497-41CE-8B46-1A40E48C4FE7}" dt="2018-05-10T00:26:35.082" v="5" actId="164"/>
          <ac:picMkLst>
            <pc:docMk/>
            <pc:sldMk cId="2259399797" sldId="300"/>
            <ac:picMk id="4" creationId="{00000000-0000-0000-0000-000000000000}"/>
          </ac:picMkLst>
        </pc:picChg>
        <pc:picChg chg="mod">
          <ac:chgData name="Genny Wood" userId="946d9ed7-ecaa-472b-b848-47498b3a21f4" providerId="ADAL" clId="{2D2F68AD-B497-41CE-8B46-1A40E48C4FE7}" dt="2018-05-10T00:26:35.082" v="5" actId="164"/>
          <ac:picMkLst>
            <pc:docMk/>
            <pc:sldMk cId="2259399797" sldId="300"/>
            <ac:picMk id="5" creationId="{00000000-0000-0000-0000-000000000000}"/>
          </ac:picMkLst>
        </pc:picChg>
      </pc:sldChg>
      <pc:sldChg chg="modSp">
        <pc:chgData name="Genny Wood" userId="946d9ed7-ecaa-472b-b848-47498b3a21f4" providerId="ADAL" clId="{2D2F68AD-B497-41CE-8B46-1A40E48C4FE7}" dt="2018-05-10T00:21:02.291" v="0" actId="962"/>
        <pc:sldMkLst>
          <pc:docMk/>
          <pc:sldMk cId="650823452" sldId="327"/>
        </pc:sldMkLst>
        <pc:picChg chg="mod">
          <ac:chgData name="Genny Wood" userId="946d9ed7-ecaa-472b-b848-47498b3a21f4" providerId="ADAL" clId="{2D2F68AD-B497-41CE-8B46-1A40E48C4FE7}" dt="2018-05-10T00:21:02.291" v="0" actId="962"/>
          <ac:picMkLst>
            <pc:docMk/>
            <pc:sldMk cId="650823452" sldId="327"/>
            <ac:picMk id="3" creationId="{3ADDB59F-80F5-4889-9192-8B2685774FAC}"/>
          </ac:picMkLst>
        </pc:picChg>
      </pc:sldChg>
      <pc:sldChg chg="modSp">
        <pc:chgData name="Genny Wood" userId="946d9ed7-ecaa-472b-b848-47498b3a21f4" providerId="ADAL" clId="{2D2F68AD-B497-41CE-8B46-1A40E48C4FE7}" dt="2018-05-10T00:21:16.750" v="1" actId="962"/>
        <pc:sldMkLst>
          <pc:docMk/>
          <pc:sldMk cId="2759956193" sldId="328"/>
        </pc:sldMkLst>
        <pc:picChg chg="mod">
          <ac:chgData name="Genny Wood" userId="946d9ed7-ecaa-472b-b848-47498b3a21f4" providerId="ADAL" clId="{2D2F68AD-B497-41CE-8B46-1A40E48C4FE7}" dt="2018-05-10T00:21:16.750" v="1" actId="962"/>
          <ac:picMkLst>
            <pc:docMk/>
            <pc:sldMk cId="2759956193" sldId="328"/>
            <ac:picMk id="6" creationId="{E3E71DDF-E9F7-4E55-8FF5-9A16DC240A5E}"/>
          </ac:picMkLst>
        </pc:picChg>
      </pc:sldChg>
      <pc:sldChg chg="modSp">
        <pc:chgData name="Genny Wood" userId="946d9ed7-ecaa-472b-b848-47498b3a21f4" providerId="ADAL" clId="{2D2F68AD-B497-41CE-8B46-1A40E48C4FE7}" dt="2018-05-10T00:21:30.009" v="2" actId="962"/>
        <pc:sldMkLst>
          <pc:docMk/>
          <pc:sldMk cId="1776863821" sldId="332"/>
        </pc:sldMkLst>
        <pc:picChg chg="mod">
          <ac:chgData name="Genny Wood" userId="946d9ed7-ecaa-472b-b848-47498b3a21f4" providerId="ADAL" clId="{2D2F68AD-B497-41CE-8B46-1A40E48C4FE7}" dt="2018-05-10T00:21:30.009" v="2" actId="962"/>
          <ac:picMkLst>
            <pc:docMk/>
            <pc:sldMk cId="1776863821" sldId="332"/>
            <ac:picMk id="9" creationId="{9680094D-CC71-402B-9FF6-B8558BB5221C}"/>
          </ac:picMkLst>
        </pc:picChg>
      </pc:sldChg>
      <pc:sldChg chg="modSp">
        <pc:chgData name="Genny Wood" userId="946d9ed7-ecaa-472b-b848-47498b3a21f4" providerId="ADAL" clId="{2D2F68AD-B497-41CE-8B46-1A40E48C4FE7}" dt="2018-05-10T00:21:43.631" v="3" actId="962"/>
        <pc:sldMkLst>
          <pc:docMk/>
          <pc:sldMk cId="1857170641" sldId="345"/>
        </pc:sldMkLst>
        <pc:picChg chg="mod">
          <ac:chgData name="Genny Wood" userId="946d9ed7-ecaa-472b-b848-47498b3a21f4" providerId="ADAL" clId="{2D2F68AD-B497-41CE-8B46-1A40E48C4FE7}" dt="2018-05-10T00:21:43.631" v="3" actId="962"/>
          <ac:picMkLst>
            <pc:docMk/>
            <pc:sldMk cId="1857170641" sldId="345"/>
            <ac:picMk id="8" creationId="{F6A07193-AF5E-49A3-882A-D5F13E52BAD2}"/>
          </ac:picMkLst>
        </pc:picChg>
      </pc:sldChg>
      <pc:sldChg chg="modSp">
        <pc:chgData name="Genny Wood" userId="946d9ed7-ecaa-472b-b848-47498b3a21f4" providerId="ADAL" clId="{2D2F68AD-B497-41CE-8B46-1A40E48C4FE7}" dt="2018-05-10T00:21:59.744" v="4" actId="962"/>
        <pc:sldMkLst>
          <pc:docMk/>
          <pc:sldMk cId="67587271" sldId="348"/>
        </pc:sldMkLst>
        <pc:picChg chg="mod">
          <ac:chgData name="Genny Wood" userId="946d9ed7-ecaa-472b-b848-47498b3a21f4" providerId="ADAL" clId="{2D2F68AD-B497-41CE-8B46-1A40E48C4FE7}" dt="2018-05-10T00:21:59.744" v="4" actId="962"/>
          <ac:picMkLst>
            <pc:docMk/>
            <pc:sldMk cId="67587271" sldId="348"/>
            <ac:picMk id="7" creationId="{F4D058B8-63ED-4A09-9686-92115CBC46B2}"/>
          </ac:picMkLst>
        </pc:picChg>
      </pc:sldChg>
    </pc:docChg>
  </pc:docChgLst>
  <pc:docChgLst>
    <pc:chgData name="Sieglinde Pugh" userId="4be848b8-2dde-45b4-a745-1221a72406c8" providerId="ADAL" clId="{34ECA54B-33EF-407F-8492-734E4E2A6EBA}"/>
  </pc:docChgLst>
  <pc:docChgLst>
    <pc:chgData name="Sieglinde Simon" userId="4be848b8-2dde-45b4-a745-1221a72406c8" providerId="ADAL" clId="{E25F5BD8-76D0-43F6-9A4E-E4A992D5F864}"/>
  </pc:docChgLst>
  <pc:docChgLst>
    <pc:chgData name="Sieglinde Simon" userId="4be848b8-2dde-45b4-a745-1221a72406c8" providerId="ADAL" clId="{54B7BA41-7274-4C03-A579-51A0186FD2EE}"/>
    <pc:docChg chg="modSld">
      <pc:chgData name="Sieglinde Simon" userId="4be848b8-2dde-45b4-a745-1221a72406c8" providerId="ADAL" clId="{54B7BA41-7274-4C03-A579-51A0186FD2EE}" dt="2018-07-18T22:55:36.815" v="3" actId="20577"/>
      <pc:docMkLst>
        <pc:docMk/>
      </pc:docMkLst>
      <pc:sldChg chg="modSp">
        <pc:chgData name="Sieglinde Simon" userId="4be848b8-2dde-45b4-a745-1221a72406c8" providerId="ADAL" clId="{54B7BA41-7274-4C03-A579-51A0186FD2EE}" dt="2018-07-18T22:55:36.815" v="3" actId="20577"/>
        <pc:sldMkLst>
          <pc:docMk/>
          <pc:sldMk cId="3084853964" sldId="324"/>
        </pc:sldMkLst>
        <pc:spChg chg="mod">
          <ac:chgData name="Sieglinde Simon" userId="4be848b8-2dde-45b4-a745-1221a72406c8" providerId="ADAL" clId="{54B7BA41-7274-4C03-A579-51A0186FD2EE}" dt="2018-07-18T22:55:36.815" v="3" actId="20577"/>
          <ac:spMkLst>
            <pc:docMk/>
            <pc:sldMk cId="3084853964" sldId="324"/>
            <ac:spMk id="40963" creationId="{00000000-0000-0000-0000-000000000000}"/>
          </ac:spMkLst>
        </pc:spChg>
      </pc:sldChg>
    </pc:docChg>
  </pc:docChgLst>
  <pc:docChgLst>
    <pc:chgData name="Sieglinde Simon" userId="4be848b8-2dde-45b4-a745-1221a72406c8" providerId="ADAL" clId="{AF1EA7CE-32C9-4C54-BAEB-DF025BBE9CB5}"/>
  </pc:docChgLst>
  <pc:docChgLst>
    <pc:chgData name="Shawn Rothstein" userId="76cf5933-ef08-44f4-afca-9dbc51d3f8f0" providerId="ADAL" clId="{D162CFEB-C856-4219-93D1-E724A21A2909}"/>
    <pc:docChg chg="modSld">
      <pc:chgData name="Shawn Rothstein" userId="76cf5933-ef08-44f4-afca-9dbc51d3f8f0" providerId="ADAL" clId="{D162CFEB-C856-4219-93D1-E724A21A2909}" dt="2018-07-16T23:17:55.081" v="768" actId="962"/>
      <pc:docMkLst>
        <pc:docMk/>
      </pc:docMkLst>
      <pc:sldChg chg="addSp delSp modSp">
        <pc:chgData name="Shawn Rothstein" userId="76cf5933-ef08-44f4-afca-9dbc51d3f8f0" providerId="ADAL" clId="{D162CFEB-C856-4219-93D1-E724A21A2909}" dt="2018-07-16T23:11:46.052" v="9" actId="478"/>
        <pc:sldMkLst>
          <pc:docMk/>
          <pc:sldMk cId="759253810" sldId="295"/>
        </pc:sldMkLst>
        <pc:spChg chg="add mod">
          <ac:chgData name="Shawn Rothstein" userId="76cf5933-ef08-44f4-afca-9dbc51d3f8f0" providerId="ADAL" clId="{D162CFEB-C856-4219-93D1-E724A21A2909}" dt="2018-07-16T23:11:42.062" v="8" actId="167"/>
          <ac:spMkLst>
            <pc:docMk/>
            <pc:sldMk cId="759253810" sldId="295"/>
            <ac:spMk id="2" creationId="{96816403-5083-4443-8ECE-B065093CC373}"/>
          </ac:spMkLst>
        </pc:spChg>
        <pc:spChg chg="del mod">
          <ac:chgData name="Shawn Rothstein" userId="76cf5933-ef08-44f4-afca-9dbc51d3f8f0" providerId="ADAL" clId="{D162CFEB-C856-4219-93D1-E724A21A2909}" dt="2018-07-16T23:11:46.052" v="9" actId="478"/>
          <ac:spMkLst>
            <pc:docMk/>
            <pc:sldMk cId="759253810" sldId="295"/>
            <ac:spMk id="5" creationId="{00000000-0000-0000-0000-000000000000}"/>
          </ac:spMkLst>
        </pc:spChg>
      </pc:sldChg>
      <pc:sldChg chg="modSp">
        <pc:chgData name="Shawn Rothstein" userId="76cf5933-ef08-44f4-afca-9dbc51d3f8f0" providerId="ADAL" clId="{D162CFEB-C856-4219-93D1-E724A21A2909}" dt="2018-07-16T23:17:55.081" v="768" actId="962"/>
        <pc:sldMkLst>
          <pc:docMk/>
          <pc:sldMk cId="997739010" sldId="313"/>
        </pc:sldMkLst>
        <pc:spChg chg="mod">
          <ac:chgData name="Shawn Rothstein" userId="76cf5933-ef08-44f4-afca-9dbc51d3f8f0" providerId="ADAL" clId="{D162CFEB-C856-4219-93D1-E724A21A2909}" dt="2018-07-16T23:16:02.292" v="449" actId="6549"/>
          <ac:spMkLst>
            <pc:docMk/>
            <pc:sldMk cId="997739010" sldId="313"/>
            <ac:spMk id="29699" creationId="{00000000-0000-0000-0000-000000000000}"/>
          </ac:spMkLst>
        </pc:spChg>
        <pc:picChg chg="mod">
          <ac:chgData name="Shawn Rothstein" userId="76cf5933-ef08-44f4-afca-9dbc51d3f8f0" providerId="ADAL" clId="{D162CFEB-C856-4219-93D1-E724A21A2909}" dt="2018-07-16T23:17:55.081" v="768" actId="962"/>
          <ac:picMkLst>
            <pc:docMk/>
            <pc:sldMk cId="997739010" sldId="313"/>
            <ac:picMk id="29700" creationId="{00000000-0000-0000-0000-000000000000}"/>
          </ac:picMkLst>
        </pc:picChg>
      </pc:sldChg>
      <pc:sldChg chg="modSp">
        <pc:chgData name="Shawn Rothstein" userId="76cf5933-ef08-44f4-afca-9dbc51d3f8f0" providerId="ADAL" clId="{D162CFEB-C856-4219-93D1-E724A21A2909}" dt="2018-07-16T23:11:16.847" v="2" actId="6549"/>
        <pc:sldMkLst>
          <pc:docMk/>
          <pc:sldMk cId="650823452" sldId="327"/>
        </pc:sldMkLst>
        <pc:spChg chg="mod">
          <ac:chgData name="Shawn Rothstein" userId="76cf5933-ef08-44f4-afca-9dbc51d3f8f0" providerId="ADAL" clId="{D162CFEB-C856-4219-93D1-E724A21A2909}" dt="2018-07-16T23:11:16.847" v="2" actId="6549"/>
          <ac:spMkLst>
            <pc:docMk/>
            <pc:sldMk cId="650823452" sldId="327"/>
            <ac:spMk id="13" creationId="{F9A2A4F1-709F-4804-A4C9-E9ADA3557040}"/>
          </ac:spMkLst>
        </pc:spChg>
      </pc:sldChg>
      <pc:sldChg chg="modSp">
        <pc:chgData name="Shawn Rothstein" userId="76cf5933-ef08-44f4-afca-9dbc51d3f8f0" providerId="ADAL" clId="{D162CFEB-C856-4219-93D1-E724A21A2909}" dt="2018-07-16T23:12:15.534" v="11" actId="6549"/>
        <pc:sldMkLst>
          <pc:docMk/>
          <pc:sldMk cId="2759956193" sldId="328"/>
        </pc:sldMkLst>
        <pc:spChg chg="mod">
          <ac:chgData name="Shawn Rothstein" userId="76cf5933-ef08-44f4-afca-9dbc51d3f8f0" providerId="ADAL" clId="{D162CFEB-C856-4219-93D1-E724A21A2909}" dt="2018-07-16T23:12:15.534" v="11" actId="6549"/>
          <ac:spMkLst>
            <pc:docMk/>
            <pc:sldMk cId="2759956193" sldId="328"/>
            <ac:spMk id="4" creationId="{6276D793-F120-494E-AB3C-A59C4A26FD4A}"/>
          </ac:spMkLst>
        </pc:spChg>
      </pc:sldChg>
      <pc:sldChg chg="modSp">
        <pc:chgData name="Shawn Rothstein" userId="76cf5933-ef08-44f4-afca-9dbc51d3f8f0" providerId="ADAL" clId="{D162CFEB-C856-4219-93D1-E724A21A2909}" dt="2018-07-16T23:14:02.616" v="443" actId="962"/>
        <pc:sldMkLst>
          <pc:docMk/>
          <pc:sldMk cId="725093291" sldId="329"/>
        </pc:sldMkLst>
        <pc:spChg chg="mod">
          <ac:chgData name="Shawn Rothstein" userId="76cf5933-ef08-44f4-afca-9dbc51d3f8f0" providerId="ADAL" clId="{D162CFEB-C856-4219-93D1-E724A21A2909}" dt="2018-07-16T23:12:12.138" v="10" actId="6549"/>
          <ac:spMkLst>
            <pc:docMk/>
            <pc:sldMk cId="725093291" sldId="329"/>
            <ac:spMk id="26627" creationId="{00000000-0000-0000-0000-000000000000}"/>
          </ac:spMkLst>
        </pc:spChg>
        <pc:picChg chg="mod">
          <ac:chgData name="Shawn Rothstein" userId="76cf5933-ef08-44f4-afca-9dbc51d3f8f0" providerId="ADAL" clId="{D162CFEB-C856-4219-93D1-E724A21A2909}" dt="2018-07-16T23:14:02.616" v="443" actId="962"/>
          <ac:picMkLst>
            <pc:docMk/>
            <pc:sldMk cId="725093291" sldId="329"/>
            <ac:picMk id="2" creationId="{0D957FDB-DDF0-47BD-B121-7F41054B142B}"/>
          </ac:picMkLst>
        </pc:picChg>
      </pc:sldChg>
      <pc:sldChg chg="modSp">
        <pc:chgData name="Shawn Rothstein" userId="76cf5933-ef08-44f4-afca-9dbc51d3f8f0" providerId="ADAL" clId="{D162CFEB-C856-4219-93D1-E724A21A2909}" dt="2018-07-16T23:16:04.617" v="450" actId="6549"/>
        <pc:sldMkLst>
          <pc:docMk/>
          <pc:sldMk cId="1277442070" sldId="347"/>
        </pc:sldMkLst>
        <pc:spChg chg="mod">
          <ac:chgData name="Shawn Rothstein" userId="76cf5933-ef08-44f4-afca-9dbc51d3f8f0" providerId="ADAL" clId="{D162CFEB-C856-4219-93D1-E724A21A2909}" dt="2018-07-16T23:16:04.617" v="450" actId="6549"/>
          <ac:spMkLst>
            <pc:docMk/>
            <pc:sldMk cId="1277442070" sldId="347"/>
            <ac:spMk id="2" creationId="{00000000-0000-0000-0000-000000000000}"/>
          </ac:spMkLst>
        </pc:spChg>
      </pc:sldChg>
      <pc:sldChg chg="modSp">
        <pc:chgData name="Shawn Rothstein" userId="76cf5933-ef08-44f4-afca-9dbc51d3f8f0" providerId="ADAL" clId="{D162CFEB-C856-4219-93D1-E724A21A2909}" dt="2018-07-16T23:15:54.447" v="447" actId="6549"/>
        <pc:sldMkLst>
          <pc:docMk/>
          <pc:sldMk cId="1707065877" sldId="353"/>
        </pc:sldMkLst>
        <pc:spChg chg="mod">
          <ac:chgData name="Shawn Rothstein" userId="76cf5933-ef08-44f4-afca-9dbc51d3f8f0" providerId="ADAL" clId="{D162CFEB-C856-4219-93D1-E724A21A2909}" dt="2018-07-16T23:15:54.447" v="447" actId="6549"/>
          <ac:spMkLst>
            <pc:docMk/>
            <pc:sldMk cId="1707065877" sldId="353"/>
            <ac:spMk id="20483" creationId="{00000000-0000-0000-0000-000000000000}"/>
          </ac:spMkLst>
        </pc:spChg>
      </pc:sldChg>
      <pc:sldChg chg="modSp">
        <pc:chgData name="Shawn Rothstein" userId="76cf5933-ef08-44f4-afca-9dbc51d3f8f0" providerId="ADAL" clId="{D162CFEB-C856-4219-93D1-E724A21A2909}" dt="2018-07-16T23:15:47.355" v="444" actId="6549"/>
        <pc:sldMkLst>
          <pc:docMk/>
          <pc:sldMk cId="3513581684" sldId="354"/>
        </pc:sldMkLst>
        <pc:spChg chg="mod">
          <ac:chgData name="Shawn Rothstein" userId="76cf5933-ef08-44f4-afca-9dbc51d3f8f0" providerId="ADAL" clId="{D162CFEB-C856-4219-93D1-E724A21A2909}" dt="2018-07-16T23:15:47.355" v="444" actId="6549"/>
          <ac:spMkLst>
            <pc:docMk/>
            <pc:sldMk cId="3513581684" sldId="354"/>
            <ac:spMk id="21507" creationId="{00000000-0000-0000-0000-000000000000}"/>
          </ac:spMkLst>
        </pc:spChg>
      </pc:sldChg>
      <pc:sldChg chg="modSp">
        <pc:chgData name="Shawn Rothstein" userId="76cf5933-ef08-44f4-afca-9dbc51d3f8f0" providerId="ADAL" clId="{D162CFEB-C856-4219-93D1-E724A21A2909}" dt="2018-07-16T23:15:57.718" v="448" actId="6549"/>
        <pc:sldMkLst>
          <pc:docMk/>
          <pc:sldMk cId="903115079" sldId="355"/>
        </pc:sldMkLst>
        <pc:spChg chg="mod">
          <ac:chgData name="Shawn Rothstein" userId="76cf5933-ef08-44f4-afca-9dbc51d3f8f0" providerId="ADAL" clId="{D162CFEB-C856-4219-93D1-E724A21A2909}" dt="2018-07-16T23:15:57.718" v="448" actId="6549"/>
          <ac:spMkLst>
            <pc:docMk/>
            <pc:sldMk cId="903115079" sldId="355"/>
            <ac:spMk id="5" creationId="{5865B380-6553-404F-AD70-E5902032F579}"/>
          </ac:spMkLst>
        </pc:spChg>
      </pc:sldChg>
      <pc:sldChg chg="modSp">
        <pc:chgData name="Shawn Rothstein" userId="76cf5933-ef08-44f4-afca-9dbc51d3f8f0" providerId="ADAL" clId="{D162CFEB-C856-4219-93D1-E724A21A2909}" dt="2018-07-16T23:15:51.255" v="445" actId="6549"/>
        <pc:sldMkLst>
          <pc:docMk/>
          <pc:sldMk cId="907721079" sldId="359"/>
        </pc:sldMkLst>
        <pc:spChg chg="mod">
          <ac:chgData name="Shawn Rothstein" userId="76cf5933-ef08-44f4-afca-9dbc51d3f8f0" providerId="ADAL" clId="{D162CFEB-C856-4219-93D1-E724A21A2909}" dt="2018-07-16T23:15:51.255" v="445" actId="6549"/>
          <ac:spMkLst>
            <pc:docMk/>
            <pc:sldMk cId="907721079" sldId="359"/>
            <ac:spMk id="21507" creationId="{00000000-0000-0000-0000-000000000000}"/>
          </ac:spMkLst>
        </pc:spChg>
      </pc:sldChg>
    </pc:docChg>
  </pc:docChgLst>
  <pc:docChgLst>
    <pc:chgData name="Sieglinde Simon" userId="4be848b8-2dde-45b4-a745-1221a72406c8" providerId="ADAL" clId="{3A0F19E0-590C-4976-A5E7-04D4518C1AD4}"/>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dirty="0"/>
          </a:p>
        </p:txBody>
      </p:sp>
    </p:spTree>
    <p:extLst>
      <p:ext uri="{BB962C8B-B14F-4D97-AF65-F5344CB8AC3E}">
        <p14:creationId xmlns:p14="http://schemas.microsoft.com/office/powerpoint/2010/main" val="2747817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dirty="0"/>
          </a:p>
        </p:txBody>
      </p:sp>
    </p:spTree>
    <p:extLst>
      <p:ext uri="{BB962C8B-B14F-4D97-AF65-F5344CB8AC3E}">
        <p14:creationId xmlns:p14="http://schemas.microsoft.com/office/powerpoint/2010/main" val="3032891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dirty="0"/>
          </a:p>
        </p:txBody>
      </p:sp>
    </p:spTree>
    <p:extLst>
      <p:ext uri="{BB962C8B-B14F-4D97-AF65-F5344CB8AC3E}">
        <p14:creationId xmlns:p14="http://schemas.microsoft.com/office/powerpoint/2010/main" val="356614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C03E8F-5C2B-40C4-89D0-E291736CDCC5}" type="slidenum">
              <a:rPr lang="en-US"/>
              <a:pPr>
                <a:defRPr/>
              </a:pPr>
              <a:t>5</a:t>
            </a:fld>
            <a:endParaRPr lang="en-US" dirty="0"/>
          </a:p>
        </p:txBody>
      </p:sp>
      <p:sp>
        <p:nvSpPr>
          <p:cNvPr id="45059" name="Rectangle 2"/>
          <p:cNvSpPr>
            <a:spLocks noGrp="1" noRot="1" noChangeAspect="1" noChangeArrowheads="1" noTextEdit="1"/>
          </p:cNvSpPr>
          <p:nvPr>
            <p:ph type="sldImg"/>
          </p:nvPr>
        </p:nvSpPr>
        <p:spPr>
          <a:xfrm>
            <a:off x="1257300" y="719138"/>
            <a:ext cx="4802188" cy="360045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7002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3"/>
          <p:cNvSpPr>
            <a:spLocks noGrp="1"/>
          </p:cNvSpPr>
          <p:nvPr>
            <p:ph type="sldNum" sz="quarter" idx="5"/>
          </p:nvPr>
        </p:nvSpPr>
        <p:spPr/>
        <p:txBody>
          <a:bodyPr/>
          <a:lstStyle/>
          <a:p>
            <a:pPr>
              <a:defRPr/>
            </a:pPr>
            <a:fld id="{4DF47662-CAB3-4B26-B2AF-00AD08137FD1}" type="slidenum">
              <a:rPr lang="en-US" smtClean="0"/>
              <a:pPr>
                <a:defRPr/>
              </a:pPr>
              <a:t>24</a:t>
            </a:fld>
            <a:endParaRPr lang="en-US" dirty="0"/>
          </a:p>
        </p:txBody>
      </p:sp>
    </p:spTree>
    <p:extLst>
      <p:ext uri="{BB962C8B-B14F-4D97-AF65-F5344CB8AC3E}">
        <p14:creationId xmlns:p14="http://schemas.microsoft.com/office/powerpoint/2010/main" val="217282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27</a:t>
            </a:fld>
            <a:endParaRPr lang="en-US" dirty="0"/>
          </a:p>
        </p:txBody>
      </p:sp>
    </p:spTree>
    <p:extLst>
      <p:ext uri="{BB962C8B-B14F-4D97-AF65-F5344CB8AC3E}">
        <p14:creationId xmlns:p14="http://schemas.microsoft.com/office/powerpoint/2010/main" val="363101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28</a:t>
            </a:fld>
            <a:endParaRPr lang="en-US" dirty="0"/>
          </a:p>
        </p:txBody>
      </p:sp>
    </p:spTree>
    <p:extLst>
      <p:ext uri="{BB962C8B-B14F-4D97-AF65-F5344CB8AC3E}">
        <p14:creationId xmlns:p14="http://schemas.microsoft.com/office/powerpoint/2010/main" val="211591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FA8B872-EA31-49BD-9BB7-8E3EAF3E745E}"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3E2FA5-8BBD-48DC-AD05-8F6F56B5DADC}"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8E84E9-3708-40B0-BDD4-655ACE3C2007}"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9F6C37-954A-4EDA-9CD8-B79C032B8CAF}"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846924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ADC463-8186-4047-A51B-EA5A44D39E14}"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E4AED5-46F1-454B-B7A8-03A47BFE411B}"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FDE379B-CA67-4FF9-9090-010C6903DD42}"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2883955F-B633-46BF-A473-43DF0EF15713}" type="datetime1">
              <a:rPr lang="en-US" smtClean="0">
                <a:solidFill>
                  <a:srgbClr val="000000"/>
                </a:solidFill>
              </a:rPr>
              <a:pPr>
                <a:defRPr/>
              </a:pPr>
              <a:t>7/21/2022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D1814E8-C70E-465D-96F2-267C7E89B0EC}" type="datetime1">
              <a:rPr lang="en-US" smtClean="0">
                <a:solidFill>
                  <a:srgbClr val="000000"/>
                </a:solidFill>
              </a:rPr>
              <a:pPr>
                <a:defRPr/>
              </a:pPr>
              <a:t>7/21/2022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6B61C3-7423-4551-BD75-74FD0A045663}" type="datetime1">
              <a:rPr lang="en-US" smtClean="0">
                <a:solidFill>
                  <a:srgbClr val="000000"/>
                </a:solidFill>
              </a:rPr>
              <a:pPr>
                <a:defRPr/>
              </a:pPr>
              <a:t>7/21/2022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6B327E-22AE-40F3-9BD4-5E5C41C115BD}"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AB9363-4EC0-4149-8F04-C4473948E780}"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36F7949E-FC39-447F-9B4F-A92E1216EA94}" type="datetime1">
              <a:rPr lang="en-US" smtClean="0">
                <a:solidFill>
                  <a:srgbClr val="000000"/>
                </a:solidFill>
              </a:rPr>
              <a:pPr fontAlgn="base">
                <a:spcBef>
                  <a:spcPct val="0"/>
                </a:spcBef>
                <a:spcAft>
                  <a:spcPct val="0"/>
                </a:spcAft>
                <a:defRPr/>
              </a:pPr>
              <a:t>7/21/2022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p:wipe dir="r"/>
  </p:transition>
  <p:hf hdr="0" ftr="0" dt="0"/>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1EF2-B744-40B3-A29A-1719708AA833}"/>
              </a:ext>
            </a:extLst>
          </p:cNvPr>
          <p:cNvSpPr>
            <a:spLocks noGrp="1"/>
          </p:cNvSpPr>
          <p:nvPr>
            <p:ph type="ctrTitle"/>
          </p:nvPr>
        </p:nvSpPr>
        <p:spPr/>
        <p:txBody>
          <a:bodyPr/>
          <a:lstStyle/>
          <a:p>
            <a:r>
              <a:rPr lang="en-US" sz="4400" dirty="0"/>
              <a:t>Unit 3:</a:t>
            </a:r>
            <a:br>
              <a:rPr lang="en-US" sz="4400" dirty="0"/>
            </a:br>
            <a:r>
              <a:rPr lang="en-US" sz="4400" dirty="0"/>
              <a:t>Initial Actions for Unified Command</a:t>
            </a:r>
            <a:endParaRPr lang="en-US" sz="4400" b="0" dirty="0">
              <a:solidFill>
                <a:schemeClr val="bg1"/>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b="1" dirty="0"/>
              <a:t>Visual 3.</a:t>
            </a:r>
            <a:fld id="{D04EB0F6-1F7F-4C92-8A0D-4698D134E6E6}" type="slidenum">
              <a:rPr lang="en-US" b="1" smtClean="0"/>
              <a:t>1</a:t>
            </a:fld>
            <a:endParaRPr lang="en-US" b="1"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spect="1" noChangeArrowheads="1"/>
          </p:cNvSpPr>
          <p:nvPr>
            <p:ph type="title"/>
          </p:nvPr>
        </p:nvSpPr>
        <p:spPr>
          <a:xfrm>
            <a:off x="228600" y="304800"/>
            <a:ext cx="8915400" cy="639763"/>
          </a:xfrm>
        </p:spPr>
        <p:txBody>
          <a:bodyPr/>
          <a:lstStyle/>
          <a:p>
            <a:pPr>
              <a:lnSpc>
                <a:spcPts val="3500"/>
              </a:lnSpc>
            </a:pPr>
            <a:r>
              <a:rPr lang="en-US" dirty="0"/>
              <a:t>Authorities, Policies, and External Stakeholders</a:t>
            </a:r>
          </a:p>
        </p:txBody>
      </p:sp>
      <p:sp>
        <p:nvSpPr>
          <p:cNvPr id="26627" name="Rectangle 4"/>
          <p:cNvSpPr>
            <a:spLocks noGrp="1" noChangeArrowheads="1"/>
          </p:cNvSpPr>
          <p:nvPr>
            <p:ph idx="1"/>
          </p:nvPr>
        </p:nvSpPr>
        <p:spPr>
          <a:xfrm>
            <a:off x="473075" y="1052513"/>
            <a:ext cx="8294688" cy="2605087"/>
          </a:xfrm>
        </p:spPr>
        <p:txBody>
          <a:bodyPr/>
          <a:lstStyle/>
          <a:p>
            <a:pPr marL="0" indent="0">
              <a:buNone/>
            </a:pPr>
            <a:r>
              <a:rPr lang="en-US" dirty="0"/>
              <a:t>In addition to information collected during size up, Incident Commander takes into account:</a:t>
            </a:r>
          </a:p>
          <a:p>
            <a:r>
              <a:rPr lang="en-US" dirty="0"/>
              <a:t>Authorities</a:t>
            </a:r>
          </a:p>
          <a:p>
            <a:r>
              <a:rPr lang="en-US" dirty="0"/>
              <a:t>Policies and Guidelines</a:t>
            </a:r>
          </a:p>
          <a:p>
            <a:r>
              <a:rPr lang="en-US" dirty="0"/>
              <a:t>External Stakeholders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10</a:t>
            </a:fld>
            <a:endParaRPr lang="en-US" sz="1600" b="1" dirty="0">
              <a:solidFill>
                <a:schemeClr val="bg1"/>
              </a:solidFill>
            </a:endParaRPr>
          </a:p>
        </p:txBody>
      </p:sp>
      <p:pic>
        <p:nvPicPr>
          <p:cNvPr id="2" name="Picture 1" descr="A picture of 5 individuals reviewing information and documents. One individual is using a computer.">
            <a:extLst>
              <a:ext uri="{FF2B5EF4-FFF2-40B4-BE49-F238E27FC236}">
                <a16:creationId xmlns:a16="http://schemas.microsoft.com/office/drawing/2014/main" id="{0D957FDB-DDF0-47BD-B121-7F41054B142B}"/>
              </a:ext>
            </a:extLst>
          </p:cNvPr>
          <p:cNvPicPr>
            <a:picLocks noChangeAspect="1"/>
          </p:cNvPicPr>
          <p:nvPr/>
        </p:nvPicPr>
        <p:blipFill>
          <a:blip r:embed="rId2"/>
          <a:stretch>
            <a:fillRect/>
          </a:stretch>
        </p:blipFill>
        <p:spPr>
          <a:xfrm>
            <a:off x="5105400" y="2819400"/>
            <a:ext cx="3470509" cy="2796381"/>
          </a:xfrm>
          <a:prstGeom prst="rect">
            <a:avLst/>
          </a:prstGeom>
        </p:spPr>
      </p:pic>
    </p:spTree>
    <p:extLst>
      <p:ext uri="{BB962C8B-B14F-4D97-AF65-F5344CB8AC3E}">
        <p14:creationId xmlns:p14="http://schemas.microsoft.com/office/powerpoint/2010/main" val="72509329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sz="half" idx="2"/>
          </p:nvPr>
        </p:nvSpPr>
        <p:spPr>
          <a:xfrm>
            <a:off x="1778000" y="2095500"/>
            <a:ext cx="5205413" cy="1119188"/>
          </a:xfrm>
        </p:spPr>
        <p:txBody>
          <a:bodyPr/>
          <a:lstStyle/>
          <a:p>
            <a:pPr>
              <a:spcBef>
                <a:spcPct val="30000"/>
              </a:spcBef>
              <a:buFont typeface="Wingdings" pitchFamily="2" charset="2"/>
              <a:buNone/>
            </a:pPr>
            <a:r>
              <a:rPr lang="en-US" sz="2800" dirty="0"/>
              <a:t>What are some examples of agency policies and guidelines that can affect your management of an incident?</a:t>
            </a:r>
          </a:p>
        </p:txBody>
      </p:sp>
      <p:sp>
        <p:nvSpPr>
          <p:cNvPr id="27651" name="Title 2"/>
          <p:cNvSpPr>
            <a:spLocks noGrp="1"/>
          </p:cNvSpPr>
          <p:nvPr>
            <p:ph type="title"/>
          </p:nvPr>
        </p:nvSpPr>
        <p:spPr/>
        <p:txBody>
          <a:bodyPr/>
          <a:lstStyle/>
          <a:p>
            <a:r>
              <a:rPr lang="en-US" dirty="0"/>
              <a:t>Agency Policies and Guidelines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11</a:t>
            </a:fld>
            <a:endParaRPr lang="en-US" sz="1600" b="1" dirty="0">
              <a:solidFill>
                <a:schemeClr val="bg1"/>
              </a:solidFill>
            </a:endParaRPr>
          </a:p>
        </p:txBody>
      </p:sp>
    </p:spTree>
    <p:extLst>
      <p:ext uri="{BB962C8B-B14F-4D97-AF65-F5344CB8AC3E}">
        <p14:creationId xmlns:p14="http://schemas.microsoft.com/office/powerpoint/2010/main" val="401441535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lvl="1">
              <a:spcBef>
                <a:spcPts val="500"/>
              </a:spcBef>
              <a:buFont typeface="Arial" panose="020B0604020202020204" pitchFamily="34" charset="0"/>
              <a:buChar char="•"/>
              <a:defRPr/>
            </a:pPr>
            <a:r>
              <a:rPr lang="en-US" sz="2000" dirty="0"/>
              <a:t>Wildland Fire Situation Analysis (WFSA) </a:t>
            </a:r>
          </a:p>
          <a:p>
            <a:pPr lvl="1">
              <a:spcBef>
                <a:spcPts val="500"/>
              </a:spcBef>
              <a:buFont typeface="Arial" panose="020B0604020202020204" pitchFamily="34" charset="0"/>
              <a:buChar char="•"/>
              <a:defRPr/>
            </a:pPr>
            <a:r>
              <a:rPr lang="en-US" sz="2000" dirty="0"/>
              <a:t>Wildland Fire Implementation Plan (WFIP)</a:t>
            </a:r>
          </a:p>
          <a:p>
            <a:pPr lvl="1">
              <a:spcBef>
                <a:spcPts val="500"/>
              </a:spcBef>
              <a:buFont typeface="Arial" panose="020B0604020202020204" pitchFamily="34" charset="0"/>
              <a:buChar char="•"/>
              <a:defRPr/>
            </a:pPr>
            <a:r>
              <a:rPr lang="en-US" sz="2000" dirty="0"/>
              <a:t>Corrective action plans</a:t>
            </a:r>
          </a:p>
          <a:p>
            <a:pPr lvl="1">
              <a:spcBef>
                <a:spcPts val="500"/>
              </a:spcBef>
              <a:buFont typeface="Arial" panose="020B0604020202020204" pitchFamily="34" charset="0"/>
              <a:buChar char="•"/>
              <a:defRPr/>
            </a:pPr>
            <a:r>
              <a:rPr lang="en-US" sz="2000" dirty="0"/>
              <a:t>Mitigation plans</a:t>
            </a:r>
          </a:p>
          <a:p>
            <a:pPr lvl="1">
              <a:spcBef>
                <a:spcPts val="500"/>
              </a:spcBef>
              <a:buFont typeface="Arial" panose="020B0604020202020204" pitchFamily="34" charset="0"/>
              <a:buChar char="•"/>
              <a:defRPr/>
            </a:pPr>
            <a:r>
              <a:rPr lang="en-US" sz="2000" dirty="0"/>
              <a:t>Recovery plans</a:t>
            </a:r>
          </a:p>
          <a:p>
            <a:pPr lvl="1">
              <a:spcBef>
                <a:spcPts val="500"/>
              </a:spcBef>
              <a:buFont typeface="Arial" panose="020B0604020202020204" pitchFamily="34" charset="0"/>
              <a:buChar char="•"/>
              <a:defRPr/>
            </a:pPr>
            <a:r>
              <a:rPr lang="en-US" sz="2000" dirty="0"/>
              <a:t>Tribal, State, regional, and national mobilization guides</a:t>
            </a:r>
          </a:p>
          <a:p>
            <a:pPr lvl="1">
              <a:spcBef>
                <a:spcPts val="500"/>
              </a:spcBef>
              <a:buFont typeface="Arial" panose="020B0604020202020204" pitchFamily="34" charset="0"/>
              <a:buChar char="•"/>
              <a:defRPr/>
            </a:pPr>
            <a:r>
              <a:rPr lang="en-US" sz="2000" dirty="0"/>
              <a:t>Field operations guides</a:t>
            </a:r>
          </a:p>
          <a:p>
            <a:pPr lvl="1">
              <a:spcBef>
                <a:spcPts val="500"/>
              </a:spcBef>
              <a:buFont typeface="Arial" panose="020B0604020202020204" pitchFamily="34" charset="0"/>
              <a:buChar char="•"/>
              <a:defRPr/>
            </a:pPr>
            <a:r>
              <a:rPr lang="en-US" sz="2000" dirty="0"/>
              <a:t>Delegations of authority</a:t>
            </a:r>
          </a:p>
        </p:txBody>
      </p:sp>
      <p:sp>
        <p:nvSpPr>
          <p:cNvPr id="2" name="Content Placeholder 1"/>
          <p:cNvSpPr>
            <a:spLocks noGrp="1"/>
          </p:cNvSpPr>
          <p:nvPr>
            <p:ph sz="half" idx="1"/>
          </p:nvPr>
        </p:nvSpPr>
        <p:spPr>
          <a:xfrm>
            <a:off x="457200" y="1068388"/>
            <a:ext cx="4038600" cy="4646612"/>
          </a:xfrm>
        </p:spPr>
        <p:txBody>
          <a:bodyPr/>
          <a:lstStyle/>
          <a:p>
            <a:pPr lvl="1">
              <a:spcBef>
                <a:spcPts val="500"/>
              </a:spcBef>
              <a:buFont typeface="Arial" panose="020B0604020202020204" pitchFamily="34" charset="0"/>
              <a:buChar char="•"/>
              <a:defRPr/>
            </a:pPr>
            <a:r>
              <a:rPr lang="en-US" sz="2200" dirty="0"/>
              <a:t>Pre-incident plans</a:t>
            </a:r>
          </a:p>
          <a:p>
            <a:pPr lvl="1">
              <a:spcBef>
                <a:spcPts val="500"/>
              </a:spcBef>
              <a:buFont typeface="Arial" panose="020B0604020202020204" pitchFamily="34" charset="0"/>
              <a:buChar char="•"/>
              <a:defRPr/>
            </a:pPr>
            <a:r>
              <a:rPr lang="en-US" sz="2200" dirty="0"/>
              <a:t>Standard operating procedures</a:t>
            </a:r>
          </a:p>
          <a:p>
            <a:pPr lvl="1">
              <a:spcBef>
                <a:spcPts val="500"/>
              </a:spcBef>
              <a:buFont typeface="Arial" panose="020B0604020202020204" pitchFamily="34" charset="0"/>
              <a:buChar char="•"/>
              <a:defRPr/>
            </a:pPr>
            <a:r>
              <a:rPr lang="en-US" sz="2200" dirty="0"/>
              <a:t>Emergency operations plans</a:t>
            </a:r>
          </a:p>
          <a:p>
            <a:pPr lvl="1">
              <a:spcBef>
                <a:spcPts val="500"/>
              </a:spcBef>
              <a:buFont typeface="Arial" panose="020B0604020202020204" pitchFamily="34" charset="0"/>
              <a:buChar char="•"/>
              <a:defRPr/>
            </a:pPr>
            <a:r>
              <a:rPr lang="en-US" sz="2200" dirty="0"/>
              <a:t>Continuity of operations plans</a:t>
            </a:r>
          </a:p>
          <a:p>
            <a:pPr lvl="1">
              <a:spcBef>
                <a:spcPts val="500"/>
              </a:spcBef>
              <a:buFont typeface="Arial" panose="020B0604020202020204" pitchFamily="34" charset="0"/>
              <a:buChar char="•"/>
              <a:defRPr/>
            </a:pPr>
            <a:r>
              <a:rPr lang="en-US" sz="2200" dirty="0"/>
              <a:t>Community preparedness plans</a:t>
            </a:r>
          </a:p>
          <a:p>
            <a:pPr lvl="1">
              <a:spcBef>
                <a:spcPts val="500"/>
              </a:spcBef>
              <a:buFont typeface="Arial" panose="020B0604020202020204" pitchFamily="34" charset="0"/>
              <a:buChar char="•"/>
              <a:defRPr/>
            </a:pPr>
            <a:r>
              <a:rPr lang="en-US" sz="2200" dirty="0"/>
              <a:t>Mutual aid and assistance agreements</a:t>
            </a:r>
          </a:p>
        </p:txBody>
      </p:sp>
      <p:sp>
        <p:nvSpPr>
          <p:cNvPr id="28674" name="Rectangle 2"/>
          <p:cNvSpPr>
            <a:spLocks noGrp="1" noChangeAspect="1" noChangeArrowheads="1"/>
          </p:cNvSpPr>
          <p:nvPr>
            <p:ph type="title"/>
          </p:nvPr>
        </p:nvSpPr>
        <p:spPr/>
        <p:txBody>
          <a:bodyPr/>
          <a:lstStyle/>
          <a:p>
            <a:r>
              <a:rPr lang="en-US" dirty="0"/>
              <a:t>Policies and Guidelines: Examples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12</a:t>
            </a:fld>
            <a:endParaRPr lang="en-US" sz="1600" b="1" dirty="0">
              <a:solidFill>
                <a:schemeClr val="bg1"/>
              </a:solidFill>
            </a:endParaRPr>
          </a:p>
        </p:txBody>
      </p:sp>
      <p:pic>
        <p:nvPicPr>
          <p:cNvPr id="6" name="Picture 2" descr="Attention Sign Images – Browse 432,362 Stock Photos, Vectors, and Video |  Adobe Stock">
            <a:extLst>
              <a:ext uri="{FF2B5EF4-FFF2-40B4-BE49-F238E27FC236}">
                <a16:creationId xmlns:a16="http://schemas.microsoft.com/office/drawing/2014/main" id="{90DFBBF5-8C95-4989-B329-BFBA9D188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466705" y="59436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07788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spect="1" noChangeArrowheads="1"/>
          </p:cNvSpPr>
          <p:nvPr>
            <p:ph type="title"/>
          </p:nvPr>
        </p:nvSpPr>
        <p:spPr>
          <a:xfrm>
            <a:off x="457200" y="304800"/>
            <a:ext cx="8686800" cy="639763"/>
          </a:xfrm>
        </p:spPr>
        <p:txBody>
          <a:bodyPr/>
          <a:lstStyle/>
          <a:p>
            <a:r>
              <a:rPr lang="en-US" dirty="0"/>
              <a:t>Planning</a:t>
            </a:r>
            <a:r>
              <a:rPr lang="en-US" sz="3600" dirty="0">
                <a:solidFill>
                  <a:srgbClr val="25387D"/>
                </a:solidFill>
              </a:rPr>
              <a:t> </a:t>
            </a:r>
            <a:r>
              <a:rPr lang="en-US" dirty="0"/>
              <a:t>“P” and Incident Briefing</a:t>
            </a:r>
          </a:p>
        </p:txBody>
      </p:sp>
      <p:grpSp>
        <p:nvGrpSpPr>
          <p:cNvPr id="35844" name="Group 163" descr="arrow pointing to Incident Briefing"/>
          <p:cNvGrpSpPr>
            <a:grpSpLocks/>
          </p:cNvGrpSpPr>
          <p:nvPr/>
        </p:nvGrpSpPr>
        <p:grpSpPr bwMode="auto">
          <a:xfrm>
            <a:off x="1228725" y="2246314"/>
            <a:ext cx="4257286" cy="2069866"/>
            <a:chOff x="768" y="2514"/>
            <a:chExt cx="2447" cy="722"/>
          </a:xfrm>
        </p:grpSpPr>
        <p:sp>
          <p:nvSpPr>
            <p:cNvPr id="7" name="Line 160"/>
            <p:cNvSpPr>
              <a:spLocks noChangeShapeType="1"/>
            </p:cNvSpPr>
            <p:nvPr/>
          </p:nvSpPr>
          <p:spPr bwMode="auto">
            <a:xfrm>
              <a:off x="2496" y="2953"/>
              <a:ext cx="719" cy="213"/>
            </a:xfrm>
            <a:prstGeom prst="line">
              <a:avLst/>
            </a:prstGeom>
            <a:noFill/>
            <a:ln w="38100">
              <a:solidFill>
                <a:srgbClr val="C00000"/>
              </a:solidFill>
              <a:round/>
              <a:headEnd/>
              <a:tailEnd type="triangle" w="med" len="med"/>
            </a:ln>
            <a:effectLst/>
          </p:spPr>
          <p:txBody>
            <a:bodyPr/>
            <a:lstStyle/>
            <a:p>
              <a:pPr>
                <a:defRPr/>
              </a:pPr>
              <a:endParaRPr lang="en-US" dirty="0">
                <a:ln w="38100">
                  <a:solidFill>
                    <a:schemeClr val="tx1"/>
                  </a:solidFill>
                </a:ln>
              </a:endParaRPr>
            </a:p>
          </p:txBody>
        </p:sp>
        <p:sp>
          <p:nvSpPr>
            <p:cNvPr id="35846" name="AutoShape 6" descr="word box: Following the &#10;Initial Assessment, an Incident Briefing &#10;is conducted.&#10;"/>
            <p:cNvSpPr>
              <a:spLocks noChangeArrowheads="1"/>
            </p:cNvSpPr>
            <p:nvPr/>
          </p:nvSpPr>
          <p:spPr bwMode="blackGray">
            <a:xfrm>
              <a:off x="768" y="2514"/>
              <a:ext cx="1728" cy="722"/>
            </a:xfrm>
            <a:prstGeom prst="wedgeRectCallout">
              <a:avLst>
                <a:gd name="adj1" fmla="val 49713"/>
                <a:gd name="adj2" fmla="val 24421"/>
              </a:avLst>
            </a:prstGeom>
            <a:noFill/>
            <a:ln w="22225">
              <a:solidFill>
                <a:srgbClr val="000066"/>
              </a:solidFill>
              <a:miter lim="800000"/>
              <a:headEnd/>
              <a:tailEnd/>
            </a:ln>
          </p:spPr>
          <p:txBody>
            <a:bodyPr/>
            <a:lstStyle/>
            <a:p>
              <a:r>
                <a:rPr lang="en-US" sz="2400" b="1" dirty="0">
                  <a:solidFill>
                    <a:srgbClr val="000066"/>
                  </a:solidFill>
                  <a:latin typeface="Arial" charset="0"/>
                </a:rPr>
                <a:t>Following the </a:t>
              </a:r>
            </a:p>
            <a:p>
              <a:r>
                <a:rPr lang="en-US" sz="2400" b="1" dirty="0">
                  <a:solidFill>
                    <a:srgbClr val="000066"/>
                  </a:solidFill>
                </a:rPr>
                <a:t>Initial Assessment and AA Briefing, an Incident Briefing </a:t>
              </a:r>
              <a:br>
                <a:rPr lang="en-US" sz="2400" b="1" dirty="0">
                  <a:solidFill>
                    <a:srgbClr val="000066"/>
                  </a:solidFill>
                </a:rPr>
              </a:br>
              <a:r>
                <a:rPr lang="en-US" sz="2400" b="1" dirty="0">
                  <a:solidFill>
                    <a:srgbClr val="000066"/>
                  </a:solidFill>
                </a:rPr>
                <a:t>is conducted.</a:t>
              </a:r>
              <a:endParaRPr lang="en-US" sz="2800" dirty="0">
                <a:solidFill>
                  <a:srgbClr val="000066"/>
                </a:solidFill>
              </a:endParaRPr>
            </a:p>
          </p:txBody>
        </p:sp>
      </p:grpSp>
      <p:sp>
        <p:nvSpPr>
          <p:cNvPr id="8"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13</a:t>
            </a:fld>
            <a:endParaRPr lang="en-US" sz="1600" b="1" dirty="0">
              <a:solidFill>
                <a:schemeClr val="bg1"/>
              </a:solidFill>
            </a:endParaRPr>
          </a:p>
        </p:txBody>
      </p:sp>
      <p:pic>
        <p:nvPicPr>
          <p:cNvPr id="9" name="Picture 8" descr="The leg of the “P” describes the initial stages of an incident, when personnel work to gain awareness of the situation and establish the organization for incident management. Incident personnel perform the steps in the leg of the “P” only one time. &#10;This image focuses on the Inident Brief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9680094D-CC71-402B-9FF6-B8558BB5221C}"/>
              </a:ext>
            </a:extLst>
          </p:cNvPr>
          <p:cNvPicPr>
            <a:picLocks noChangeAspect="1"/>
          </p:cNvPicPr>
          <p:nvPr/>
        </p:nvPicPr>
        <p:blipFill>
          <a:blip r:embed="rId2"/>
          <a:stretch>
            <a:fillRect/>
          </a:stretch>
        </p:blipFill>
        <p:spPr>
          <a:xfrm>
            <a:off x="5486400" y="1095375"/>
            <a:ext cx="2765425" cy="4467225"/>
          </a:xfrm>
          <a:prstGeom prst="rect">
            <a:avLst/>
          </a:prstGeom>
        </p:spPr>
      </p:pic>
    </p:spTree>
    <p:extLst>
      <p:ext uri="{BB962C8B-B14F-4D97-AF65-F5344CB8AC3E}">
        <p14:creationId xmlns:p14="http://schemas.microsoft.com/office/powerpoint/2010/main" val="177686382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lvl="1">
              <a:buFont typeface="Arial" panose="020B0604020202020204" pitchFamily="34" charset="0"/>
              <a:buChar char="•"/>
              <a:defRPr/>
            </a:pPr>
            <a:r>
              <a:rPr lang="en-US" dirty="0"/>
              <a:t>Provides staff with information about incident situation and resources allocated to incident.  </a:t>
            </a:r>
          </a:p>
          <a:p>
            <a:pPr lvl="1">
              <a:buFont typeface="Arial" panose="020B0604020202020204" pitchFamily="34" charset="0"/>
              <a:buChar char="•"/>
              <a:defRPr/>
            </a:pPr>
            <a:r>
              <a:rPr lang="en-US" dirty="0"/>
              <a:t>Serves as a permanent record of initial response to incident.</a:t>
            </a:r>
          </a:p>
          <a:p>
            <a:pPr lvl="1">
              <a:buFont typeface="Arial" panose="020B0604020202020204" pitchFamily="34" charset="0"/>
              <a:buChar char="•"/>
              <a:defRPr/>
            </a:pPr>
            <a:r>
              <a:rPr lang="en-US" dirty="0"/>
              <a:t>Can be used for transfer of command.</a:t>
            </a:r>
          </a:p>
        </p:txBody>
      </p:sp>
      <p:sp>
        <p:nvSpPr>
          <p:cNvPr id="36866" name="Rectangle 2"/>
          <p:cNvSpPr>
            <a:spLocks noGrp="1" noChangeAspect="1" noChangeArrowheads="1"/>
          </p:cNvSpPr>
          <p:nvPr>
            <p:ph type="title"/>
          </p:nvPr>
        </p:nvSpPr>
        <p:spPr/>
        <p:txBody>
          <a:bodyPr/>
          <a:lstStyle/>
          <a:p>
            <a:r>
              <a:rPr lang="en-US" dirty="0"/>
              <a:t>Incident Briefing (ICS Form 201)</a:t>
            </a:r>
            <a:endParaRPr lang="en-US" dirty="0">
              <a:solidFill>
                <a:srgbClr val="25387D"/>
              </a:solidFill>
            </a:endParaRPr>
          </a:p>
        </p:txBody>
      </p:sp>
      <p:grpSp>
        <p:nvGrpSpPr>
          <p:cNvPr id="4" name="Group 3" descr="Section of Incident Briefing ICS 201 form&#10;Text box: Incident situation (maps, significant events)&#10;Incident objectives&#10;Summary of current actions&#10;Status of resources assigned or ordered&#10;"/>
          <p:cNvGrpSpPr/>
          <p:nvPr/>
        </p:nvGrpSpPr>
        <p:grpSpPr>
          <a:xfrm>
            <a:off x="4960938" y="1200150"/>
            <a:ext cx="3492500" cy="4635500"/>
            <a:chOff x="4960938" y="1200150"/>
            <a:chExt cx="3492500" cy="4635500"/>
          </a:xfrm>
        </p:grpSpPr>
        <p:pic>
          <p:nvPicPr>
            <p:cNvPr id="36868" name="Picture 4" descr="Section of Incident Briefing ICS 201 form&#10;Text box: Incident situation (maps, significant events)&#10;Incident objectives&#10;Summary of current actions&#10;Status of resources assigned or ordered"/>
            <p:cNvPicPr>
              <a:picLocks noChangeAspect="1" noChangeArrowheads="1"/>
            </p:cNvPicPr>
            <p:nvPr/>
          </p:nvPicPr>
          <p:blipFill>
            <a:blip r:embed="rId2">
              <a:extLst>
                <a:ext uri="{28A0092B-C50C-407E-A947-70E740481C1C}">
                  <a14:useLocalDpi xmlns:a14="http://schemas.microsoft.com/office/drawing/2010/main" val="0"/>
                </a:ext>
              </a:extLst>
            </a:blip>
            <a:srcRect l="13249" t="21007" r="58781" b="15137"/>
            <a:stretch>
              <a:fillRect/>
            </a:stretch>
          </p:blipFill>
          <p:spPr bwMode="auto">
            <a:xfrm>
              <a:off x="5011738" y="1200150"/>
              <a:ext cx="3403600" cy="43688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6" descr="ICS 201 form with &quot;Incident situation (maps, significant events)&#10;Incident objectives&#10;Summary of current actions&#10;Status of resources assigned or ordered&quot; written&#10;"/>
            <p:cNvSpPr txBox="1">
              <a:spLocks noChangeArrowheads="1"/>
            </p:cNvSpPr>
            <p:nvPr/>
          </p:nvSpPr>
          <p:spPr bwMode="auto">
            <a:xfrm>
              <a:off x="4960938" y="2216150"/>
              <a:ext cx="3492500" cy="3619500"/>
            </a:xfrm>
            <a:prstGeom prst="rect">
              <a:avLst/>
            </a:prstGeom>
            <a:noFill/>
            <a:ln w="9525">
              <a:noFill/>
              <a:miter lim="800000"/>
              <a:headEnd/>
              <a:tailEnd/>
            </a:ln>
          </p:spPr>
          <p:txBody>
            <a:bodyPr/>
            <a:lstStyle/>
            <a:p>
              <a:pPr marL="463550" lvl="1" indent="-349250" eaLnBrk="0" hangingPunct="0">
                <a:spcBef>
                  <a:spcPct val="30000"/>
                </a:spcBef>
                <a:buFont typeface="Arial" panose="020B0604020202020204" pitchFamily="34" charset="0"/>
                <a:buChar char="•"/>
                <a:defRPr/>
              </a:pPr>
              <a:r>
                <a:rPr lang="en-US" b="1" kern="0" dirty="0">
                  <a:solidFill>
                    <a:srgbClr val="000066"/>
                  </a:solidFill>
                  <a:latin typeface="+mn-lt"/>
                </a:rPr>
                <a:t>Incident situation (maps, significant events)</a:t>
              </a:r>
            </a:p>
            <a:p>
              <a:pPr marL="463550" lvl="1" indent="-349250" eaLnBrk="0" hangingPunct="0">
                <a:spcBef>
                  <a:spcPct val="30000"/>
                </a:spcBef>
                <a:buFont typeface="Arial" panose="020B0604020202020204" pitchFamily="34" charset="0"/>
                <a:buChar char="•"/>
                <a:defRPr/>
              </a:pPr>
              <a:r>
                <a:rPr lang="en-US" b="1" kern="0" dirty="0">
                  <a:solidFill>
                    <a:srgbClr val="000066"/>
                  </a:solidFill>
                  <a:latin typeface="+mn-lt"/>
                </a:rPr>
                <a:t>Incident objectives</a:t>
              </a:r>
            </a:p>
            <a:p>
              <a:pPr marL="463550" lvl="1" indent="-349250" eaLnBrk="0" hangingPunct="0">
                <a:spcBef>
                  <a:spcPct val="30000"/>
                </a:spcBef>
                <a:buFont typeface="Arial" panose="020B0604020202020204" pitchFamily="34" charset="0"/>
                <a:buChar char="•"/>
                <a:defRPr/>
              </a:pPr>
              <a:r>
                <a:rPr lang="en-US" b="1" kern="0" dirty="0">
                  <a:solidFill>
                    <a:srgbClr val="000066"/>
                  </a:solidFill>
                  <a:latin typeface="+mn-lt"/>
                </a:rPr>
                <a:t>Summary of current actions</a:t>
              </a:r>
            </a:p>
            <a:p>
              <a:pPr marL="463550" lvl="1" indent="-349250" eaLnBrk="0" hangingPunct="0">
                <a:spcBef>
                  <a:spcPct val="30000"/>
                </a:spcBef>
                <a:buFont typeface="Arial" panose="020B0604020202020204" pitchFamily="34" charset="0"/>
                <a:buChar char="•"/>
                <a:defRPr/>
              </a:pPr>
              <a:r>
                <a:rPr lang="en-US" b="1" kern="0" dirty="0">
                  <a:solidFill>
                    <a:srgbClr val="000066"/>
                  </a:solidFill>
                  <a:latin typeface="+mn-lt"/>
                </a:rPr>
                <a:t>Status of resources assigned or ordered</a:t>
              </a:r>
            </a:p>
          </p:txBody>
        </p:sp>
      </p:grpSp>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14</a:t>
            </a:fld>
            <a:endParaRPr lang="en-US" sz="1600" b="1" dirty="0">
              <a:solidFill>
                <a:schemeClr val="bg1"/>
              </a:solidFill>
            </a:endParaRPr>
          </a:p>
        </p:txBody>
      </p:sp>
    </p:spTree>
    <p:extLst>
      <p:ext uri="{BB962C8B-B14F-4D97-AF65-F5344CB8AC3E}">
        <p14:creationId xmlns:p14="http://schemas.microsoft.com/office/powerpoint/2010/main" val="248520579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3352800"/>
            <a:ext cx="7467600" cy="1143000"/>
          </a:xfrm>
        </p:spPr>
        <p:txBody>
          <a:bodyPr/>
          <a:lstStyle/>
          <a:p>
            <a:pPr algn="ctr" eaLnBrk="1" hangingPunct="1"/>
            <a:r>
              <a:rPr lang="en-US" sz="3600" dirty="0"/>
              <a:t>Activity 3.1:</a:t>
            </a:r>
            <a:br>
              <a:rPr lang="en-US" sz="3600" dirty="0"/>
            </a:br>
            <a:r>
              <a:rPr lang="en-US" sz="3600" dirty="0"/>
              <a:t>ICS Form 201</a:t>
            </a:r>
            <a:br>
              <a:rPr lang="en-US" sz="3600" dirty="0"/>
            </a:br>
            <a:br>
              <a:rPr lang="en-US" sz="3600" dirty="0"/>
            </a:br>
            <a:r>
              <a:rPr lang="en-US" sz="2400" dirty="0"/>
              <a:t>Allotted Time: 10 minutes</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600200"/>
            <a:ext cx="1447800" cy="1412875"/>
          </a:xfrm>
          <a:prstGeom prst="rect">
            <a:avLst/>
          </a:prstGeom>
          <a:noFill/>
          <a:ln w="9525">
            <a:noFill/>
            <a:miter lim="800000"/>
            <a:headEnd/>
            <a:tailEnd/>
          </a:ln>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15</a:t>
            </a:fld>
            <a:endParaRPr lang="en-US" sz="1600" b="1" dirty="0">
              <a:solidFill>
                <a:schemeClr val="bg1"/>
              </a:solidFill>
            </a:endParaRPr>
          </a:p>
        </p:txBody>
      </p:sp>
      <p:pic>
        <p:nvPicPr>
          <p:cNvPr id="6" name="Picture 2" descr="Handout Icon #276237 - Free Icons Library">
            <a:extLst>
              <a:ext uri="{FF2B5EF4-FFF2-40B4-BE49-F238E27FC236}">
                <a16:creationId xmlns:a16="http://schemas.microsoft.com/office/drawing/2014/main" id="{98EFEDF4-3301-4475-A5B4-8A05CD7462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84065"/>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57765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90B4-80E7-400E-BE5C-1A73C803A24F}"/>
              </a:ext>
            </a:extLst>
          </p:cNvPr>
          <p:cNvSpPr>
            <a:spLocks noGrp="1"/>
          </p:cNvSpPr>
          <p:nvPr>
            <p:ph type="title"/>
          </p:nvPr>
        </p:nvSpPr>
        <p:spPr/>
        <p:txBody>
          <a:bodyPr/>
          <a:lstStyle/>
          <a:p>
            <a:r>
              <a:rPr lang="en-US" dirty="0"/>
              <a:t>Complete the ICS 201…</a:t>
            </a:r>
          </a:p>
        </p:txBody>
      </p:sp>
      <p:sp>
        <p:nvSpPr>
          <p:cNvPr id="3" name="Content Placeholder 2">
            <a:extLst>
              <a:ext uri="{FF2B5EF4-FFF2-40B4-BE49-F238E27FC236}">
                <a16:creationId xmlns:a16="http://schemas.microsoft.com/office/drawing/2014/main" id="{56329A20-3499-4012-AD14-CA6E7F90C464}"/>
              </a:ext>
            </a:extLst>
          </p:cNvPr>
          <p:cNvSpPr>
            <a:spLocks noGrp="1"/>
          </p:cNvSpPr>
          <p:nvPr>
            <p:ph idx="1"/>
          </p:nvPr>
        </p:nvSpPr>
        <p:spPr/>
        <p:txBody>
          <a:bodyPr/>
          <a:lstStyle/>
          <a:p>
            <a:r>
              <a:rPr lang="en-US" sz="2400" b="0" dirty="0"/>
              <a:t>A building exploded; its cause is unknown. There is significant damage to the building and several injuries have been reported. It is unknown if people are trapped in the building. The fire department and police department have been notified. Two chiefs (Thomas and Jones), two fire aerial ladders with pump (Q15 and Q17), three fire engines (E15, E25, and E14), one heavy rescue (R1), two medical units (M601 and M630), one police Lieutenant (Patrick) with two police squad cars (1-12 and 1-13) have responded and are on-scene. 	</a:t>
            </a:r>
          </a:p>
          <a:p>
            <a:endParaRPr lang="en-US" dirty="0"/>
          </a:p>
        </p:txBody>
      </p:sp>
    </p:spTree>
    <p:extLst>
      <p:ext uri="{BB962C8B-B14F-4D97-AF65-F5344CB8AC3E}">
        <p14:creationId xmlns:p14="http://schemas.microsoft.com/office/powerpoint/2010/main" val="25460897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267200" y="1905000"/>
            <a:ext cx="4114800" cy="2895600"/>
          </a:xfrm>
        </p:spPr>
        <p:txBody>
          <a:bodyPr/>
          <a:lstStyle/>
          <a:p>
            <a:pPr marL="0" indent="0">
              <a:buNone/>
              <a:defRPr/>
            </a:pPr>
            <a:r>
              <a:rPr lang="en-US" dirty="0"/>
              <a:t>Process of moving responsibility for incident command from one Incident Commander/Unified Command to another.</a:t>
            </a:r>
          </a:p>
        </p:txBody>
      </p:sp>
      <p:sp>
        <p:nvSpPr>
          <p:cNvPr id="37890" name="Rectangle 2"/>
          <p:cNvSpPr>
            <a:spLocks noGrp="1" noChangeAspect="1" noChangeArrowheads="1"/>
          </p:cNvSpPr>
          <p:nvPr>
            <p:ph type="title"/>
          </p:nvPr>
        </p:nvSpPr>
        <p:spPr/>
        <p:txBody>
          <a:bodyPr/>
          <a:lstStyle/>
          <a:p>
            <a:r>
              <a:rPr lang="en-US" sz="3600" dirty="0"/>
              <a:t>Transfer of Command</a:t>
            </a:r>
            <a:endParaRPr lang="en-US" sz="2800" dirty="0">
              <a:solidFill>
                <a:srgbClr val="25387D"/>
              </a:solidFill>
            </a:endParaRPr>
          </a:p>
        </p:txBody>
      </p:sp>
      <p:pic>
        <p:nvPicPr>
          <p:cNvPr id="9" name="Picture 5" descr="Responders sharing incident information"/>
          <p:cNvPicPr>
            <a:picLocks noGrp="1" noChangeAspect="1" noChangeArrowheads="1"/>
          </p:cNvPicPr>
          <p:nvPr>
            <p:ph sz="half" idx="2"/>
          </p:nvPr>
        </p:nvPicPr>
        <p:blipFill>
          <a:blip r:embed="rId2">
            <a:lum bright="10000"/>
            <a:extLst>
              <a:ext uri="{28A0092B-C50C-407E-A947-70E740481C1C}">
                <a14:useLocalDpi xmlns:a14="http://schemas.microsoft.com/office/drawing/2010/main" val="0"/>
              </a:ext>
            </a:extLst>
          </a:blip>
          <a:srcRect/>
          <a:stretch>
            <a:fillRect/>
          </a:stretch>
        </p:blipFill>
        <p:spPr bwMode="auto">
          <a:xfrm>
            <a:off x="838200" y="1524000"/>
            <a:ext cx="2921508" cy="3657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17</a:t>
            </a:fld>
            <a:endParaRPr lang="en-US" sz="1600" b="1" dirty="0">
              <a:solidFill>
                <a:schemeClr val="bg1"/>
              </a:solidFill>
            </a:endParaRPr>
          </a:p>
        </p:txBody>
      </p:sp>
    </p:spTree>
    <p:extLst>
      <p:ext uri="{BB962C8B-B14F-4D97-AF65-F5344CB8AC3E}">
        <p14:creationId xmlns:p14="http://schemas.microsoft.com/office/powerpoint/2010/main" val="1764909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spect="1" noChangeArrowheads="1"/>
          </p:cNvSpPr>
          <p:nvPr>
            <p:ph type="title"/>
          </p:nvPr>
        </p:nvSpPr>
        <p:spPr/>
        <p:txBody>
          <a:bodyPr/>
          <a:lstStyle/>
          <a:p>
            <a:r>
              <a:rPr lang="en-US" dirty="0"/>
              <a:t>Steps in Transfer of Command</a:t>
            </a:r>
          </a:p>
        </p:txBody>
      </p:sp>
      <p:graphicFrame>
        <p:nvGraphicFramePr>
          <p:cNvPr id="7" name="Content Placeholder 6"/>
          <p:cNvGraphicFramePr>
            <a:graphicFrameLocks/>
          </p:cNvGraphicFramePr>
          <p:nvPr>
            <p:extLst>
              <p:ext uri="{D42A27DB-BD31-4B8C-83A1-F6EECF244321}">
                <p14:modId xmlns:p14="http://schemas.microsoft.com/office/powerpoint/2010/main" val="1158542881"/>
              </p:ext>
            </p:extLst>
          </p:nvPr>
        </p:nvGraphicFramePr>
        <p:xfrm>
          <a:off x="495300" y="1102458"/>
          <a:ext cx="8229600" cy="4688742"/>
        </p:xfrm>
        <a:graphic>
          <a:graphicData uri="http://schemas.openxmlformats.org/drawingml/2006/table">
            <a:tbl>
              <a:tblPr firstRow="1" bandRow="1">
                <a:tableStyleId>{9DCAF9ED-07DC-4A11-8D7F-57B35C25682E}</a:tableStyleId>
              </a:tblPr>
              <a:tblGrid>
                <a:gridCol w="4013200">
                  <a:extLst>
                    <a:ext uri="{9D8B030D-6E8A-4147-A177-3AD203B41FA5}">
                      <a16:colId xmlns:a16="http://schemas.microsoft.com/office/drawing/2014/main" val="20000"/>
                    </a:ext>
                  </a:extLst>
                </a:gridCol>
                <a:gridCol w="4216400">
                  <a:extLst>
                    <a:ext uri="{9D8B030D-6E8A-4147-A177-3AD203B41FA5}">
                      <a16:colId xmlns:a16="http://schemas.microsoft.com/office/drawing/2014/main" val="20001"/>
                    </a:ext>
                  </a:extLst>
                </a:gridCol>
              </a:tblGrid>
              <a:tr h="419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mn-lt"/>
                          <a:ea typeface="+mn-ea"/>
                          <a:cs typeface="+mn-cs"/>
                        </a:rPr>
                        <a:t>Incoming IC (Assuming)</a:t>
                      </a:r>
                    </a:p>
                  </a:txBody>
                  <a:tcPr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mn-lt"/>
                          <a:ea typeface="+mn-ea"/>
                          <a:cs typeface="+mn-cs"/>
                        </a:rPr>
                        <a:t>Outgoing IC (Transferring)</a:t>
                      </a:r>
                    </a:p>
                  </a:txBody>
                  <a:tcPr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extLst>
                  <a:ext uri="{0D108BD9-81ED-4DB2-BD59-A6C34878D82A}">
                    <a16:rowId xmlns:a16="http://schemas.microsoft.com/office/drawing/2014/main" val="10000"/>
                  </a:ext>
                </a:extLst>
              </a:tr>
              <a:tr h="634019">
                <a:tc>
                  <a:txBody>
                    <a:bodyPr/>
                    <a:lstStyle/>
                    <a:p>
                      <a:pPr marL="0" marR="0" indent="0" algn="l" defTabSz="914400" rtl="0" eaLnBrk="1" fontAlgn="auto" latinLnBrk="0" hangingPunct="1">
                        <a:lnSpc>
                          <a:spcPct val="100000"/>
                        </a:lnSpc>
                        <a:spcBef>
                          <a:spcPct val="30000"/>
                        </a:spcBef>
                        <a:spcAft>
                          <a:spcPts val="0"/>
                        </a:spcAft>
                        <a:buClrTx/>
                        <a:buSzTx/>
                        <a:buFont typeface="Wingdings" pitchFamily="2" charset="2"/>
                        <a:buNone/>
                        <a:tabLst/>
                        <a:defRPr/>
                      </a:pPr>
                      <a:r>
                        <a:rPr lang="en-US" sz="2400" b="1" kern="1200" dirty="0">
                          <a:solidFill>
                            <a:srgbClr val="003366"/>
                          </a:solidFill>
                          <a:latin typeface="Arial" charset="0"/>
                          <a:ea typeface="+mn-ea"/>
                          <a:cs typeface="+mn-cs"/>
                        </a:rPr>
                        <a:t>Assess situation with current IC.</a:t>
                      </a:r>
                    </a:p>
                  </a:txBody>
                  <a:tcPr marT="45713" marB="45713">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ct val="30000"/>
                        </a:spcBef>
                        <a:spcAft>
                          <a:spcPts val="0"/>
                        </a:spcAft>
                        <a:buClrTx/>
                        <a:buSzTx/>
                        <a:buFont typeface="Wingdings" pitchFamily="2" charset="2"/>
                        <a:buNone/>
                        <a:tabLst/>
                        <a:defRPr/>
                      </a:pPr>
                      <a:r>
                        <a:rPr lang="en-US" sz="2400" b="1" kern="1200" dirty="0">
                          <a:solidFill>
                            <a:srgbClr val="003366"/>
                          </a:solidFill>
                          <a:latin typeface="Arial" charset="0"/>
                          <a:ea typeface="+mn-ea"/>
                          <a:cs typeface="+mn-cs"/>
                        </a:rPr>
                        <a:t>Assess situation with incoming IC.</a:t>
                      </a:r>
                    </a:p>
                  </a:txBody>
                  <a:tcPr marT="45713" marB="45713">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2"/>
                  </a:ext>
                </a:extLst>
              </a:tr>
              <a:tr h="431314">
                <a:tc>
                  <a:txBody>
                    <a:bodyPr/>
                    <a:lstStyle/>
                    <a:p>
                      <a:pPr marL="0" marR="0" indent="0" algn="l" defTabSz="914400" rtl="0" eaLnBrk="1" fontAlgn="auto" latinLnBrk="0" hangingPunct="1">
                        <a:lnSpc>
                          <a:spcPct val="100000"/>
                        </a:lnSpc>
                        <a:spcBef>
                          <a:spcPct val="30000"/>
                        </a:spcBef>
                        <a:spcAft>
                          <a:spcPts val="0"/>
                        </a:spcAft>
                        <a:buClrTx/>
                        <a:buSzTx/>
                        <a:buFont typeface="Wingdings" pitchFamily="2" charset="2"/>
                        <a:buNone/>
                        <a:tabLst/>
                        <a:defRPr/>
                      </a:pPr>
                      <a:r>
                        <a:rPr lang="en-US" sz="2400" b="1" kern="1200" dirty="0">
                          <a:solidFill>
                            <a:srgbClr val="003366"/>
                          </a:solidFill>
                          <a:latin typeface="Arial" charset="0"/>
                          <a:ea typeface="+mn-ea"/>
                          <a:cs typeface="+mn-cs"/>
                        </a:rPr>
                        <a:t>Receive briefing (ICS 201).</a:t>
                      </a:r>
                    </a:p>
                  </a:txBody>
                  <a:tcPr marT="45713" marB="45713">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ct val="30000"/>
                        </a:spcBef>
                        <a:spcAft>
                          <a:spcPts val="0"/>
                        </a:spcAft>
                        <a:buClrTx/>
                        <a:buSzTx/>
                        <a:buFont typeface="Wingdings" pitchFamily="2" charset="2"/>
                        <a:buNone/>
                        <a:tabLst/>
                        <a:defRPr/>
                      </a:pPr>
                      <a:r>
                        <a:rPr lang="en-US" sz="2400" b="1" kern="1200" dirty="0">
                          <a:solidFill>
                            <a:srgbClr val="003366"/>
                          </a:solidFill>
                          <a:latin typeface="Arial" charset="0"/>
                          <a:ea typeface="+mn-ea"/>
                          <a:cs typeface="+mn-cs"/>
                        </a:rPr>
                        <a:t>Deliver briefing (ICS 201).</a:t>
                      </a:r>
                    </a:p>
                  </a:txBody>
                  <a:tcPr marT="45713" marB="45713">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3"/>
                  </a:ext>
                </a:extLst>
              </a:tr>
              <a:tr h="785000">
                <a:tc>
                  <a:txBody>
                    <a:bodyPr/>
                    <a:lstStyle/>
                    <a:p>
                      <a:pPr marL="0" marR="0" indent="0" algn="l" defTabSz="914400" rtl="0" eaLnBrk="1" fontAlgn="auto" latinLnBrk="0" hangingPunct="1">
                        <a:lnSpc>
                          <a:spcPct val="100000"/>
                        </a:lnSpc>
                        <a:spcBef>
                          <a:spcPct val="30000"/>
                        </a:spcBef>
                        <a:spcAft>
                          <a:spcPts val="0"/>
                        </a:spcAft>
                        <a:buClrTx/>
                        <a:buSzTx/>
                        <a:buFont typeface="Wingdings" pitchFamily="2" charset="2"/>
                        <a:buNone/>
                        <a:tabLst/>
                        <a:defRPr/>
                      </a:pPr>
                      <a:r>
                        <a:rPr lang="en-US" sz="2400" b="1" kern="1200" dirty="0">
                          <a:solidFill>
                            <a:srgbClr val="003366"/>
                          </a:solidFill>
                          <a:latin typeface="Arial" charset="0"/>
                          <a:ea typeface="+mn-ea"/>
                          <a:cs typeface="+mn-cs"/>
                        </a:rPr>
                        <a:t>Determine appropriate time for transfer of command.</a:t>
                      </a:r>
                    </a:p>
                  </a:txBody>
                  <a:tcPr marT="45713" marB="45713">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ct val="30000"/>
                        </a:spcBef>
                        <a:spcAft>
                          <a:spcPts val="0"/>
                        </a:spcAft>
                        <a:buClrTx/>
                        <a:buSzTx/>
                        <a:buFont typeface="Wingdings" pitchFamily="2" charset="2"/>
                        <a:buNone/>
                        <a:tabLst/>
                        <a:defRPr/>
                      </a:pPr>
                      <a:r>
                        <a:rPr lang="en-US" sz="2400" b="1" kern="1200" dirty="0">
                          <a:solidFill>
                            <a:srgbClr val="003366"/>
                          </a:solidFill>
                          <a:latin typeface="Arial" charset="0"/>
                          <a:ea typeface="+mn-ea"/>
                          <a:cs typeface="+mn-cs"/>
                        </a:rPr>
                        <a:t>Determine appropriate time for transfer of command.</a:t>
                      </a:r>
                    </a:p>
                  </a:txBody>
                  <a:tcPr marT="45713" marB="45713">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4"/>
                  </a:ext>
                </a:extLst>
              </a:tr>
              <a:tr h="802040">
                <a:tc>
                  <a:txBody>
                    <a:bodyPr/>
                    <a:lstStyle/>
                    <a:p>
                      <a:pPr marL="0" marR="0" indent="0" algn="l" defTabSz="914400" rtl="0" eaLnBrk="1" fontAlgn="auto" latinLnBrk="0" hangingPunct="1">
                        <a:lnSpc>
                          <a:spcPct val="100000"/>
                        </a:lnSpc>
                        <a:spcBef>
                          <a:spcPct val="30000"/>
                        </a:spcBef>
                        <a:spcAft>
                          <a:spcPts val="0"/>
                        </a:spcAft>
                        <a:buClrTx/>
                        <a:buSzTx/>
                        <a:buFont typeface="Wingdings" pitchFamily="2" charset="2"/>
                        <a:buNone/>
                        <a:tabLst/>
                        <a:defRPr/>
                      </a:pPr>
                      <a:r>
                        <a:rPr lang="en-US" sz="2400" b="1" kern="1200" dirty="0">
                          <a:solidFill>
                            <a:srgbClr val="003366"/>
                          </a:solidFill>
                          <a:latin typeface="Arial" charset="0"/>
                          <a:ea typeface="+mn-ea"/>
                          <a:cs typeface="+mn-cs"/>
                        </a:rPr>
                        <a:t>Notify others of change </a:t>
                      </a:r>
                      <a:br>
                        <a:rPr lang="en-US" sz="2400" b="1" kern="1200" dirty="0">
                          <a:solidFill>
                            <a:srgbClr val="003366"/>
                          </a:solidFill>
                          <a:latin typeface="Arial" charset="0"/>
                          <a:ea typeface="+mn-ea"/>
                          <a:cs typeface="+mn-cs"/>
                        </a:rPr>
                      </a:br>
                      <a:r>
                        <a:rPr lang="en-US" sz="2400" b="1" kern="1200" dirty="0">
                          <a:solidFill>
                            <a:srgbClr val="003366"/>
                          </a:solidFill>
                          <a:latin typeface="Arial" charset="0"/>
                          <a:ea typeface="+mn-ea"/>
                          <a:cs typeface="+mn-cs"/>
                        </a:rPr>
                        <a:t>in command.</a:t>
                      </a:r>
                    </a:p>
                  </a:txBody>
                  <a:tcPr marT="45713" marB="45713">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ct val="30000"/>
                        </a:spcBef>
                        <a:spcAft>
                          <a:spcPts val="0"/>
                        </a:spcAft>
                        <a:buClrTx/>
                        <a:buSzTx/>
                        <a:buFont typeface="Wingdings" pitchFamily="2" charset="2"/>
                        <a:buNone/>
                        <a:tabLst/>
                        <a:defRPr/>
                      </a:pPr>
                      <a:r>
                        <a:rPr lang="en-US" sz="2400" b="1" kern="1200" dirty="0">
                          <a:solidFill>
                            <a:srgbClr val="003366"/>
                          </a:solidFill>
                          <a:latin typeface="Arial" charset="0"/>
                          <a:ea typeface="+mn-ea"/>
                          <a:cs typeface="+mn-cs"/>
                        </a:rPr>
                        <a:t>Notify others of change </a:t>
                      </a:r>
                      <a:br>
                        <a:rPr lang="en-US" sz="2400" b="1" kern="1200" dirty="0">
                          <a:solidFill>
                            <a:srgbClr val="003366"/>
                          </a:solidFill>
                          <a:latin typeface="Arial" charset="0"/>
                          <a:ea typeface="+mn-ea"/>
                          <a:cs typeface="+mn-cs"/>
                        </a:rPr>
                      </a:br>
                      <a:r>
                        <a:rPr lang="en-US" sz="2400" b="1" kern="1200" dirty="0">
                          <a:solidFill>
                            <a:srgbClr val="003366"/>
                          </a:solidFill>
                          <a:latin typeface="Arial" charset="0"/>
                          <a:ea typeface="+mn-ea"/>
                          <a:cs typeface="+mn-cs"/>
                        </a:rPr>
                        <a:t>in command.</a:t>
                      </a:r>
                    </a:p>
                  </a:txBody>
                  <a:tcPr marT="45713" marB="45713">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5"/>
                  </a:ext>
                </a:extLst>
              </a:tr>
              <a:tr h="652248">
                <a:tc>
                  <a:txBody>
                    <a:bodyPr/>
                    <a:lstStyle/>
                    <a:p>
                      <a:pPr marL="0" marR="0" indent="0" algn="l" defTabSz="914400" rtl="0" eaLnBrk="1" fontAlgn="auto" latinLnBrk="0" hangingPunct="1">
                        <a:lnSpc>
                          <a:spcPct val="100000"/>
                        </a:lnSpc>
                        <a:spcBef>
                          <a:spcPct val="30000"/>
                        </a:spcBef>
                        <a:spcAft>
                          <a:spcPts val="0"/>
                        </a:spcAft>
                        <a:buClrTx/>
                        <a:buSzTx/>
                        <a:buFont typeface="Wingdings" pitchFamily="2" charset="2"/>
                        <a:buNone/>
                        <a:tabLst/>
                        <a:defRPr/>
                      </a:pPr>
                      <a:r>
                        <a:rPr lang="en-US" sz="2400" b="1" kern="1200" dirty="0">
                          <a:solidFill>
                            <a:srgbClr val="003366"/>
                          </a:solidFill>
                          <a:latin typeface="Arial" charset="0"/>
                          <a:ea typeface="+mn-ea"/>
                          <a:cs typeface="+mn-cs"/>
                        </a:rPr>
                        <a:t>Reassign or demobilize current IC.</a:t>
                      </a:r>
                    </a:p>
                  </a:txBody>
                  <a:tcPr marT="45713" marB="45713">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ct val="30000"/>
                        </a:spcBef>
                        <a:spcAft>
                          <a:spcPts val="0"/>
                        </a:spcAft>
                        <a:buClrTx/>
                        <a:buSzTx/>
                        <a:buFont typeface="Wingdings" pitchFamily="2" charset="2"/>
                        <a:buNone/>
                        <a:tabLst/>
                        <a:defRPr/>
                      </a:pPr>
                      <a:r>
                        <a:rPr lang="en-US" sz="2400" b="1" kern="1200" dirty="0">
                          <a:solidFill>
                            <a:srgbClr val="003366"/>
                          </a:solidFill>
                          <a:latin typeface="Arial" charset="0"/>
                          <a:ea typeface="+mn-ea"/>
                          <a:cs typeface="+mn-cs"/>
                        </a:rPr>
                        <a:t>Accept new assignment </a:t>
                      </a:r>
                      <a:br>
                        <a:rPr lang="en-US" sz="2400" b="1" kern="1200" dirty="0">
                          <a:solidFill>
                            <a:srgbClr val="003366"/>
                          </a:solidFill>
                          <a:latin typeface="Arial" charset="0"/>
                          <a:ea typeface="+mn-ea"/>
                          <a:cs typeface="+mn-cs"/>
                        </a:rPr>
                      </a:br>
                      <a:r>
                        <a:rPr lang="en-US" sz="2400" b="1" kern="1200" dirty="0">
                          <a:solidFill>
                            <a:srgbClr val="003366"/>
                          </a:solidFill>
                          <a:latin typeface="Arial" charset="0"/>
                          <a:ea typeface="+mn-ea"/>
                          <a:cs typeface="+mn-cs"/>
                        </a:rPr>
                        <a:t>or demobilize.</a:t>
                      </a:r>
                    </a:p>
                  </a:txBody>
                  <a:tcPr marT="45713" marB="45713">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dirty="0">
                        <a:solidFill>
                          <a:srgbClr val="003366"/>
                        </a:solidFill>
                        <a:latin typeface="Arial" pitchFamily="34" charset="0"/>
                      </a:endParaRPr>
                    </a:p>
                  </a:txBody>
                  <a:tcPr marT="45713" marB="45713">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buFont typeface="Wingdings" pitchFamily="2" charset="2"/>
                        <a:buNone/>
                      </a:pPr>
                      <a:endParaRPr lang="en-US" sz="100" b="1" dirty="0">
                        <a:solidFill>
                          <a:srgbClr val="003366"/>
                        </a:solidFill>
                      </a:endParaRPr>
                    </a:p>
                  </a:txBody>
                  <a:tcPr marT="45713" marB="45713">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18</a:t>
            </a:fld>
            <a:endParaRPr lang="en-US" sz="1600" b="1" dirty="0">
              <a:solidFill>
                <a:schemeClr val="bg1"/>
              </a:solidFill>
            </a:endParaRPr>
          </a:p>
        </p:txBody>
      </p:sp>
      <p:pic>
        <p:nvPicPr>
          <p:cNvPr id="5" name="Picture 2" descr="Attention Sign Images – Browse 432,362 Stock Photos, Vectors, and Video |  Adobe Stock">
            <a:extLst>
              <a:ext uri="{FF2B5EF4-FFF2-40B4-BE49-F238E27FC236}">
                <a16:creationId xmlns:a16="http://schemas.microsoft.com/office/drawing/2014/main" id="{1489BB37-F6FB-4D36-9145-EE125EB216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267200" y="5870575"/>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32071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162097" y="1277006"/>
            <a:ext cx="4524703" cy="4437993"/>
          </a:xfrm>
        </p:spPr>
        <p:txBody>
          <a:bodyPr/>
          <a:lstStyle/>
          <a:p>
            <a:pPr marL="461963" indent="-461963">
              <a:lnSpc>
                <a:spcPct val="90000"/>
              </a:lnSpc>
              <a:buFont typeface="Wingdings" pitchFamily="2" charset="2"/>
              <a:buChar char="ü"/>
              <a:defRPr/>
            </a:pPr>
            <a:r>
              <a:rPr lang="en-US" sz="2400" dirty="0"/>
              <a:t>Current situation</a:t>
            </a:r>
          </a:p>
          <a:p>
            <a:pPr marL="461963" indent="-461963">
              <a:lnSpc>
                <a:spcPct val="90000"/>
              </a:lnSpc>
              <a:buFont typeface="Wingdings" pitchFamily="2" charset="2"/>
              <a:buChar char="ü"/>
              <a:defRPr/>
            </a:pPr>
            <a:r>
              <a:rPr lang="en-US" sz="2400" dirty="0"/>
              <a:t>resources remaining and status</a:t>
            </a:r>
          </a:p>
          <a:p>
            <a:pPr marL="461963" indent="-461963">
              <a:lnSpc>
                <a:spcPct val="90000"/>
              </a:lnSpc>
              <a:buFont typeface="Wingdings" pitchFamily="2" charset="2"/>
              <a:buChar char="ü"/>
              <a:defRPr/>
            </a:pPr>
            <a:r>
              <a:rPr lang="en-US" sz="2400" dirty="0"/>
              <a:t>Areas of concern (political, community interest, etc.)</a:t>
            </a:r>
          </a:p>
          <a:p>
            <a:pPr marL="461963" indent="-461963">
              <a:lnSpc>
                <a:spcPct val="90000"/>
              </a:lnSpc>
              <a:buFont typeface="Wingdings" pitchFamily="2" charset="2"/>
              <a:buChar char="ü"/>
              <a:defRPr/>
            </a:pPr>
            <a:r>
              <a:rPr lang="en-US" sz="2400" dirty="0"/>
              <a:t>Logistical Support needed or retained</a:t>
            </a:r>
          </a:p>
          <a:p>
            <a:pPr marL="461963" indent="-461963">
              <a:lnSpc>
                <a:spcPct val="90000"/>
              </a:lnSpc>
              <a:buFont typeface="Wingdings" pitchFamily="2" charset="2"/>
              <a:buChar char="ü"/>
              <a:defRPr/>
            </a:pPr>
            <a:r>
              <a:rPr lang="en-US" sz="2400" dirty="0"/>
              <a:t>Turnover of appropriate incident documentation</a:t>
            </a:r>
          </a:p>
          <a:p>
            <a:pPr marL="461963" indent="-461963">
              <a:lnSpc>
                <a:spcPct val="90000"/>
              </a:lnSpc>
              <a:buFont typeface="Wingdings" pitchFamily="2" charset="2"/>
              <a:buChar char="ü"/>
              <a:defRPr/>
            </a:pPr>
            <a:r>
              <a:rPr lang="en-US" sz="2400" dirty="0"/>
              <a:t>Future outlook</a:t>
            </a:r>
          </a:p>
        </p:txBody>
      </p:sp>
      <p:sp>
        <p:nvSpPr>
          <p:cNvPr id="23554" name="Rectangle 2"/>
          <p:cNvSpPr>
            <a:spLocks noGrp="1" noChangeAspect="1" noChangeArrowheads="1"/>
          </p:cNvSpPr>
          <p:nvPr>
            <p:ph type="title"/>
          </p:nvPr>
        </p:nvSpPr>
        <p:spPr>
          <a:xfrm>
            <a:off x="457200" y="350837"/>
            <a:ext cx="8229600" cy="639763"/>
          </a:xfrm>
        </p:spPr>
        <p:txBody>
          <a:bodyPr/>
          <a:lstStyle/>
          <a:p>
            <a:pPr>
              <a:lnSpc>
                <a:spcPts val="3500"/>
              </a:lnSpc>
            </a:pPr>
            <a:r>
              <a:rPr lang="en-US" dirty="0"/>
              <a:t>Transfer of Command Briefing</a:t>
            </a:r>
          </a:p>
        </p:txBody>
      </p:sp>
      <p:pic>
        <p:nvPicPr>
          <p:cNvPr id="7" name="Content Placeholder 6" descr="Clipboard and checkmark"/>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31030" y="1187799"/>
            <a:ext cx="3090940" cy="44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19</a:t>
            </a:fld>
            <a:endParaRPr lang="en-US" sz="1600" b="1" dirty="0">
              <a:solidFill>
                <a:schemeClr val="bg1"/>
              </a:solidFill>
            </a:endParaRPr>
          </a:p>
        </p:txBody>
      </p:sp>
    </p:spTree>
    <p:extLst>
      <p:ext uri="{BB962C8B-B14F-4D97-AF65-F5344CB8AC3E}">
        <p14:creationId xmlns:p14="http://schemas.microsoft.com/office/powerpoint/2010/main" val="129218200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Unit Terminal Objective</a:t>
            </a:r>
          </a:p>
        </p:txBody>
      </p:sp>
      <p:sp>
        <p:nvSpPr>
          <p:cNvPr id="5124" name="Rectangle 3"/>
          <p:cNvSpPr>
            <a:spLocks noGrp="1" noChangeArrowheads="1"/>
          </p:cNvSpPr>
          <p:nvPr>
            <p:ph idx="1"/>
          </p:nvPr>
        </p:nvSpPr>
        <p:spPr>
          <a:xfrm>
            <a:off x="381000" y="1295400"/>
            <a:ext cx="8229600" cy="1066800"/>
          </a:xfrm>
        </p:spPr>
        <p:txBody>
          <a:bodyPr/>
          <a:lstStyle/>
          <a:p>
            <a:pPr marL="0" indent="0" algn="ctr">
              <a:buNone/>
            </a:pPr>
            <a:r>
              <a:rPr lang="en-US" dirty="0"/>
              <a:t>Develop incident objectives for a </a:t>
            </a:r>
            <a:br>
              <a:rPr lang="en-US" dirty="0"/>
            </a:br>
            <a:r>
              <a:rPr lang="en-US" dirty="0"/>
              <a:t>simulated incident. </a:t>
            </a:r>
          </a:p>
        </p:txBody>
      </p:sp>
      <p:pic>
        <p:nvPicPr>
          <p:cNvPr id="2" name="Picture 1" descr="collage of five all-hazard images of damage caused by tornado; fire; chemical spill, hurricane, fl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 y="4343400"/>
            <a:ext cx="8952381" cy="1200000"/>
          </a:xfrm>
          <a:prstGeom prst="rect">
            <a:avLst/>
          </a:prstGeom>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a:t>
            </a:fld>
            <a:endParaRPr lang="en-US" sz="1600" b="1" dirty="0">
              <a:solidFill>
                <a:schemeClr val="bg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8388"/>
            <a:ext cx="8077200" cy="4646612"/>
          </a:xfrm>
        </p:spPr>
        <p:txBody>
          <a:bodyPr/>
          <a:lstStyle/>
          <a:p>
            <a:pPr lvl="1">
              <a:buFont typeface="Arial" panose="020B0604020202020204" pitchFamily="34" charset="0"/>
              <a:buChar char="•"/>
              <a:defRPr/>
            </a:pPr>
            <a:r>
              <a:rPr lang="en-US" sz="2800" dirty="0"/>
              <a:t>Compromised responder safety.</a:t>
            </a:r>
          </a:p>
          <a:p>
            <a:pPr lvl="1">
              <a:buFont typeface="Arial" panose="020B0604020202020204" pitchFamily="34" charset="0"/>
              <a:buChar char="•"/>
              <a:defRPr/>
            </a:pPr>
            <a:r>
              <a:rPr lang="en-US" sz="2800" dirty="0"/>
              <a:t>Inefficient use of resources.</a:t>
            </a:r>
          </a:p>
          <a:p>
            <a:pPr lvl="1">
              <a:buFont typeface="Arial" panose="020B0604020202020204" pitchFamily="34" charset="0"/>
              <a:buChar char="•"/>
              <a:defRPr/>
            </a:pPr>
            <a:r>
              <a:rPr lang="en-US" sz="2800" dirty="0"/>
              <a:t>Ineffective transfer of information.</a:t>
            </a:r>
          </a:p>
          <a:p>
            <a:pPr lvl="1">
              <a:buFont typeface="Arial" panose="020B0604020202020204" pitchFamily="34" charset="0"/>
              <a:buChar char="•"/>
              <a:defRPr/>
            </a:pPr>
            <a:r>
              <a:rPr lang="en-US" sz="2800" dirty="0"/>
              <a:t>Attitude (egos, complacency, resignation).</a:t>
            </a:r>
          </a:p>
        </p:txBody>
      </p:sp>
      <p:sp>
        <p:nvSpPr>
          <p:cNvPr id="36866" name="Rectangle 2"/>
          <p:cNvSpPr>
            <a:spLocks noGrp="1" noChangeAspect="1" noChangeArrowheads="1"/>
          </p:cNvSpPr>
          <p:nvPr>
            <p:ph type="title"/>
          </p:nvPr>
        </p:nvSpPr>
        <p:spPr/>
        <p:txBody>
          <a:bodyPr/>
          <a:lstStyle/>
          <a:p>
            <a:r>
              <a:rPr lang="en-US" sz="3600" dirty="0"/>
              <a:t>Transfer of Command Pitfalls</a:t>
            </a:r>
            <a:endParaRPr lang="en-US" sz="2800" dirty="0">
              <a:solidFill>
                <a:srgbClr val="25387D"/>
              </a:solidFill>
            </a:endParaRPr>
          </a:p>
        </p:txBody>
      </p:sp>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20</a:t>
            </a:fld>
            <a:endParaRPr lang="en-US" sz="1600" b="1" dirty="0">
              <a:solidFill>
                <a:schemeClr val="bg1"/>
              </a:solidFill>
            </a:endParaRPr>
          </a:p>
        </p:txBody>
      </p:sp>
    </p:spTree>
    <p:extLst>
      <p:ext uri="{BB962C8B-B14F-4D97-AF65-F5344CB8AC3E}">
        <p14:creationId xmlns:p14="http://schemas.microsoft.com/office/powerpoint/2010/main" val="332595562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8388"/>
            <a:ext cx="8077200" cy="4646612"/>
          </a:xfrm>
        </p:spPr>
        <p:txBody>
          <a:bodyPr/>
          <a:lstStyle/>
          <a:p>
            <a:pPr lvl="1">
              <a:buFont typeface="Arial" panose="020B0604020202020204" pitchFamily="34" charset="0"/>
              <a:buChar char="•"/>
              <a:defRPr/>
            </a:pPr>
            <a:r>
              <a:rPr lang="en-US" sz="2800" dirty="0"/>
              <a:t>A deliberate transfer of command plan may be required.</a:t>
            </a:r>
          </a:p>
          <a:p>
            <a:pPr lvl="1">
              <a:buFont typeface="Arial" panose="020B0604020202020204" pitchFamily="34" charset="0"/>
              <a:buChar char="•"/>
              <a:defRPr/>
            </a:pPr>
            <a:r>
              <a:rPr lang="en-US" sz="2800" dirty="0"/>
              <a:t>Allow sufficient, dedicated time to conduct Transfer of Command.</a:t>
            </a:r>
          </a:p>
          <a:p>
            <a:pPr lvl="1">
              <a:buFont typeface="Arial" panose="020B0604020202020204" pitchFamily="34" charset="0"/>
              <a:buChar char="•"/>
              <a:defRPr/>
            </a:pPr>
            <a:r>
              <a:rPr lang="en-US" sz="2800" dirty="0"/>
              <a:t>Communicate professionally and effectively.</a:t>
            </a:r>
          </a:p>
          <a:p>
            <a:pPr lvl="1">
              <a:buFont typeface="Arial" panose="020B0604020202020204" pitchFamily="34" charset="0"/>
              <a:buChar char="•"/>
              <a:defRPr/>
            </a:pPr>
            <a:r>
              <a:rPr lang="en-US" sz="2800" dirty="0"/>
              <a:t>Verify that key information is understood.</a:t>
            </a:r>
          </a:p>
        </p:txBody>
      </p:sp>
      <p:sp>
        <p:nvSpPr>
          <p:cNvPr id="36866" name="Rectangle 2"/>
          <p:cNvSpPr>
            <a:spLocks noGrp="1" noChangeAspect="1" noChangeArrowheads="1"/>
          </p:cNvSpPr>
          <p:nvPr>
            <p:ph type="title"/>
          </p:nvPr>
        </p:nvSpPr>
        <p:spPr/>
        <p:txBody>
          <a:bodyPr/>
          <a:lstStyle/>
          <a:p>
            <a:r>
              <a:rPr lang="en-US" sz="3600" dirty="0"/>
              <a:t>Transfer of Command Considerations</a:t>
            </a:r>
            <a:endParaRPr lang="en-US" sz="2800" dirty="0">
              <a:solidFill>
                <a:srgbClr val="25387D"/>
              </a:solidFill>
            </a:endParaRPr>
          </a:p>
        </p:txBody>
      </p:sp>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21</a:t>
            </a:fld>
            <a:endParaRPr lang="en-US" sz="1600" b="1" dirty="0">
              <a:solidFill>
                <a:schemeClr val="bg1"/>
              </a:solidFill>
            </a:endParaRPr>
          </a:p>
        </p:txBody>
      </p:sp>
    </p:spTree>
    <p:extLst>
      <p:ext uri="{BB962C8B-B14F-4D97-AF65-F5344CB8AC3E}">
        <p14:creationId xmlns:p14="http://schemas.microsoft.com/office/powerpoint/2010/main" val="212346028"/>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spect="1" noChangeArrowheads="1"/>
          </p:cNvSpPr>
          <p:nvPr>
            <p:ph type="title"/>
          </p:nvPr>
        </p:nvSpPr>
        <p:spPr>
          <a:xfrm>
            <a:off x="457200" y="304800"/>
            <a:ext cx="8424863" cy="639763"/>
          </a:xfrm>
        </p:spPr>
        <p:txBody>
          <a:bodyPr/>
          <a:lstStyle/>
          <a:p>
            <a:r>
              <a:rPr lang="en-US" dirty="0"/>
              <a:t>Initial Unified Command Meeting</a:t>
            </a:r>
          </a:p>
        </p:txBody>
      </p:sp>
      <p:sp>
        <p:nvSpPr>
          <p:cNvPr id="27651" name="Rectangle 4"/>
          <p:cNvSpPr>
            <a:spLocks noGrp="1" noChangeArrowheads="1"/>
          </p:cNvSpPr>
          <p:nvPr>
            <p:ph idx="1"/>
          </p:nvPr>
        </p:nvSpPr>
        <p:spPr>
          <a:xfrm>
            <a:off x="392113" y="1149350"/>
            <a:ext cx="8180387" cy="4646613"/>
          </a:xfrm>
        </p:spPr>
        <p:txBody>
          <a:bodyPr/>
          <a:lstStyle/>
          <a:p>
            <a:pPr marL="0" indent="0">
              <a:buNone/>
            </a:pPr>
            <a:r>
              <a:rPr lang="en-US" dirty="0"/>
              <a:t>The Initial Unified Command Meeting:</a:t>
            </a:r>
          </a:p>
          <a:p>
            <a:pPr lvl="1">
              <a:buFont typeface="Arial" panose="020B0604020202020204" pitchFamily="34" charset="0"/>
              <a:buChar char="•"/>
              <a:tabLst/>
            </a:pPr>
            <a:r>
              <a:rPr lang="en-US" dirty="0"/>
              <a:t>Includes all members of the Unified Command.</a:t>
            </a:r>
          </a:p>
          <a:p>
            <a:pPr lvl="1">
              <a:buFont typeface="Arial" panose="020B0604020202020204" pitchFamily="34" charset="0"/>
              <a:buChar char="•"/>
              <a:tabLst/>
            </a:pPr>
            <a:r>
              <a:rPr lang="en-US" dirty="0"/>
              <a:t>Takes place before the first operational period planning meeting.</a:t>
            </a:r>
          </a:p>
          <a:p>
            <a:pPr lvl="1">
              <a:buFont typeface="Arial" panose="020B0604020202020204" pitchFamily="34" charset="0"/>
              <a:buChar char="•"/>
              <a:tabLst/>
            </a:pPr>
            <a:r>
              <a:rPr lang="en-US" dirty="0"/>
              <a:t>Provides the responsible agency officials with an opportunity to discuss and concur on important issues prior to joint incident planning. </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22</a:t>
            </a:fld>
            <a:endParaRPr lang="en-US" sz="1600" b="1" dirty="0">
              <a:solidFill>
                <a:schemeClr val="bg1"/>
              </a:solidFill>
            </a:endParaRPr>
          </a:p>
        </p:txBody>
      </p:sp>
      <p:pic>
        <p:nvPicPr>
          <p:cNvPr id="5" name="Picture 4" descr="Handout Icon #276237 - Free Icons Library">
            <a:extLst>
              <a:ext uri="{FF2B5EF4-FFF2-40B4-BE49-F238E27FC236}">
                <a16:creationId xmlns:a16="http://schemas.microsoft.com/office/drawing/2014/main" id="{B30472FC-0026-44BF-812F-66042ED0B6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83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33800" y="1068388"/>
            <a:ext cx="4953000" cy="4556918"/>
          </a:xfrm>
        </p:spPr>
        <p:txBody>
          <a:bodyPr/>
          <a:lstStyle/>
          <a:p>
            <a:pPr lvl="1">
              <a:buFont typeface="Arial" panose="020B0604020202020204" pitchFamily="34" charset="0"/>
              <a:buChar char="•"/>
              <a:defRPr/>
            </a:pPr>
            <a:r>
              <a:rPr lang="en-US" dirty="0"/>
              <a:t>The schedule for executing a given set of operation actions, as specified in the IAP.</a:t>
            </a:r>
          </a:p>
          <a:p>
            <a:pPr lvl="1">
              <a:buFont typeface="Arial" panose="020B0604020202020204" pitchFamily="34" charset="0"/>
              <a:buChar char="•"/>
              <a:defRPr/>
            </a:pPr>
            <a:r>
              <a:rPr lang="en-US" dirty="0"/>
              <a:t>Operational periods can be of various lengths, although usually they last 12-24 hours. </a:t>
            </a:r>
          </a:p>
          <a:p>
            <a:pPr lvl="1">
              <a:buFont typeface="Arial" panose="020B0604020202020204" pitchFamily="34" charset="0"/>
              <a:buChar char="•"/>
              <a:defRPr/>
            </a:pPr>
            <a:r>
              <a:rPr lang="en-US" dirty="0"/>
              <a:t>Length depends on:</a:t>
            </a:r>
          </a:p>
          <a:p>
            <a:pPr lvl="2">
              <a:defRPr/>
            </a:pPr>
            <a:r>
              <a:rPr lang="en-US" sz="2200" dirty="0"/>
              <a:t>Nature of incident</a:t>
            </a:r>
          </a:p>
          <a:p>
            <a:pPr lvl="2">
              <a:defRPr/>
            </a:pPr>
            <a:r>
              <a:rPr lang="en-US" sz="2200" dirty="0"/>
              <a:t>Complexity</a:t>
            </a:r>
          </a:p>
        </p:txBody>
      </p:sp>
      <p:sp>
        <p:nvSpPr>
          <p:cNvPr id="15362" name="Rectangle 2"/>
          <p:cNvSpPr>
            <a:spLocks noGrp="1" noChangeAspect="1" noChangeArrowheads="1"/>
          </p:cNvSpPr>
          <p:nvPr>
            <p:ph type="title"/>
          </p:nvPr>
        </p:nvSpPr>
        <p:spPr/>
        <p:txBody>
          <a:bodyPr/>
          <a:lstStyle/>
          <a:p>
            <a:r>
              <a:rPr lang="en-US" dirty="0"/>
              <a:t>What’s an Operational Period?</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23</a:t>
            </a:fld>
            <a:endParaRPr lang="en-US" sz="1600" b="1" dirty="0">
              <a:solidFill>
                <a:schemeClr val="bg1"/>
              </a:solidFill>
            </a:endParaRPr>
          </a:p>
        </p:txBody>
      </p:sp>
      <p:pic>
        <p:nvPicPr>
          <p:cNvPr id="8" name="Picture 7" descr="The leg of the “P” describes the initial stages of an incident, when personnel work to gain awareness of the situation and establish the organization for incident management. Incident personnel perform the steps in the leg of the “P” only one time. &#10;&#10;Command and General Staff meet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F6A07193-AF5E-49A3-882A-D5F13E52BAD2}"/>
              </a:ext>
            </a:extLst>
          </p:cNvPr>
          <p:cNvPicPr>
            <a:picLocks noChangeAspect="1"/>
          </p:cNvPicPr>
          <p:nvPr/>
        </p:nvPicPr>
        <p:blipFill>
          <a:blip r:embed="rId2"/>
          <a:stretch>
            <a:fillRect/>
          </a:stretch>
        </p:blipFill>
        <p:spPr>
          <a:xfrm>
            <a:off x="914400" y="1158081"/>
            <a:ext cx="2765425" cy="4467225"/>
          </a:xfrm>
          <a:prstGeom prst="rect">
            <a:avLst/>
          </a:prstGeom>
        </p:spPr>
      </p:pic>
    </p:spTree>
    <p:extLst>
      <p:ext uri="{BB962C8B-B14F-4D97-AF65-F5344CB8AC3E}">
        <p14:creationId xmlns:p14="http://schemas.microsoft.com/office/powerpoint/2010/main" val="185717064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spect="1" noChangeArrowheads="1"/>
          </p:cNvSpPr>
          <p:nvPr>
            <p:ph type="title"/>
          </p:nvPr>
        </p:nvSpPr>
        <p:spPr/>
        <p:txBody>
          <a:bodyPr/>
          <a:lstStyle/>
          <a:p>
            <a:r>
              <a:rPr lang="en-US" dirty="0"/>
              <a:t>Priorities of Response</a:t>
            </a:r>
          </a:p>
        </p:txBody>
      </p:sp>
      <p:sp>
        <p:nvSpPr>
          <p:cNvPr id="16387" name="Rectangle 4"/>
          <p:cNvSpPr>
            <a:spLocks noGrp="1" noChangeArrowheads="1"/>
          </p:cNvSpPr>
          <p:nvPr>
            <p:ph idx="1"/>
          </p:nvPr>
        </p:nvSpPr>
        <p:spPr>
          <a:xfrm>
            <a:off x="457200" y="1068388"/>
            <a:ext cx="4833938" cy="4646612"/>
          </a:xfrm>
        </p:spPr>
        <p:txBody>
          <a:bodyPr/>
          <a:lstStyle/>
          <a:p>
            <a:r>
              <a:rPr lang="en-US" dirty="0"/>
              <a:t>Save lives</a:t>
            </a:r>
          </a:p>
          <a:p>
            <a:r>
              <a:rPr lang="en-US" dirty="0"/>
              <a:t>Protect property and the environment</a:t>
            </a:r>
          </a:p>
          <a:p>
            <a:r>
              <a:rPr lang="en-US" dirty="0"/>
              <a:t>Stabilize the incident</a:t>
            </a:r>
          </a:p>
          <a:p>
            <a:r>
              <a:rPr lang="en-US" dirty="0"/>
              <a:t>Provide for basic human needs</a:t>
            </a:r>
          </a:p>
        </p:txBody>
      </p:sp>
      <p:grpSp>
        <p:nvGrpSpPr>
          <p:cNvPr id="2" name="Group 1" descr="Photo 1: Swiftwater Rescue Team member with full gear and harness attached to cables, partially submerged in rapidly flowing choppy water.&#10;Photo 2: Firefighters responding to a home engulfed in flames.">
            <a:extLst>
              <a:ext uri="{FF2B5EF4-FFF2-40B4-BE49-F238E27FC236}">
                <a16:creationId xmlns:a16="http://schemas.microsoft.com/office/drawing/2014/main" id="{8B253790-3D6E-4DEC-BAE9-49D42DBFCA9F}"/>
              </a:ext>
            </a:extLst>
          </p:cNvPr>
          <p:cNvGrpSpPr/>
          <p:nvPr/>
        </p:nvGrpSpPr>
        <p:grpSpPr>
          <a:xfrm>
            <a:off x="5640388" y="1219200"/>
            <a:ext cx="2727325" cy="4331494"/>
            <a:chOff x="5640388" y="1219200"/>
            <a:chExt cx="2727325" cy="4331494"/>
          </a:xfrm>
        </p:grpSpPr>
        <p:pic>
          <p:nvPicPr>
            <p:cNvPr id="4" name="Picture 4" descr="Firefighters responding to a fire"/>
            <p:cNvPicPr>
              <a:picLocks noChangeAspect="1" noChangeArrowheads="1"/>
            </p:cNvPicPr>
            <p:nvPr/>
          </p:nvPicPr>
          <p:blipFill>
            <a:blip r:embed="rId3"/>
            <a:srcRect/>
            <a:stretch>
              <a:fillRect/>
            </a:stretch>
          </p:blipFill>
          <p:spPr bwMode="auto">
            <a:xfrm>
              <a:off x="5640388" y="3505200"/>
              <a:ext cx="2727325" cy="2045494"/>
            </a:xfrm>
            <a:prstGeom prst="rect">
              <a:avLst/>
            </a:prstGeom>
            <a:noFill/>
            <a:ln w="3175" algn="ctr">
              <a:solidFill>
                <a:srgbClr val="25387D"/>
              </a:solidFill>
              <a:miter lim="800000"/>
              <a:headEnd/>
              <a:tailEnd/>
            </a:ln>
            <a:effectLst>
              <a:outerShdw dist="35921" dir="2700000" algn="ctr" rotWithShape="0">
                <a:schemeClr val="bg2">
                  <a:alpha val="50000"/>
                </a:schemeClr>
              </a:outerShdw>
            </a:effectLst>
          </p:spPr>
        </p:pic>
        <p:pic>
          <p:nvPicPr>
            <p:cNvPr id="5" name="Picture 5" descr="Swiftwater Rescue Teams with the Los Angeles County Fire Department's Urban Search and Rescue Team"/>
            <p:cNvPicPr>
              <a:picLocks noChangeAspect="1" noChangeArrowheads="1"/>
            </p:cNvPicPr>
            <p:nvPr/>
          </p:nvPicPr>
          <p:blipFill>
            <a:blip r:embed="rId4"/>
            <a:srcRect/>
            <a:stretch>
              <a:fillRect/>
            </a:stretch>
          </p:blipFill>
          <p:spPr bwMode="auto">
            <a:xfrm>
              <a:off x="5640388" y="1219200"/>
              <a:ext cx="2727325" cy="2045932"/>
            </a:xfrm>
            <a:prstGeom prst="rect">
              <a:avLst/>
            </a:prstGeom>
            <a:noFill/>
            <a:ln w="3175" algn="ctr">
              <a:solidFill>
                <a:srgbClr val="25387D"/>
              </a:solidFill>
              <a:miter lim="800000"/>
              <a:headEnd/>
              <a:tailEnd/>
            </a:ln>
            <a:effectLst>
              <a:outerShdw dist="35921" dir="2700000" algn="ctr" rotWithShape="0">
                <a:schemeClr val="bg2">
                  <a:alpha val="50000"/>
                </a:schemeClr>
              </a:outerShdw>
            </a:effectLst>
          </p:spPr>
        </p:pic>
      </p:gr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24</a:t>
            </a:fld>
            <a:endParaRPr lang="en-US" sz="1600" b="1" dirty="0">
              <a:solidFill>
                <a:schemeClr val="bg1"/>
              </a:solidFill>
            </a:endParaRPr>
          </a:p>
        </p:txBody>
      </p:sp>
    </p:spTree>
    <p:extLst>
      <p:ext uri="{BB962C8B-B14F-4D97-AF65-F5344CB8AC3E}">
        <p14:creationId xmlns:p14="http://schemas.microsoft.com/office/powerpoint/2010/main" val="225939979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spect="1" noChangeArrowheads="1"/>
          </p:cNvSpPr>
          <p:nvPr>
            <p:ph type="title"/>
          </p:nvPr>
        </p:nvSpPr>
        <p:spPr/>
        <p:txBody>
          <a:bodyPr/>
          <a:lstStyle/>
          <a:p>
            <a:r>
              <a:rPr lang="en-US" dirty="0"/>
              <a:t>Situational Awareness</a:t>
            </a:r>
          </a:p>
        </p:txBody>
      </p:sp>
      <p:sp>
        <p:nvSpPr>
          <p:cNvPr id="21507" name="Rectangle 4"/>
          <p:cNvSpPr>
            <a:spLocks noGrp="1" noChangeArrowheads="1"/>
          </p:cNvSpPr>
          <p:nvPr>
            <p:ph idx="1"/>
          </p:nvPr>
        </p:nvSpPr>
        <p:spPr>
          <a:xfrm>
            <a:off x="457200" y="1068388"/>
            <a:ext cx="8382000" cy="4418012"/>
          </a:xfrm>
        </p:spPr>
        <p:txBody>
          <a:bodyPr/>
          <a:lstStyle/>
          <a:p>
            <a:pPr marL="114300" lvl="1" indent="0">
              <a:spcBef>
                <a:spcPts val="600"/>
              </a:spcBef>
              <a:spcAft>
                <a:spcPts val="600"/>
              </a:spcAft>
              <a:buNone/>
            </a:pPr>
            <a:r>
              <a:rPr lang="en-US" dirty="0"/>
              <a:t>To maintain situational awareness, incident personnel:</a:t>
            </a:r>
          </a:p>
          <a:p>
            <a:pPr lvl="1">
              <a:spcBef>
                <a:spcPts val="600"/>
              </a:spcBef>
              <a:spcAft>
                <a:spcPts val="600"/>
              </a:spcAft>
            </a:pPr>
            <a:r>
              <a:rPr lang="en-US" dirty="0"/>
              <a:t>Continuously update incident information through collection, validation, and analysis</a:t>
            </a:r>
          </a:p>
          <a:p>
            <a:pPr lvl="1">
              <a:spcBef>
                <a:spcPts val="600"/>
              </a:spcBef>
              <a:spcAft>
                <a:spcPts val="600"/>
              </a:spcAft>
            </a:pPr>
            <a:r>
              <a:rPr lang="en-US" dirty="0"/>
              <a:t>Disseminate updated incident information that is shared between all appropriate parties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25</a:t>
            </a:fld>
            <a:endParaRPr lang="en-US" sz="1600" b="1" dirty="0">
              <a:solidFill>
                <a:schemeClr val="bg1"/>
              </a:solidFill>
            </a:endParaRPr>
          </a:p>
        </p:txBody>
      </p:sp>
    </p:spTree>
    <p:extLst>
      <p:ext uri="{BB962C8B-B14F-4D97-AF65-F5344CB8AC3E}">
        <p14:creationId xmlns:p14="http://schemas.microsoft.com/office/powerpoint/2010/main" val="351358168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spect="1" noChangeArrowheads="1"/>
          </p:cNvSpPr>
          <p:nvPr>
            <p:ph type="title"/>
          </p:nvPr>
        </p:nvSpPr>
        <p:spPr/>
        <p:txBody>
          <a:bodyPr/>
          <a:lstStyle/>
          <a:p>
            <a:r>
              <a:rPr lang="en-US" dirty="0"/>
              <a:t>Situational Awareness Skills</a:t>
            </a:r>
          </a:p>
        </p:txBody>
      </p:sp>
      <p:sp>
        <p:nvSpPr>
          <p:cNvPr id="21507" name="Rectangle 4"/>
          <p:cNvSpPr>
            <a:spLocks noGrp="1" noChangeArrowheads="1"/>
          </p:cNvSpPr>
          <p:nvPr>
            <p:ph idx="1"/>
          </p:nvPr>
        </p:nvSpPr>
        <p:spPr>
          <a:xfrm>
            <a:off x="457200" y="1068388"/>
            <a:ext cx="8382000" cy="4418012"/>
          </a:xfrm>
        </p:spPr>
        <p:txBody>
          <a:bodyPr/>
          <a:lstStyle/>
          <a:p>
            <a:pPr lvl="1">
              <a:spcBef>
                <a:spcPts val="0"/>
              </a:spcBef>
              <a:spcAft>
                <a:spcPts val="600"/>
              </a:spcAft>
              <a:buFont typeface="Arial" panose="020B0604020202020204" pitchFamily="34" charset="0"/>
              <a:buChar char="•"/>
            </a:pPr>
            <a:r>
              <a:rPr lang="en-US" sz="2400" dirty="0"/>
              <a:t>Validate and analyze information.</a:t>
            </a:r>
          </a:p>
          <a:p>
            <a:pPr lvl="1">
              <a:spcBef>
                <a:spcPts val="0"/>
              </a:spcBef>
              <a:spcAft>
                <a:spcPts val="600"/>
              </a:spcAft>
              <a:buFont typeface="Arial" panose="020B0604020202020204" pitchFamily="34" charset="0"/>
              <a:buChar char="•"/>
            </a:pPr>
            <a:r>
              <a:rPr lang="en-US" sz="2400" dirty="0"/>
              <a:t>Understand critical information requirements.</a:t>
            </a:r>
          </a:p>
          <a:p>
            <a:pPr lvl="1">
              <a:spcBef>
                <a:spcPts val="0"/>
              </a:spcBef>
              <a:spcAft>
                <a:spcPts val="600"/>
              </a:spcAft>
              <a:buFont typeface="Arial" panose="020B0604020202020204" pitchFamily="34" charset="0"/>
              <a:buChar char="•"/>
            </a:pPr>
            <a:r>
              <a:rPr lang="en-US" sz="2400" dirty="0"/>
              <a:t>Recognize atypical situations and take correct actions.</a:t>
            </a:r>
          </a:p>
          <a:p>
            <a:pPr lvl="1">
              <a:spcBef>
                <a:spcPts val="0"/>
              </a:spcBef>
              <a:spcAft>
                <a:spcPts val="600"/>
              </a:spcAft>
              <a:buFont typeface="Arial" panose="020B0604020202020204" pitchFamily="34" charset="0"/>
              <a:buChar char="•"/>
            </a:pPr>
            <a:r>
              <a:rPr lang="en-US" sz="2400" dirty="0"/>
              <a:t>Seek and provide information before acting.</a:t>
            </a:r>
          </a:p>
          <a:p>
            <a:pPr lvl="1">
              <a:spcBef>
                <a:spcPts val="0"/>
              </a:spcBef>
              <a:spcAft>
                <a:spcPts val="600"/>
              </a:spcAft>
              <a:buFont typeface="Arial" panose="020B0604020202020204" pitchFamily="34" charset="0"/>
              <a:buChar char="•"/>
            </a:pPr>
            <a:r>
              <a:rPr lang="en-US" sz="2400" dirty="0"/>
              <a:t>Continue collecting information about incident and assignments.</a:t>
            </a:r>
          </a:p>
          <a:p>
            <a:pPr lvl="1">
              <a:spcBef>
                <a:spcPts val="0"/>
              </a:spcBef>
              <a:spcAft>
                <a:spcPts val="600"/>
              </a:spcAft>
              <a:buFont typeface="Arial" panose="020B0604020202020204" pitchFamily="34" charset="0"/>
              <a:buChar char="•"/>
            </a:pPr>
            <a:r>
              <a:rPr lang="en-US" sz="2400" dirty="0"/>
              <a:t>Assess your own task performance.</a:t>
            </a:r>
          </a:p>
          <a:p>
            <a:pPr lvl="1">
              <a:spcBef>
                <a:spcPts val="0"/>
              </a:spcBef>
              <a:spcAft>
                <a:spcPts val="600"/>
              </a:spcAft>
              <a:buFont typeface="Arial" panose="020B0604020202020204" pitchFamily="34" charset="0"/>
              <a:buChar char="•"/>
            </a:pPr>
            <a:r>
              <a:rPr lang="en-US" sz="2400" dirty="0"/>
              <a:t>Communicate your SA to all team members!</a:t>
            </a:r>
          </a:p>
          <a:p>
            <a:pPr lvl="1">
              <a:spcBef>
                <a:spcPts val="0"/>
              </a:spcBef>
              <a:spcAft>
                <a:spcPts val="600"/>
              </a:spcAft>
              <a:buFont typeface="Arial" panose="020B0604020202020204" pitchFamily="34" charset="0"/>
              <a:buChar char="•"/>
            </a:pPr>
            <a:r>
              <a:rPr lang="en-US" sz="2400" dirty="0"/>
              <a:t>Handle, document, and store information properly.</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26</a:t>
            </a:fld>
            <a:endParaRPr lang="en-US" sz="1600" b="1" dirty="0">
              <a:solidFill>
                <a:schemeClr val="bg1"/>
              </a:solidFill>
            </a:endParaRPr>
          </a:p>
        </p:txBody>
      </p:sp>
    </p:spTree>
    <p:extLst>
      <p:ext uri="{BB962C8B-B14F-4D97-AF65-F5344CB8AC3E}">
        <p14:creationId xmlns:p14="http://schemas.microsoft.com/office/powerpoint/2010/main" val="90772107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spect="1" noChangeArrowheads="1"/>
          </p:cNvSpPr>
          <p:nvPr>
            <p:ph type="title"/>
          </p:nvPr>
        </p:nvSpPr>
        <p:spPr/>
        <p:txBody>
          <a:bodyPr/>
          <a:lstStyle/>
          <a:p>
            <a:pPr>
              <a:lnSpc>
                <a:spcPts val="3500"/>
              </a:lnSpc>
            </a:pPr>
            <a:r>
              <a:rPr lang="en-US" dirty="0"/>
              <a:t>Situational Awareness and Decision Support</a:t>
            </a:r>
          </a:p>
        </p:txBody>
      </p:sp>
      <p:sp>
        <p:nvSpPr>
          <p:cNvPr id="20483" name="Rectangle 4"/>
          <p:cNvSpPr>
            <a:spLocks noGrp="1" noChangeArrowheads="1"/>
          </p:cNvSpPr>
          <p:nvPr>
            <p:ph idx="1"/>
          </p:nvPr>
        </p:nvSpPr>
        <p:spPr>
          <a:xfrm>
            <a:off x="457200" y="1220788"/>
            <a:ext cx="8229600" cy="3808412"/>
          </a:xfrm>
        </p:spPr>
        <p:txBody>
          <a:bodyPr/>
          <a:lstStyle/>
          <a:p>
            <a:r>
              <a:rPr lang="en-US" dirty="0"/>
              <a:t>Information supports decision-making. </a:t>
            </a:r>
          </a:p>
          <a:p>
            <a:r>
              <a:rPr lang="en-US" dirty="0"/>
              <a:t>All participants in the Unified Command must share the same information.</a:t>
            </a:r>
          </a:p>
          <a:p>
            <a:r>
              <a:rPr lang="en-US" dirty="0"/>
              <a:t>Utilizing a common presentation format supports Situational Awareness and effective decision making.</a:t>
            </a:r>
          </a:p>
          <a:p>
            <a:r>
              <a:rPr lang="en-US" dirty="0"/>
              <a:t>Not all information can be shared with everyone, displayed openly, or released to outside entities</a:t>
            </a:r>
            <a:r>
              <a:rPr lang="en-US" b="0" dirty="0"/>
              <a:t>.</a:t>
            </a:r>
            <a:endParaRPr lang="en-US" dirty="0"/>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27</a:t>
            </a:fld>
            <a:endParaRPr lang="en-US" sz="1600" b="1" dirty="0">
              <a:solidFill>
                <a:schemeClr val="bg1"/>
              </a:solidFill>
            </a:endParaRPr>
          </a:p>
        </p:txBody>
      </p:sp>
    </p:spTree>
    <p:extLst>
      <p:ext uri="{BB962C8B-B14F-4D97-AF65-F5344CB8AC3E}">
        <p14:creationId xmlns:p14="http://schemas.microsoft.com/office/powerpoint/2010/main" val="1707065877"/>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865B380-6553-404F-AD70-E5902032F579}"/>
              </a:ext>
            </a:extLst>
          </p:cNvPr>
          <p:cNvSpPr>
            <a:spLocks noGrp="1"/>
          </p:cNvSpPr>
          <p:nvPr>
            <p:ph sz="half" idx="2"/>
          </p:nvPr>
        </p:nvSpPr>
        <p:spPr>
          <a:xfrm>
            <a:off x="1905000" y="2057400"/>
            <a:ext cx="5205484" cy="1119116"/>
          </a:xfrm>
        </p:spPr>
        <p:txBody>
          <a:bodyPr/>
          <a:lstStyle/>
          <a:p>
            <a:pPr marL="0" indent="0">
              <a:buNone/>
            </a:pPr>
            <a:r>
              <a:rPr lang="en-US" sz="2400" dirty="0"/>
              <a:t>How might you know if you are experiencing loss of situational awareness within </a:t>
            </a:r>
            <a:br>
              <a:rPr lang="en-US" sz="2400" dirty="0"/>
            </a:br>
            <a:r>
              <a:rPr lang="en-US" sz="2400" dirty="0"/>
              <a:t>the Unified Command? </a:t>
            </a:r>
          </a:p>
          <a:p>
            <a:pPr marL="0" indent="0">
              <a:buNone/>
            </a:pPr>
            <a:r>
              <a:rPr lang="en-US" sz="2400" dirty="0"/>
              <a:t>How can it be avoided?</a:t>
            </a:r>
          </a:p>
        </p:txBody>
      </p:sp>
      <p:sp>
        <p:nvSpPr>
          <p:cNvPr id="20482" name="Rectangle 2"/>
          <p:cNvSpPr>
            <a:spLocks noGrp="1" noChangeAspect="1" noChangeArrowheads="1"/>
          </p:cNvSpPr>
          <p:nvPr>
            <p:ph type="title"/>
          </p:nvPr>
        </p:nvSpPr>
        <p:spPr/>
        <p:txBody>
          <a:bodyPr/>
          <a:lstStyle/>
          <a:p>
            <a:r>
              <a:rPr lang="en-US" dirty="0"/>
              <a:t>Loss of Situational Awareness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28</a:t>
            </a:fld>
            <a:endParaRPr lang="en-US" sz="1600" b="1" dirty="0">
              <a:solidFill>
                <a:schemeClr val="bg1"/>
              </a:solidFill>
            </a:endParaRPr>
          </a:p>
        </p:txBody>
      </p:sp>
    </p:spTree>
    <p:extLst>
      <p:ext uri="{BB962C8B-B14F-4D97-AF65-F5344CB8AC3E}">
        <p14:creationId xmlns:p14="http://schemas.microsoft.com/office/powerpoint/2010/main" val="903115079"/>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spect="1" noChangeArrowheads="1"/>
          </p:cNvSpPr>
          <p:nvPr>
            <p:ph type="title"/>
          </p:nvPr>
        </p:nvSpPr>
        <p:spPr/>
        <p:txBody>
          <a:bodyPr/>
          <a:lstStyle/>
          <a:p>
            <a:r>
              <a:rPr lang="en-US" dirty="0"/>
              <a:t>Complexity Analysis Factors</a:t>
            </a:r>
          </a:p>
        </p:txBody>
      </p:sp>
      <p:sp>
        <p:nvSpPr>
          <p:cNvPr id="24579" name="Rectangle 4"/>
          <p:cNvSpPr>
            <a:spLocks noGrp="1" noChangeArrowheads="1"/>
          </p:cNvSpPr>
          <p:nvPr>
            <p:ph idx="1"/>
          </p:nvPr>
        </p:nvSpPr>
        <p:spPr>
          <a:xfrm>
            <a:off x="473075" y="1052513"/>
            <a:ext cx="5218801" cy="4586287"/>
          </a:xfrm>
        </p:spPr>
        <p:txBody>
          <a:bodyPr/>
          <a:lstStyle/>
          <a:p>
            <a:pPr lvl="1">
              <a:buFont typeface="Arial" panose="020B0604020202020204" pitchFamily="34" charset="0"/>
              <a:buChar char="•"/>
            </a:pPr>
            <a:r>
              <a:rPr lang="en-US" sz="2400" dirty="0"/>
              <a:t>Impacts to life, property, and the economy.</a:t>
            </a:r>
          </a:p>
          <a:p>
            <a:pPr lvl="1">
              <a:buFont typeface="Arial" panose="020B0604020202020204" pitchFamily="34" charset="0"/>
              <a:buChar char="•"/>
            </a:pPr>
            <a:r>
              <a:rPr lang="en-US" sz="2400" dirty="0"/>
              <a:t>Community and responder safety.</a:t>
            </a:r>
          </a:p>
          <a:p>
            <a:pPr lvl="1">
              <a:buFont typeface="Arial" panose="020B0604020202020204" pitchFamily="34" charset="0"/>
              <a:buChar char="•"/>
            </a:pPr>
            <a:r>
              <a:rPr lang="en-US" sz="2400" dirty="0"/>
              <a:t>Expected duration.</a:t>
            </a:r>
          </a:p>
          <a:p>
            <a:pPr lvl="1">
              <a:buFont typeface="Arial" panose="020B0604020202020204" pitchFamily="34" charset="0"/>
              <a:buChar char="•"/>
            </a:pPr>
            <a:r>
              <a:rPr lang="en-US" sz="2400" dirty="0"/>
              <a:t>Number of resources involved.</a:t>
            </a:r>
          </a:p>
          <a:p>
            <a:pPr lvl="1">
              <a:buFont typeface="Arial" panose="020B0604020202020204" pitchFamily="34" charset="0"/>
              <a:buChar char="•"/>
            </a:pPr>
            <a:r>
              <a:rPr lang="en-US" sz="2400" dirty="0"/>
              <a:t>Potential hazardous materials. </a:t>
            </a:r>
          </a:p>
          <a:p>
            <a:pPr lvl="1">
              <a:buFont typeface="Arial" panose="020B0604020202020204" pitchFamily="34" charset="0"/>
              <a:buChar char="•"/>
            </a:pPr>
            <a:r>
              <a:rPr lang="en-US" sz="2400" dirty="0"/>
              <a:t>Weather and other environmental influences.</a:t>
            </a:r>
          </a:p>
          <a:p>
            <a:pPr lvl="1">
              <a:buFont typeface="Arial" panose="020B0604020202020204" pitchFamily="34" charset="0"/>
              <a:buChar char="•"/>
            </a:pPr>
            <a:r>
              <a:rPr lang="en-US" sz="2400" dirty="0"/>
              <a:t>Likelihood of cascading events or incidents.</a:t>
            </a:r>
          </a:p>
        </p:txBody>
      </p:sp>
      <p:pic>
        <p:nvPicPr>
          <p:cNvPr id="24580" name="Picture 6" descr="Responders setting up a &quot;Detour Ahead&quot; sign"/>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l="26768" r="24286"/>
          <a:stretch>
            <a:fillRect/>
          </a:stretch>
        </p:blipFill>
        <p:spPr bwMode="auto">
          <a:xfrm>
            <a:off x="5691876" y="1363663"/>
            <a:ext cx="2853637" cy="38941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29</a:t>
            </a:fld>
            <a:endParaRPr lang="en-US" sz="1600" b="1" dirty="0">
              <a:solidFill>
                <a:schemeClr val="bg1"/>
              </a:solidFill>
            </a:endParaRPr>
          </a:p>
        </p:txBody>
      </p:sp>
      <p:pic>
        <p:nvPicPr>
          <p:cNvPr id="6" name="Picture 2" descr="Attention Sign Images – Browse 432,362 Stock Photos, Vectors, and Video |  Adobe Stock">
            <a:extLst>
              <a:ext uri="{FF2B5EF4-FFF2-40B4-BE49-F238E27FC236}">
                <a16:creationId xmlns:a16="http://schemas.microsoft.com/office/drawing/2014/main" id="{66228C47-59D1-45AA-80A7-308CA5C2DB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6546273" y="136281"/>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6830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Enabling Objectives</a:t>
            </a:r>
          </a:p>
        </p:txBody>
      </p:sp>
      <p:sp>
        <p:nvSpPr>
          <p:cNvPr id="3" name="Content Placeholder 2"/>
          <p:cNvSpPr>
            <a:spLocks noGrp="1"/>
          </p:cNvSpPr>
          <p:nvPr>
            <p:ph idx="1"/>
          </p:nvPr>
        </p:nvSpPr>
        <p:spPr>
          <a:xfrm>
            <a:off x="228600" y="990600"/>
            <a:ext cx="8686800" cy="4724400"/>
          </a:xfrm>
        </p:spPr>
        <p:txBody>
          <a:bodyPr>
            <a:noAutofit/>
          </a:bodyPr>
          <a:lstStyle/>
          <a:p>
            <a:pPr lvl="1">
              <a:spcBef>
                <a:spcPts val="300"/>
              </a:spcBef>
              <a:spcAft>
                <a:spcPts val="300"/>
              </a:spcAft>
              <a:buFont typeface="Arial" panose="020B0604020202020204" pitchFamily="34" charset="0"/>
              <a:buChar char="•"/>
            </a:pPr>
            <a:r>
              <a:rPr lang="en-US" sz="2400" dirty="0"/>
              <a:t>Identify the importance of planning for incidents / events. </a:t>
            </a:r>
          </a:p>
          <a:p>
            <a:pPr lvl="1">
              <a:spcBef>
                <a:spcPts val="300"/>
              </a:spcBef>
              <a:spcAft>
                <a:spcPts val="300"/>
              </a:spcAft>
              <a:buFont typeface="Arial" panose="020B0604020202020204" pitchFamily="34" charset="0"/>
              <a:buChar char="•"/>
            </a:pPr>
            <a:r>
              <a:rPr lang="en-US" sz="2400" dirty="0"/>
              <a:t>Contrast the differences between planning for incidents and events.</a:t>
            </a:r>
          </a:p>
          <a:p>
            <a:pPr lvl="1">
              <a:spcBef>
                <a:spcPts val="300"/>
              </a:spcBef>
              <a:spcAft>
                <a:spcPts val="300"/>
              </a:spcAft>
              <a:buFont typeface="Arial" panose="020B0604020202020204" pitchFamily="34" charset="0"/>
              <a:buChar char="•"/>
            </a:pPr>
            <a:r>
              <a:rPr lang="en-US" sz="2400" dirty="0"/>
              <a:t>Identify methods and tools used to assess incident / event complexity.  </a:t>
            </a:r>
          </a:p>
          <a:p>
            <a:pPr lvl="1">
              <a:spcBef>
                <a:spcPts val="300"/>
              </a:spcBef>
              <a:spcAft>
                <a:spcPts val="300"/>
              </a:spcAft>
              <a:buFont typeface="Arial" panose="020B0604020202020204" pitchFamily="34" charset="0"/>
              <a:buChar char="•"/>
            </a:pPr>
            <a:r>
              <a:rPr lang="en-US" sz="2400" dirty="0"/>
              <a:t>Identify agency policies and guidelines that influence management of incident or event activities.  </a:t>
            </a:r>
          </a:p>
          <a:p>
            <a:pPr lvl="1">
              <a:spcBef>
                <a:spcPts val="300"/>
              </a:spcBef>
              <a:spcAft>
                <a:spcPts val="300"/>
              </a:spcAft>
              <a:buFont typeface="Arial" panose="020B0604020202020204" pitchFamily="34" charset="0"/>
              <a:buChar char="•"/>
            </a:pPr>
            <a:r>
              <a:rPr lang="en-US" sz="2400" dirty="0"/>
              <a:t>Explain the process for developing incident objectives, strategies, and tactics. </a:t>
            </a:r>
          </a:p>
          <a:p>
            <a:pPr lvl="1">
              <a:spcBef>
                <a:spcPts val="300"/>
              </a:spcBef>
              <a:spcAft>
                <a:spcPts val="300"/>
              </a:spcAft>
              <a:buFont typeface="Arial" panose="020B0604020202020204" pitchFamily="34" charset="0"/>
              <a:buChar char="•"/>
            </a:pPr>
            <a:r>
              <a:rPr lang="en-US" sz="2400" dirty="0"/>
              <a:t>Identify the steps in transferring and assuming incident command.</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3</a:t>
            </a:fld>
            <a:endParaRPr lang="en-US" sz="1600" b="1" dirty="0">
              <a:solidFill>
                <a:schemeClr val="bg1"/>
              </a:solidFill>
            </a:endParaRPr>
          </a:p>
        </p:txBody>
      </p:sp>
    </p:spTree>
    <p:extLst>
      <p:ext uri="{BB962C8B-B14F-4D97-AF65-F5344CB8AC3E}">
        <p14:creationId xmlns:p14="http://schemas.microsoft.com/office/powerpoint/2010/main" val="4108851906"/>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spect="1" noChangeArrowheads="1"/>
          </p:cNvSpPr>
          <p:nvPr>
            <p:ph type="title"/>
          </p:nvPr>
        </p:nvSpPr>
        <p:spPr/>
        <p:txBody>
          <a:bodyPr/>
          <a:lstStyle/>
          <a:p>
            <a:r>
              <a:rPr lang="en-US" dirty="0"/>
              <a:t>Complexity Analysis Factors (Cont.)</a:t>
            </a:r>
          </a:p>
        </p:txBody>
      </p:sp>
      <p:sp>
        <p:nvSpPr>
          <p:cNvPr id="25603" name="Rectangle 4"/>
          <p:cNvSpPr>
            <a:spLocks noGrp="1" noChangeArrowheads="1"/>
          </p:cNvSpPr>
          <p:nvPr>
            <p:ph idx="1"/>
          </p:nvPr>
        </p:nvSpPr>
        <p:spPr>
          <a:xfrm>
            <a:off x="473075" y="1052513"/>
            <a:ext cx="4643438" cy="4646612"/>
          </a:xfrm>
        </p:spPr>
        <p:txBody>
          <a:bodyPr/>
          <a:lstStyle/>
          <a:p>
            <a:pPr lvl="1">
              <a:buFont typeface="Arial" panose="020B0604020202020204" pitchFamily="34" charset="0"/>
              <a:buChar char="•"/>
            </a:pPr>
            <a:r>
              <a:rPr lang="en-US" sz="2600" dirty="0"/>
              <a:t>Potential crime scene (including terrorism).</a:t>
            </a:r>
          </a:p>
          <a:p>
            <a:pPr lvl="1">
              <a:buFont typeface="Arial" panose="020B0604020202020204" pitchFamily="34" charset="0"/>
              <a:buChar char="•"/>
            </a:pPr>
            <a:r>
              <a:rPr lang="en-US" sz="2600" dirty="0"/>
              <a:t>Political sensitivity, external influences, and media relations.</a:t>
            </a:r>
          </a:p>
          <a:p>
            <a:pPr lvl="1">
              <a:buFont typeface="Arial" panose="020B0604020202020204" pitchFamily="34" charset="0"/>
              <a:buChar char="•"/>
            </a:pPr>
            <a:r>
              <a:rPr lang="en-US" sz="2600" dirty="0"/>
              <a:t>Area involved, jurisdictional boundaries.</a:t>
            </a:r>
          </a:p>
          <a:p>
            <a:pPr lvl="1">
              <a:buFont typeface="Arial" panose="020B0604020202020204" pitchFamily="34" charset="0"/>
              <a:buChar char="•"/>
            </a:pPr>
            <a:r>
              <a:rPr lang="en-US" sz="2600" dirty="0"/>
              <a:t>Availability of resources.</a:t>
            </a:r>
          </a:p>
        </p:txBody>
      </p:sp>
      <p:pic>
        <p:nvPicPr>
          <p:cNvPr id="25604" name="Picture 6" descr="FBI and ATF responders at the scene of a terrorist attack"/>
          <p:cNvPicPr>
            <a:picLocks noChangeAspect="1" noChangeArrowheads="1"/>
          </p:cNvPicPr>
          <p:nvPr/>
        </p:nvPicPr>
        <p:blipFill>
          <a:blip r:embed="rId2">
            <a:extLst>
              <a:ext uri="{28A0092B-C50C-407E-A947-70E740481C1C}">
                <a14:useLocalDpi xmlns:a14="http://schemas.microsoft.com/office/drawing/2010/main" val="0"/>
              </a:ext>
            </a:extLst>
          </a:blip>
          <a:srcRect l="32146" t="8797" r="20789"/>
          <a:stretch>
            <a:fillRect/>
          </a:stretch>
        </p:blipFill>
        <p:spPr bwMode="auto">
          <a:xfrm>
            <a:off x="5257800" y="1371600"/>
            <a:ext cx="3178175" cy="4038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30</a:t>
            </a:fld>
            <a:endParaRPr lang="en-US" sz="1600" b="1" dirty="0">
              <a:solidFill>
                <a:schemeClr val="bg1"/>
              </a:solidFill>
            </a:endParaRPr>
          </a:p>
        </p:txBody>
      </p:sp>
    </p:spTree>
    <p:extLst>
      <p:ext uri="{BB962C8B-B14F-4D97-AF65-F5344CB8AC3E}">
        <p14:creationId xmlns:p14="http://schemas.microsoft.com/office/powerpoint/2010/main" val="2958598000"/>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spect="1" noChangeArrowheads="1"/>
          </p:cNvSpPr>
          <p:nvPr>
            <p:ph type="title"/>
          </p:nvPr>
        </p:nvSpPr>
        <p:spPr>
          <a:xfrm>
            <a:off x="457200" y="304800"/>
            <a:ext cx="8686800" cy="639763"/>
          </a:xfrm>
        </p:spPr>
        <p:txBody>
          <a:bodyPr/>
          <a:lstStyle/>
          <a:p>
            <a:pPr>
              <a:lnSpc>
                <a:spcPts val="3500"/>
              </a:lnSpc>
            </a:pPr>
            <a:r>
              <a:rPr lang="en-US" dirty="0"/>
              <a:t>Considerations for Developing Objectives</a:t>
            </a:r>
          </a:p>
        </p:txBody>
      </p:sp>
      <p:sp>
        <p:nvSpPr>
          <p:cNvPr id="29699" name="Rectangle 4"/>
          <p:cNvSpPr>
            <a:spLocks noGrp="1" noChangeArrowheads="1"/>
          </p:cNvSpPr>
          <p:nvPr>
            <p:ph idx="1"/>
          </p:nvPr>
        </p:nvSpPr>
        <p:spPr>
          <a:xfrm>
            <a:off x="4049713" y="1133475"/>
            <a:ext cx="4556125" cy="4646613"/>
          </a:xfrm>
        </p:spPr>
        <p:txBody>
          <a:bodyPr/>
          <a:lstStyle/>
          <a:p>
            <a:pPr lvl="1">
              <a:buFont typeface="Arial" panose="020B0604020202020204" pitchFamily="34" charset="0"/>
              <a:buChar char="•"/>
            </a:pPr>
            <a:r>
              <a:rPr lang="en-US" dirty="0"/>
              <a:t>The UC is responsible for developing incident objectives.</a:t>
            </a:r>
          </a:p>
          <a:p>
            <a:pPr lvl="1">
              <a:buFont typeface="Arial" panose="020B0604020202020204" pitchFamily="34" charset="0"/>
              <a:buChar char="•"/>
            </a:pPr>
            <a:r>
              <a:rPr lang="en-US" dirty="0"/>
              <a:t>The C&amp;G Staff normally contribute to the development of incident objectives.</a:t>
            </a:r>
          </a:p>
        </p:txBody>
      </p:sp>
      <p:pic>
        <p:nvPicPr>
          <p:cNvPr id="29700" name="Picture 8" descr="An image of 11 individuals in a room attending a meeting. Several of the individuals are sitting at tables that have name placards."/>
          <p:cNvPicPr>
            <a:picLocks noChangeAspect="1"/>
          </p:cNvPicPr>
          <p:nvPr/>
        </p:nvPicPr>
        <p:blipFill>
          <a:blip r:embed="rId2">
            <a:lum bright="20000"/>
            <a:extLst>
              <a:ext uri="{28A0092B-C50C-407E-A947-70E740481C1C}">
                <a14:useLocalDpi xmlns:a14="http://schemas.microsoft.com/office/drawing/2010/main" val="0"/>
              </a:ext>
            </a:extLst>
          </a:blip>
          <a:srcRect l="28612" t="8565" r="37500" b="18117"/>
          <a:stretch>
            <a:fillRect/>
          </a:stretch>
        </p:blipFill>
        <p:spPr bwMode="auto">
          <a:xfrm>
            <a:off x="719138" y="1135063"/>
            <a:ext cx="3019425" cy="4346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31</a:t>
            </a:fld>
            <a:endParaRPr lang="en-US" sz="1600" b="1" dirty="0">
              <a:solidFill>
                <a:schemeClr val="bg1"/>
              </a:solidFill>
            </a:endParaRPr>
          </a:p>
        </p:txBody>
      </p:sp>
    </p:spTree>
    <p:extLst>
      <p:ext uri="{BB962C8B-B14F-4D97-AF65-F5344CB8AC3E}">
        <p14:creationId xmlns:p14="http://schemas.microsoft.com/office/powerpoint/2010/main" val="997739010"/>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5060731" cy="4646612"/>
          </a:xfrm>
        </p:spPr>
        <p:txBody>
          <a:bodyPr/>
          <a:lstStyle/>
          <a:p>
            <a:pPr marL="114300" lvl="1" indent="0">
              <a:buNone/>
              <a:defRPr/>
            </a:pPr>
            <a:r>
              <a:rPr lang="en-US" dirty="0"/>
              <a:t>Objectives should consider demob requirements. Demobilization will occur during the life cycle of the incident/event.</a:t>
            </a:r>
          </a:p>
          <a:p>
            <a:pPr lvl="1">
              <a:buFont typeface="Arial" panose="020B0604020202020204" pitchFamily="34" charset="0"/>
              <a:buChar char="•"/>
              <a:defRPr/>
            </a:pPr>
            <a:r>
              <a:rPr lang="en-US" dirty="0"/>
              <a:t>Demobilization of resources </a:t>
            </a:r>
          </a:p>
          <a:p>
            <a:pPr lvl="1">
              <a:buFont typeface="Arial" panose="020B0604020202020204" pitchFamily="34" charset="0"/>
              <a:buChar char="•"/>
              <a:defRPr/>
            </a:pPr>
            <a:r>
              <a:rPr lang="en-US" dirty="0"/>
              <a:t>Planning ahead for final demobilization</a:t>
            </a:r>
          </a:p>
        </p:txBody>
      </p:sp>
      <p:pic>
        <p:nvPicPr>
          <p:cNvPr id="10244" name="Picture 6" descr="Building a response tent"/>
          <p:cNvPicPr>
            <a:picLocks noChangeAspect="1"/>
          </p:cNvPicPr>
          <p:nvPr/>
        </p:nvPicPr>
        <p:blipFill>
          <a:blip r:embed="rId2">
            <a:extLst>
              <a:ext uri="{28A0092B-C50C-407E-A947-70E740481C1C}">
                <a14:useLocalDpi xmlns:a14="http://schemas.microsoft.com/office/drawing/2010/main" val="0"/>
              </a:ext>
            </a:extLst>
          </a:blip>
          <a:srcRect l="8131" r="50432" b="9491"/>
          <a:stretch>
            <a:fillRect/>
          </a:stretch>
        </p:blipFill>
        <p:spPr bwMode="auto">
          <a:xfrm>
            <a:off x="5517931" y="1320214"/>
            <a:ext cx="2825970" cy="4142959"/>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6" name="Rectangle 2"/>
          <p:cNvSpPr>
            <a:spLocks noGrp="1" noChangeAspect="1" noChangeArrowheads="1"/>
          </p:cNvSpPr>
          <p:nvPr>
            <p:ph type="title"/>
          </p:nvPr>
        </p:nvSpPr>
        <p:spPr>
          <a:xfrm>
            <a:off x="457200" y="274637"/>
            <a:ext cx="8686800" cy="639763"/>
          </a:xfrm>
        </p:spPr>
        <p:txBody>
          <a:bodyPr/>
          <a:lstStyle/>
          <a:p>
            <a:pPr>
              <a:lnSpc>
                <a:spcPts val="3500"/>
              </a:lnSpc>
            </a:pPr>
            <a:r>
              <a:rPr lang="en-US" dirty="0"/>
              <a:t>Considerations for Developing Objectives (Cont.)</a:t>
            </a:r>
          </a:p>
        </p:txBody>
      </p:sp>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32</a:t>
            </a:fld>
            <a:endParaRPr lang="en-US" sz="1600" b="1" dirty="0">
              <a:solidFill>
                <a:schemeClr val="bg1"/>
              </a:solidFill>
            </a:endParaRPr>
          </a:p>
        </p:txBody>
      </p:sp>
    </p:spTree>
    <p:extLst>
      <p:ext uri="{BB962C8B-B14F-4D97-AF65-F5344CB8AC3E}">
        <p14:creationId xmlns:p14="http://schemas.microsoft.com/office/powerpoint/2010/main" val="1277442070"/>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6138" y="1181100"/>
            <a:ext cx="5562600" cy="4646612"/>
          </a:xfrm>
        </p:spPr>
        <p:txBody>
          <a:bodyPr/>
          <a:lstStyle/>
          <a:p>
            <a:pPr marL="0" indent="0">
              <a:buNone/>
            </a:pPr>
            <a:r>
              <a:rPr lang="en-US" dirty="0">
                <a:solidFill>
                  <a:srgbClr val="25387D"/>
                </a:solidFill>
                <a:latin typeface="Arial" charset="0"/>
              </a:rPr>
              <a:t>State what will be accomplished.</a:t>
            </a:r>
          </a:p>
          <a:p>
            <a:endParaRPr lang="en-US" dirty="0">
              <a:solidFill>
                <a:srgbClr val="25387D"/>
              </a:solidFill>
              <a:latin typeface="Arial" charset="0"/>
            </a:endParaRPr>
          </a:p>
          <a:p>
            <a:pPr marL="0" indent="0">
              <a:spcBef>
                <a:spcPts val="600"/>
              </a:spcBef>
              <a:buNone/>
            </a:pPr>
            <a:r>
              <a:rPr lang="en-US" dirty="0">
                <a:solidFill>
                  <a:srgbClr val="25387D"/>
                </a:solidFill>
                <a:latin typeface="Arial" charset="0"/>
              </a:rPr>
              <a:t>Establish the general plan or direction for accomplishing the incident objectives.</a:t>
            </a:r>
          </a:p>
          <a:p>
            <a:pPr marL="0" indent="0">
              <a:spcBef>
                <a:spcPts val="0"/>
              </a:spcBef>
              <a:buNone/>
            </a:pPr>
            <a:endParaRPr lang="en-US" sz="2000" dirty="0">
              <a:solidFill>
                <a:srgbClr val="25387D"/>
              </a:solidFill>
              <a:latin typeface="Arial" charset="0"/>
            </a:endParaRPr>
          </a:p>
          <a:p>
            <a:pPr marL="0" indent="0">
              <a:buNone/>
            </a:pPr>
            <a:r>
              <a:rPr lang="en-US" dirty="0">
                <a:solidFill>
                  <a:srgbClr val="25387D"/>
                </a:solidFill>
                <a:latin typeface="Arial" charset="0"/>
              </a:rPr>
              <a:t>Specify how the strategies will be executed.</a:t>
            </a:r>
          </a:p>
        </p:txBody>
      </p:sp>
      <p:sp>
        <p:nvSpPr>
          <p:cNvPr id="30722" name="Rectangle 2"/>
          <p:cNvSpPr>
            <a:spLocks noGrp="1" noChangeAspect="1" noChangeArrowheads="1"/>
          </p:cNvSpPr>
          <p:nvPr>
            <p:ph type="title"/>
          </p:nvPr>
        </p:nvSpPr>
        <p:spPr/>
        <p:txBody>
          <a:bodyPr/>
          <a:lstStyle/>
          <a:p>
            <a:r>
              <a:rPr lang="en-US" sz="3600" dirty="0"/>
              <a:t>Objectives, Strategies, and Tactics</a:t>
            </a:r>
          </a:p>
        </p:txBody>
      </p:sp>
      <p:pic>
        <p:nvPicPr>
          <p:cNvPr id="30723" name="Picture 2" descr="Incident Objectives, Strategies, Tac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181100"/>
            <a:ext cx="281305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33</a:t>
            </a:fld>
            <a:endParaRPr lang="en-US" sz="1600" b="1" dirty="0">
              <a:solidFill>
                <a:schemeClr val="bg1"/>
              </a:solidFill>
            </a:endParaRPr>
          </a:p>
        </p:txBody>
      </p:sp>
      <p:pic>
        <p:nvPicPr>
          <p:cNvPr id="6" name="Picture 2" descr="Attention Sign Images – Browse 432,362 Stock Photos, Vectors, and Video |  Adobe Stock">
            <a:extLst>
              <a:ext uri="{FF2B5EF4-FFF2-40B4-BE49-F238E27FC236}">
                <a16:creationId xmlns:a16="http://schemas.microsoft.com/office/drawing/2014/main" id="{C6E2BB9C-8F22-463A-B771-9F7C6458C8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6605155" y="958418"/>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67584"/>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spect="1" noChangeArrowheads="1"/>
          </p:cNvSpPr>
          <p:nvPr>
            <p:ph type="title"/>
          </p:nvPr>
        </p:nvSpPr>
        <p:spPr>
          <a:xfrm>
            <a:off x="457200" y="304800"/>
            <a:ext cx="8686800" cy="639763"/>
          </a:xfrm>
        </p:spPr>
        <p:txBody>
          <a:bodyPr/>
          <a:lstStyle/>
          <a:p>
            <a:r>
              <a:rPr lang="en-US" sz="3600" dirty="0"/>
              <a:t>Writing “SMART” Objectives</a:t>
            </a:r>
          </a:p>
        </p:txBody>
      </p:sp>
      <p:sp>
        <p:nvSpPr>
          <p:cNvPr id="31747" name="Rectangle 4"/>
          <p:cNvSpPr>
            <a:spLocks noGrp="1" noChangeArrowheads="1"/>
          </p:cNvSpPr>
          <p:nvPr>
            <p:ph idx="1"/>
          </p:nvPr>
        </p:nvSpPr>
        <p:spPr>
          <a:xfrm>
            <a:off x="490538" y="1052513"/>
            <a:ext cx="8343900" cy="4646612"/>
          </a:xfrm>
        </p:spPr>
        <p:txBody>
          <a:bodyPr/>
          <a:lstStyle/>
          <a:p>
            <a:pPr marL="114300" lvl="1" indent="-457200">
              <a:spcBef>
                <a:spcPct val="10000"/>
              </a:spcBef>
              <a:buNone/>
            </a:pPr>
            <a:r>
              <a:rPr lang="en-US" sz="3200" dirty="0"/>
              <a:t>S</a:t>
            </a:r>
            <a:r>
              <a:rPr lang="en-US" dirty="0"/>
              <a:t>pecific – Are words precise &amp; unambiguous?</a:t>
            </a:r>
          </a:p>
          <a:p>
            <a:pPr marL="114300" lvl="1" indent="-457200">
              <a:spcBef>
                <a:spcPct val="10000"/>
              </a:spcBef>
              <a:buNone/>
            </a:pPr>
            <a:r>
              <a:rPr lang="en-US" sz="3200" dirty="0"/>
              <a:t>M</a:t>
            </a:r>
            <a:r>
              <a:rPr lang="en-US" dirty="0"/>
              <a:t>easurable – How will achievements be measured?</a:t>
            </a:r>
          </a:p>
          <a:p>
            <a:pPr marL="114300" lvl="1" indent="-457200">
              <a:spcBef>
                <a:spcPct val="10000"/>
              </a:spcBef>
              <a:buNone/>
            </a:pPr>
            <a:r>
              <a:rPr lang="en-US" sz="3200" dirty="0"/>
              <a:t>A</a:t>
            </a:r>
            <a:r>
              <a:rPr lang="en-US" dirty="0"/>
              <a:t>ction Oriented – Is an action verb used to describe expected accomplishments?</a:t>
            </a:r>
          </a:p>
          <a:p>
            <a:pPr marL="114300" lvl="1" indent="-457200">
              <a:spcBef>
                <a:spcPct val="10000"/>
              </a:spcBef>
              <a:buNone/>
            </a:pPr>
            <a:r>
              <a:rPr lang="en-US" sz="3200" dirty="0"/>
              <a:t>R</a:t>
            </a:r>
            <a:r>
              <a:rPr lang="en-US" dirty="0"/>
              <a:t>ealistic – Is the outcome achievable with given available resources?</a:t>
            </a:r>
          </a:p>
          <a:p>
            <a:pPr marL="114300" lvl="1" indent="-457200">
              <a:spcBef>
                <a:spcPct val="10000"/>
              </a:spcBef>
              <a:buNone/>
            </a:pPr>
            <a:r>
              <a:rPr lang="en-US" sz="3200" dirty="0"/>
              <a:t>T</a:t>
            </a:r>
            <a:r>
              <a:rPr lang="en-US" dirty="0"/>
              <a:t>ime Sensitive – What is the timeframe (if applicable)?</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34</a:t>
            </a:fld>
            <a:endParaRPr lang="en-US" sz="1600" b="1" dirty="0">
              <a:solidFill>
                <a:schemeClr val="bg1"/>
              </a:solidFill>
            </a:endParaRPr>
          </a:p>
        </p:txBody>
      </p:sp>
    </p:spTree>
    <p:extLst>
      <p:ext uri="{BB962C8B-B14F-4D97-AF65-F5344CB8AC3E}">
        <p14:creationId xmlns:p14="http://schemas.microsoft.com/office/powerpoint/2010/main" val="81031524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spect="1" noChangeArrowheads="1"/>
          </p:cNvSpPr>
          <p:nvPr>
            <p:ph type="title"/>
          </p:nvPr>
        </p:nvSpPr>
        <p:spPr>
          <a:xfrm>
            <a:off x="457200" y="304800"/>
            <a:ext cx="8686800" cy="639763"/>
          </a:xfrm>
        </p:spPr>
        <p:txBody>
          <a:bodyPr/>
          <a:lstStyle/>
          <a:p>
            <a:r>
              <a:rPr lang="en-US" sz="3600" dirty="0"/>
              <a:t>Sample Objectives</a:t>
            </a:r>
          </a:p>
        </p:txBody>
      </p:sp>
      <p:sp>
        <p:nvSpPr>
          <p:cNvPr id="32771" name="Rectangle 4"/>
          <p:cNvSpPr>
            <a:spLocks noGrp="1" noChangeArrowheads="1"/>
          </p:cNvSpPr>
          <p:nvPr>
            <p:ph idx="1"/>
          </p:nvPr>
        </p:nvSpPr>
        <p:spPr>
          <a:xfrm>
            <a:off x="490538" y="1052513"/>
            <a:ext cx="8343900" cy="4646612"/>
          </a:xfrm>
        </p:spPr>
        <p:txBody>
          <a:bodyPr/>
          <a:lstStyle/>
          <a:p>
            <a:pPr lvl="1">
              <a:buFont typeface="Arial" panose="020B0604020202020204" pitchFamily="34" charset="0"/>
              <a:buChar char="•"/>
            </a:pPr>
            <a:r>
              <a:rPr lang="en-US" dirty="0"/>
              <a:t>Complete evacuation of residents to the Walnford High School reception center by 1700 hours.</a:t>
            </a:r>
          </a:p>
          <a:p>
            <a:pPr lvl="1">
              <a:buFont typeface="Arial" panose="020B0604020202020204" pitchFamily="34" charset="0"/>
              <a:buChar char="•"/>
            </a:pPr>
            <a:r>
              <a:rPr lang="en-US" dirty="0"/>
              <a:t>Complete Preliminary Damage Assessments of all damaged residential structures in Anytown by 0800 hours on 3/21.</a:t>
            </a:r>
          </a:p>
          <a:p>
            <a:pPr lvl="1">
              <a:buFont typeface="Arial" panose="020B0604020202020204" pitchFamily="34" charset="0"/>
              <a:buChar char="•"/>
            </a:pPr>
            <a:r>
              <a:rPr lang="en-US" dirty="0"/>
              <a:t>Restore potable water to the business district.</a:t>
            </a:r>
          </a:p>
          <a:p>
            <a:pPr lvl="1">
              <a:buFont typeface="Arial" panose="020B0604020202020204" pitchFamily="34" charset="0"/>
              <a:buChar char="•"/>
            </a:pPr>
            <a:r>
              <a:rPr lang="en-US" dirty="0"/>
              <a:t>Contain fire within existing structures by 1800 hours on 3/21.</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35</a:t>
            </a:fld>
            <a:endParaRPr lang="en-US" sz="1600" b="1" dirty="0">
              <a:solidFill>
                <a:schemeClr val="bg1"/>
              </a:solidFill>
            </a:endParaRPr>
          </a:p>
        </p:txBody>
      </p:sp>
    </p:spTree>
    <p:extLst>
      <p:ext uri="{BB962C8B-B14F-4D97-AF65-F5344CB8AC3E}">
        <p14:creationId xmlns:p14="http://schemas.microsoft.com/office/powerpoint/2010/main" val="374156048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3352800"/>
            <a:ext cx="7467600" cy="1143000"/>
          </a:xfrm>
        </p:spPr>
        <p:txBody>
          <a:bodyPr/>
          <a:lstStyle/>
          <a:p>
            <a:pPr algn="ctr" eaLnBrk="1" hangingPunct="1"/>
            <a:r>
              <a:rPr lang="en-US" sz="3600" dirty="0"/>
              <a:t>Activity 3.2:</a:t>
            </a:r>
            <a:br>
              <a:rPr lang="en-US" sz="3600" dirty="0"/>
            </a:br>
            <a:r>
              <a:rPr lang="en-US" sz="3600" dirty="0"/>
              <a:t>SMART Objectives</a:t>
            </a:r>
            <a:br>
              <a:rPr lang="en-US" sz="3600" dirty="0"/>
            </a:br>
            <a:br>
              <a:rPr lang="en-US" sz="3600" dirty="0"/>
            </a:br>
            <a:r>
              <a:rPr lang="en-US" sz="2400" dirty="0"/>
              <a:t>Allotted Time: 10 minutes</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600200"/>
            <a:ext cx="1447800" cy="1412875"/>
          </a:xfrm>
          <a:prstGeom prst="rect">
            <a:avLst/>
          </a:prstGeom>
          <a:noFill/>
          <a:ln w="9525">
            <a:noFill/>
            <a:miter lim="800000"/>
            <a:headEnd/>
            <a:tailEnd/>
          </a:ln>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36</a:t>
            </a:fld>
            <a:endParaRPr lang="en-US" sz="1600" b="1" dirty="0">
              <a:solidFill>
                <a:schemeClr val="bg1"/>
              </a:solidFill>
            </a:endParaRPr>
          </a:p>
        </p:txBody>
      </p:sp>
    </p:spTree>
    <p:extLst>
      <p:ext uri="{BB962C8B-B14F-4D97-AF65-F5344CB8AC3E}">
        <p14:creationId xmlns:p14="http://schemas.microsoft.com/office/powerpoint/2010/main" val="1524351828"/>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33F4-B92F-4BC2-B0CA-391382AFD0B4}"/>
              </a:ext>
            </a:extLst>
          </p:cNvPr>
          <p:cNvSpPr>
            <a:spLocks noGrp="1"/>
          </p:cNvSpPr>
          <p:nvPr>
            <p:ph type="title"/>
          </p:nvPr>
        </p:nvSpPr>
        <p:spPr/>
        <p:txBody>
          <a:bodyPr/>
          <a:lstStyle/>
          <a:p>
            <a:r>
              <a:rPr lang="en-US" dirty="0"/>
              <a:t>Is it SMART?</a:t>
            </a:r>
          </a:p>
        </p:txBody>
      </p:sp>
      <p:sp>
        <p:nvSpPr>
          <p:cNvPr id="3" name="Content Placeholder 2">
            <a:extLst>
              <a:ext uri="{FF2B5EF4-FFF2-40B4-BE49-F238E27FC236}">
                <a16:creationId xmlns:a16="http://schemas.microsoft.com/office/drawing/2014/main" id="{1396F3B9-77B8-4F23-9258-B38CA08F6003}"/>
              </a:ext>
            </a:extLst>
          </p:cNvPr>
          <p:cNvSpPr>
            <a:spLocks noGrp="1"/>
          </p:cNvSpPr>
          <p:nvPr>
            <p:ph idx="1"/>
          </p:nvPr>
        </p:nvSpPr>
        <p:spPr/>
        <p:txBody>
          <a:bodyPr/>
          <a:lstStyle/>
          <a:p>
            <a:r>
              <a:rPr lang="en-US" dirty="0"/>
              <a:t>Scenario:</a:t>
            </a:r>
            <a:r>
              <a:rPr lang="en-US" b="0" dirty="0"/>
              <a:t> It’s midnight and heavy rains have caused localized flooding. In one neighborhood, residents are becoming trapped in their homes. 	</a:t>
            </a:r>
          </a:p>
          <a:p>
            <a:r>
              <a:rPr lang="en-US" dirty="0"/>
              <a:t>Objective: </a:t>
            </a:r>
            <a:r>
              <a:rPr lang="en-US" b="0" dirty="0"/>
              <a:t>As needed, provide assistance to those who might have localized flooding problems. 	</a:t>
            </a:r>
          </a:p>
          <a:p>
            <a:endParaRPr lang="en-US" dirty="0"/>
          </a:p>
        </p:txBody>
      </p:sp>
    </p:spTree>
    <p:extLst>
      <p:ext uri="{BB962C8B-B14F-4D97-AF65-F5344CB8AC3E}">
        <p14:creationId xmlns:p14="http://schemas.microsoft.com/office/powerpoint/2010/main" val="2963745823"/>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33F4-B92F-4BC2-B0CA-391382AFD0B4}"/>
              </a:ext>
            </a:extLst>
          </p:cNvPr>
          <p:cNvSpPr>
            <a:spLocks noGrp="1"/>
          </p:cNvSpPr>
          <p:nvPr>
            <p:ph type="title"/>
          </p:nvPr>
        </p:nvSpPr>
        <p:spPr/>
        <p:txBody>
          <a:bodyPr/>
          <a:lstStyle/>
          <a:p>
            <a:r>
              <a:rPr lang="en-US" dirty="0"/>
              <a:t>Is it SMART?</a:t>
            </a:r>
          </a:p>
        </p:txBody>
      </p:sp>
      <p:sp>
        <p:nvSpPr>
          <p:cNvPr id="3" name="Content Placeholder 2">
            <a:extLst>
              <a:ext uri="{FF2B5EF4-FFF2-40B4-BE49-F238E27FC236}">
                <a16:creationId xmlns:a16="http://schemas.microsoft.com/office/drawing/2014/main" id="{1396F3B9-77B8-4F23-9258-B38CA08F6003}"/>
              </a:ext>
            </a:extLst>
          </p:cNvPr>
          <p:cNvSpPr>
            <a:spLocks noGrp="1"/>
          </p:cNvSpPr>
          <p:nvPr>
            <p:ph idx="1"/>
          </p:nvPr>
        </p:nvSpPr>
        <p:spPr/>
        <p:txBody>
          <a:bodyPr/>
          <a:lstStyle/>
          <a:p>
            <a:r>
              <a:rPr lang="en-US" dirty="0"/>
              <a:t>Scenario:</a:t>
            </a:r>
            <a:r>
              <a:rPr lang="en-US" b="0" dirty="0"/>
              <a:t> Blocked storm drains are causing standing water on major roadways. 	</a:t>
            </a:r>
          </a:p>
          <a:p>
            <a:endParaRPr lang="en-US" b="0" dirty="0"/>
          </a:p>
          <a:p>
            <a:r>
              <a:rPr lang="en-US" dirty="0"/>
              <a:t>Objective: </a:t>
            </a:r>
            <a:r>
              <a:rPr lang="en-US" b="0" dirty="0"/>
              <a:t>Notify public works of storm drain blockages causing standing water, or clear the drains to prevent traffic accidents. 	</a:t>
            </a:r>
          </a:p>
          <a:p>
            <a:pPr marL="0" indent="0">
              <a:buNone/>
            </a:pPr>
            <a:r>
              <a:rPr lang="en-US" b="0" dirty="0"/>
              <a:t>	</a:t>
            </a:r>
          </a:p>
          <a:p>
            <a:endParaRPr lang="en-US" dirty="0"/>
          </a:p>
        </p:txBody>
      </p:sp>
    </p:spTree>
    <p:extLst>
      <p:ext uri="{BB962C8B-B14F-4D97-AF65-F5344CB8AC3E}">
        <p14:creationId xmlns:p14="http://schemas.microsoft.com/office/powerpoint/2010/main" val="2071249043"/>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spect="1" noChangeArrowheads="1"/>
          </p:cNvSpPr>
          <p:nvPr>
            <p:ph type="title"/>
          </p:nvPr>
        </p:nvSpPr>
        <p:spPr/>
        <p:txBody>
          <a:bodyPr/>
          <a:lstStyle/>
          <a:p>
            <a:pPr>
              <a:lnSpc>
                <a:spcPts val="3500"/>
              </a:lnSpc>
            </a:pPr>
            <a:r>
              <a:rPr lang="en-US" dirty="0"/>
              <a:t>Strategy/Command and General Staff Meeting</a:t>
            </a:r>
          </a:p>
        </p:txBody>
      </p:sp>
      <p:sp>
        <p:nvSpPr>
          <p:cNvPr id="8" name="TextBox 7" descr="word box: Planning for each operational period begins with the Incident Commander or Unified Command developing/ updating incident objectives.   &#10;Objectives are based on the continued assessment of the situation and the progress made.&#10;"/>
          <p:cNvSpPr txBox="1"/>
          <p:nvPr/>
        </p:nvSpPr>
        <p:spPr>
          <a:xfrm>
            <a:off x="469900" y="1146175"/>
            <a:ext cx="4572000" cy="4376583"/>
          </a:xfrm>
          <a:prstGeom prst="rect">
            <a:avLst/>
          </a:prstGeom>
          <a:noFill/>
          <a:ln w="19050">
            <a:noFill/>
          </a:ln>
        </p:spPr>
        <p:txBody>
          <a:bodyPr wrap="square">
            <a:spAutoFit/>
          </a:bodyPr>
          <a:lstStyle/>
          <a:p>
            <a:pPr marL="342900" indent="-342900">
              <a:spcBef>
                <a:spcPct val="40000"/>
              </a:spcBef>
              <a:buFont typeface="Arial" panose="020B0604020202020204" pitchFamily="34" charset="0"/>
              <a:buChar char="•"/>
              <a:defRPr/>
            </a:pPr>
            <a:r>
              <a:rPr lang="en-US" sz="2400" b="1" dirty="0">
                <a:solidFill>
                  <a:srgbClr val="000066"/>
                </a:solidFill>
                <a:latin typeface="Arial" pitchFamily="34" charset="0"/>
              </a:rPr>
              <a:t>Share incident objectives and solicit input.</a:t>
            </a:r>
          </a:p>
          <a:p>
            <a:pPr marL="342900" indent="-342900">
              <a:spcBef>
                <a:spcPct val="40000"/>
              </a:spcBef>
              <a:buFont typeface="Arial" panose="020B0604020202020204" pitchFamily="34" charset="0"/>
              <a:buChar char="•"/>
              <a:defRPr/>
            </a:pPr>
            <a:r>
              <a:rPr lang="en-US" sz="2400" b="1" dirty="0">
                <a:solidFill>
                  <a:srgbClr val="000066"/>
                </a:solidFill>
                <a:latin typeface="Arial" pitchFamily="34" charset="0"/>
              </a:rPr>
              <a:t>Announce Operational Period and meeting schedule.</a:t>
            </a:r>
          </a:p>
          <a:p>
            <a:pPr marL="342900" indent="-342900">
              <a:spcBef>
                <a:spcPct val="40000"/>
              </a:spcBef>
              <a:buFont typeface="Arial" panose="020B0604020202020204" pitchFamily="34" charset="0"/>
              <a:buChar char="•"/>
              <a:defRPr/>
            </a:pPr>
            <a:r>
              <a:rPr lang="en-US" sz="2400" b="1" dirty="0">
                <a:solidFill>
                  <a:srgbClr val="000066"/>
                </a:solidFill>
                <a:latin typeface="Arial" pitchFamily="34" charset="0"/>
              </a:rPr>
              <a:t>Discuss key decisions and concerns.</a:t>
            </a:r>
          </a:p>
          <a:p>
            <a:pPr marL="342900" indent="-342900">
              <a:spcBef>
                <a:spcPct val="40000"/>
              </a:spcBef>
              <a:buFont typeface="Arial" panose="020B0604020202020204" pitchFamily="34" charset="0"/>
              <a:buChar char="•"/>
              <a:defRPr/>
            </a:pPr>
            <a:r>
              <a:rPr lang="en-US" sz="2400" b="1" dirty="0">
                <a:solidFill>
                  <a:srgbClr val="000066"/>
                </a:solidFill>
                <a:latin typeface="Arial" pitchFamily="34" charset="0"/>
              </a:rPr>
              <a:t>Share information.</a:t>
            </a:r>
          </a:p>
          <a:p>
            <a:pPr marL="342900" indent="-342900">
              <a:spcBef>
                <a:spcPct val="40000"/>
              </a:spcBef>
              <a:buFont typeface="Arial" panose="020B0604020202020204" pitchFamily="34" charset="0"/>
              <a:buChar char="•"/>
              <a:defRPr/>
            </a:pPr>
            <a:r>
              <a:rPr lang="en-US" sz="2400" b="1" dirty="0">
                <a:solidFill>
                  <a:srgbClr val="000066"/>
                </a:solidFill>
                <a:latin typeface="Arial" pitchFamily="34" charset="0"/>
              </a:rPr>
              <a:t>Also known as a Strategy Meeting.</a:t>
            </a:r>
            <a:endParaRPr lang="en-US" sz="2400" dirty="0">
              <a:solidFill>
                <a:srgbClr val="000066"/>
              </a:solidFill>
            </a:endParaRP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39</a:t>
            </a:fld>
            <a:endParaRPr lang="en-US" sz="1600" b="1" dirty="0">
              <a:solidFill>
                <a:schemeClr val="bg1"/>
              </a:solidFill>
            </a:endParaRPr>
          </a:p>
        </p:txBody>
      </p:sp>
      <p:pic>
        <p:nvPicPr>
          <p:cNvPr id="7" name="Picture 6" descr="The leg of the “P” describes the initial stages of an incident, when personnel work to gain awareness of the situation and establish the organization for incident management. Incident personnel perform the steps in the leg of the “P” only one time.  An arrow points to Command and General Staff meet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F4D058B8-63ED-4A09-9686-92115CBC46B2}"/>
              </a:ext>
            </a:extLst>
          </p:cNvPr>
          <p:cNvPicPr>
            <a:picLocks noChangeAspect="1"/>
          </p:cNvPicPr>
          <p:nvPr/>
        </p:nvPicPr>
        <p:blipFill>
          <a:blip r:embed="rId2"/>
          <a:stretch>
            <a:fillRect/>
          </a:stretch>
        </p:blipFill>
        <p:spPr>
          <a:xfrm>
            <a:off x="5562600" y="1171575"/>
            <a:ext cx="2765425" cy="4467225"/>
          </a:xfrm>
          <a:prstGeom prst="rect">
            <a:avLst/>
          </a:prstGeom>
        </p:spPr>
      </p:pic>
      <p:cxnSp>
        <p:nvCxnSpPr>
          <p:cNvPr id="4" name="Straight Arrow Connector 3" descr="arrow pointing to Strategy Meeting">
            <a:extLst>
              <a:ext uri="{FF2B5EF4-FFF2-40B4-BE49-F238E27FC236}">
                <a16:creationId xmlns:a16="http://schemas.microsoft.com/office/drawing/2014/main" id="{7D4C96EE-8D9E-402B-B86A-5A7EB02F2CC0}"/>
              </a:ext>
            </a:extLst>
          </p:cNvPr>
          <p:cNvCxnSpPr/>
          <p:nvPr/>
        </p:nvCxnSpPr>
        <p:spPr bwMode="auto">
          <a:xfrm>
            <a:off x="4800600" y="2743200"/>
            <a:ext cx="762000"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6758727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spect="1" noChangeArrowheads="1"/>
          </p:cNvSpPr>
          <p:nvPr>
            <p:ph type="title"/>
          </p:nvPr>
        </p:nvSpPr>
        <p:spPr/>
        <p:txBody>
          <a:bodyPr/>
          <a:lstStyle/>
          <a:p>
            <a:r>
              <a:rPr lang="en-US" dirty="0"/>
              <a:t>Planning “P” and Unified Command</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4</a:t>
            </a:fld>
            <a:endParaRPr lang="en-US" sz="1600" b="1" dirty="0">
              <a:solidFill>
                <a:schemeClr val="bg1"/>
              </a:solidFill>
            </a:endParaRPr>
          </a:p>
        </p:txBody>
      </p:sp>
      <p:pic>
        <p:nvPicPr>
          <p:cNvPr id="3" name="Picture 2" descr="The leg of the “P” describes the initial stages of an incident, when personnel work to gain awareness of the situation and establish the organization for incident management. Incident personnel perform the steps in the leg of the “P” only one time. &#10;This image focuses on the IC/UC objectives meeting.&#10;Command and General Staff meet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3ADDB59F-80F5-4889-9192-8B2685774FAC}"/>
              </a:ext>
            </a:extLst>
          </p:cNvPr>
          <p:cNvPicPr>
            <a:picLocks noChangeAspect="1"/>
          </p:cNvPicPr>
          <p:nvPr/>
        </p:nvPicPr>
        <p:blipFill>
          <a:blip r:embed="rId2"/>
          <a:stretch>
            <a:fillRect/>
          </a:stretch>
        </p:blipFill>
        <p:spPr>
          <a:xfrm>
            <a:off x="5410200" y="1143000"/>
            <a:ext cx="2765425" cy="4467225"/>
          </a:xfrm>
          <a:prstGeom prst="rect">
            <a:avLst/>
          </a:prstGeom>
        </p:spPr>
      </p:pic>
      <p:cxnSp>
        <p:nvCxnSpPr>
          <p:cNvPr id="6" name="Straight Arrow Connector 5" descr="arrow pointing to Strategy Meeting">
            <a:extLst>
              <a:ext uri="{FF2B5EF4-FFF2-40B4-BE49-F238E27FC236}">
                <a16:creationId xmlns:a16="http://schemas.microsoft.com/office/drawing/2014/main" id="{2A14D677-5EF0-41F4-949D-363E4E38DC88}"/>
              </a:ext>
            </a:extLst>
          </p:cNvPr>
          <p:cNvCxnSpPr>
            <a:cxnSpLocks/>
          </p:cNvCxnSpPr>
          <p:nvPr/>
        </p:nvCxnSpPr>
        <p:spPr bwMode="auto">
          <a:xfrm flipV="1">
            <a:off x="5029200" y="2833688"/>
            <a:ext cx="381000" cy="3048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9" name="Straight Arrow Connector 8" descr="arrow pointing to IC/UC Meeting">
            <a:extLst>
              <a:ext uri="{FF2B5EF4-FFF2-40B4-BE49-F238E27FC236}">
                <a16:creationId xmlns:a16="http://schemas.microsoft.com/office/drawing/2014/main" id="{C7987438-10EB-4300-9222-DC8BAC1CF7E7}"/>
              </a:ext>
            </a:extLst>
          </p:cNvPr>
          <p:cNvCxnSpPr>
            <a:cxnSpLocks/>
          </p:cNvCxnSpPr>
          <p:nvPr/>
        </p:nvCxnSpPr>
        <p:spPr bwMode="auto">
          <a:xfrm>
            <a:off x="5029200" y="3138488"/>
            <a:ext cx="381000" cy="214312"/>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3" name="Content Placeholder 12">
            <a:extLst>
              <a:ext uri="{FF2B5EF4-FFF2-40B4-BE49-F238E27FC236}">
                <a16:creationId xmlns:a16="http://schemas.microsoft.com/office/drawing/2014/main" id="{F9A2A4F1-709F-4804-A4C9-E9ADA3557040}"/>
              </a:ext>
            </a:extLst>
          </p:cNvPr>
          <p:cNvSpPr>
            <a:spLocks noGrp="1"/>
          </p:cNvSpPr>
          <p:nvPr>
            <p:ph sz="half" idx="1"/>
          </p:nvPr>
        </p:nvSpPr>
        <p:spPr>
          <a:xfrm>
            <a:off x="457200" y="1068388"/>
            <a:ext cx="4343400" cy="4418012"/>
          </a:xfrm>
        </p:spPr>
        <p:txBody>
          <a:bodyPr/>
          <a:lstStyle/>
          <a:p>
            <a:pPr marL="0" indent="0">
              <a:buNone/>
            </a:pPr>
            <a:r>
              <a:rPr lang="en-US" dirty="0"/>
              <a:t>This unit covers:</a:t>
            </a:r>
          </a:p>
          <a:p>
            <a:r>
              <a:rPr lang="en-US" dirty="0"/>
              <a:t>IC/UC objectives meeting.</a:t>
            </a:r>
          </a:p>
          <a:p>
            <a:r>
              <a:rPr lang="en-US" dirty="0"/>
              <a:t>Command and General Staff meeting</a:t>
            </a:r>
          </a:p>
          <a:p>
            <a:r>
              <a:rPr lang="en-US" dirty="0"/>
              <a:t>Agency Administrator Briefing</a:t>
            </a:r>
          </a:p>
        </p:txBody>
      </p:sp>
      <p:cxnSp>
        <p:nvCxnSpPr>
          <p:cNvPr id="8" name="Straight Arrow Connector 7" descr="arrow pointing to AA Briefing">
            <a:extLst>
              <a:ext uri="{FF2B5EF4-FFF2-40B4-BE49-F238E27FC236}">
                <a16:creationId xmlns:a16="http://schemas.microsoft.com/office/drawing/2014/main" id="{16615E2C-75A7-430A-B8ED-CA11E4BC06FC}"/>
              </a:ext>
            </a:extLst>
          </p:cNvPr>
          <p:cNvCxnSpPr>
            <a:cxnSpLocks/>
          </p:cNvCxnSpPr>
          <p:nvPr/>
        </p:nvCxnSpPr>
        <p:spPr bwMode="auto">
          <a:xfrm>
            <a:off x="5029200" y="4588668"/>
            <a:ext cx="381000" cy="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650823452"/>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3352800"/>
            <a:ext cx="7467600" cy="1143000"/>
          </a:xfrm>
        </p:spPr>
        <p:txBody>
          <a:bodyPr/>
          <a:lstStyle/>
          <a:p>
            <a:pPr algn="ctr" eaLnBrk="1" hangingPunct="1"/>
            <a:r>
              <a:rPr lang="en-US" sz="3600" dirty="0"/>
              <a:t>Activity 3.3: Applied Activity</a:t>
            </a:r>
            <a:br>
              <a:rPr lang="en-US" sz="3600" dirty="0"/>
            </a:br>
            <a:br>
              <a:rPr lang="en-US" sz="3600" dirty="0"/>
            </a:br>
            <a:r>
              <a:rPr lang="en-US" sz="2400" dirty="0"/>
              <a:t>Allotted Time: 1 hour</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371600"/>
            <a:ext cx="1447800" cy="1412875"/>
          </a:xfrm>
          <a:prstGeom prst="rect">
            <a:avLst/>
          </a:prstGeom>
          <a:noFill/>
          <a:ln w="9525">
            <a:noFill/>
            <a:miter lim="800000"/>
            <a:headEnd/>
            <a:tailEnd/>
          </a:ln>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40</a:t>
            </a:fld>
            <a:endParaRPr lang="en-US" sz="1600" b="1" dirty="0">
              <a:solidFill>
                <a:schemeClr val="bg1"/>
              </a:solidFill>
            </a:endParaRPr>
          </a:p>
        </p:txBody>
      </p:sp>
    </p:spTree>
    <p:extLst>
      <p:ext uri="{BB962C8B-B14F-4D97-AF65-F5344CB8AC3E}">
        <p14:creationId xmlns:p14="http://schemas.microsoft.com/office/powerpoint/2010/main" val="347708959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spect="1" noChangeArrowheads="1"/>
          </p:cNvSpPr>
          <p:nvPr>
            <p:ph type="title"/>
          </p:nvPr>
        </p:nvSpPr>
        <p:spPr>
          <a:xfrm>
            <a:off x="457200" y="304800"/>
            <a:ext cx="8686800" cy="639763"/>
          </a:xfrm>
        </p:spPr>
        <p:txBody>
          <a:bodyPr/>
          <a:lstStyle/>
          <a:p>
            <a:r>
              <a:rPr lang="en-US" sz="3600" dirty="0"/>
              <a:t>Objectives Review</a:t>
            </a:r>
          </a:p>
        </p:txBody>
      </p:sp>
      <p:sp>
        <p:nvSpPr>
          <p:cNvPr id="40963" name="Rectangle 4"/>
          <p:cNvSpPr>
            <a:spLocks noGrp="1" noChangeArrowheads="1"/>
          </p:cNvSpPr>
          <p:nvPr>
            <p:ph idx="1"/>
          </p:nvPr>
        </p:nvSpPr>
        <p:spPr>
          <a:xfrm>
            <a:off x="519113" y="1065213"/>
            <a:ext cx="8010525" cy="4325937"/>
          </a:xfrm>
        </p:spPr>
        <p:txBody>
          <a:bodyPr/>
          <a:lstStyle/>
          <a:p>
            <a:pPr marL="571500" lvl="1" indent="-457200">
              <a:buFont typeface="+mj-lt"/>
              <a:buAutoNum type="arabicPeriod"/>
              <a:tabLst/>
            </a:pPr>
            <a:r>
              <a:rPr lang="en-US" sz="2400" dirty="0"/>
              <a:t>Why is planning for incidents and events important?</a:t>
            </a:r>
          </a:p>
          <a:p>
            <a:pPr marL="571500" lvl="1" indent="-457200">
              <a:buFont typeface="+mj-lt"/>
              <a:buAutoNum type="arabicPeriod"/>
              <a:tabLst/>
            </a:pPr>
            <a:r>
              <a:rPr lang="en-US" sz="2400" dirty="0"/>
              <a:t>What is the difference between planning for an incident and an event?</a:t>
            </a:r>
          </a:p>
          <a:p>
            <a:pPr marL="571500" lvl="1" indent="-457200">
              <a:buFont typeface="+mj-lt"/>
              <a:buAutoNum type="arabicPeriod"/>
              <a:tabLst/>
            </a:pPr>
            <a:r>
              <a:rPr lang="en-US" sz="2400" dirty="0"/>
              <a:t>How can one assess incident complexity?</a:t>
            </a:r>
          </a:p>
          <a:p>
            <a:pPr marL="571500" lvl="1" indent="-457200">
              <a:buFont typeface="+mj-lt"/>
              <a:buAutoNum type="arabicPeriod"/>
              <a:tabLst/>
            </a:pPr>
            <a:r>
              <a:rPr lang="en-US" sz="2400" dirty="0"/>
              <a:t>What policies and guidelines influence incident management activities?</a:t>
            </a:r>
          </a:p>
          <a:p>
            <a:pPr marL="571500" lvl="1" indent="-457200">
              <a:buFont typeface="+mj-lt"/>
              <a:buAutoNum type="arabicPeriod"/>
              <a:tabLst/>
            </a:pPr>
            <a:r>
              <a:rPr lang="en-US" sz="2400" dirty="0"/>
              <a:t>What is the process for developing incident objectives, strategies, and tactics?</a:t>
            </a:r>
          </a:p>
          <a:p>
            <a:pPr marL="571500" lvl="1" indent="-457200">
              <a:buFont typeface="+mj-lt"/>
              <a:buAutoNum type="arabicPeriod"/>
              <a:tabLst/>
            </a:pPr>
            <a:r>
              <a:rPr lang="en-US" sz="2400" dirty="0"/>
              <a:t>How is transfer of command carried out?</a:t>
            </a:r>
          </a:p>
          <a:p>
            <a:pPr marL="571500" lvl="1" indent="-457200">
              <a:buFont typeface="+mj-lt"/>
              <a:buAutoNum type="arabicPeriod"/>
              <a:tabLst/>
            </a:pPr>
            <a:endParaRPr lang="en-US" sz="2400" dirty="0"/>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41</a:t>
            </a:fld>
            <a:endParaRPr lang="en-US" sz="1600" b="1" dirty="0">
              <a:solidFill>
                <a:schemeClr val="bg1"/>
              </a:solidFill>
            </a:endParaRPr>
          </a:p>
        </p:txBody>
      </p:sp>
    </p:spTree>
    <p:extLst>
      <p:ext uri="{BB962C8B-B14F-4D97-AF65-F5344CB8AC3E}">
        <p14:creationId xmlns:p14="http://schemas.microsoft.com/office/powerpoint/2010/main" val="308485396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816403-5083-4443-8ECE-B065093CC373}"/>
              </a:ext>
            </a:extLst>
          </p:cNvPr>
          <p:cNvSpPr>
            <a:spLocks noGrp="1"/>
          </p:cNvSpPr>
          <p:nvPr>
            <p:ph idx="1"/>
          </p:nvPr>
        </p:nvSpPr>
        <p:spPr/>
        <p:txBody>
          <a:bodyPr/>
          <a:lstStyle/>
          <a:p>
            <a:r>
              <a:rPr lang="en-US" dirty="0"/>
              <a:t>Incident</a:t>
            </a:r>
            <a:r>
              <a:rPr lang="en-US" dirty="0">
                <a:effectLst>
                  <a:outerShdw blurRad="38100" dist="38100" dir="2700000" algn="tl">
                    <a:srgbClr val="000000">
                      <a:alpha val="43137"/>
                    </a:srgbClr>
                  </a:outerShdw>
                </a:effectLst>
              </a:rPr>
              <a:t>:  </a:t>
            </a:r>
            <a:r>
              <a:rPr lang="en-US" dirty="0"/>
              <a:t>An unexpected occurrence that requires immediate response actions through an ICS organization.</a:t>
            </a:r>
          </a:p>
          <a:p>
            <a:r>
              <a:rPr lang="en-US" dirty="0"/>
              <a:t>Event</a:t>
            </a:r>
            <a:r>
              <a:rPr lang="en-US" dirty="0">
                <a:effectLst>
                  <a:outerShdw blurRad="38100" dist="38100" dir="2700000" algn="tl">
                    <a:srgbClr val="000000">
                      <a:alpha val="43137"/>
                    </a:srgbClr>
                  </a:outerShdw>
                </a:effectLst>
              </a:rPr>
              <a:t>:  </a:t>
            </a:r>
            <a:r>
              <a:rPr lang="en-US" dirty="0"/>
              <a:t>A scheduled non-emergency activity (sporting events, concerts, parades, and other events requiring special security).</a:t>
            </a:r>
          </a:p>
        </p:txBody>
      </p:sp>
      <p:sp>
        <p:nvSpPr>
          <p:cNvPr id="11266" name="Rectangle 2"/>
          <p:cNvSpPr>
            <a:spLocks noGrp="1" noChangeArrowheads="1"/>
          </p:cNvSpPr>
          <p:nvPr>
            <p:ph type="title"/>
          </p:nvPr>
        </p:nvSpPr>
        <p:spPr/>
        <p:txBody>
          <a:bodyPr/>
          <a:lstStyle/>
          <a:p>
            <a:r>
              <a:rPr lang="en-US" dirty="0"/>
              <a:t>Incidents vs. Events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5</a:t>
            </a:fld>
            <a:endParaRPr lang="en-US" sz="1600" b="1" dirty="0">
              <a:solidFill>
                <a:schemeClr val="bg1"/>
              </a:solidFill>
            </a:endParaRPr>
          </a:p>
        </p:txBody>
      </p:sp>
    </p:spTree>
    <p:extLst>
      <p:ext uri="{BB962C8B-B14F-4D97-AF65-F5344CB8AC3E}">
        <p14:creationId xmlns:p14="http://schemas.microsoft.com/office/powerpoint/2010/main" val="75925381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spect="1" noChangeArrowheads="1"/>
          </p:cNvSpPr>
          <p:nvPr>
            <p:ph type="title"/>
          </p:nvPr>
        </p:nvSpPr>
        <p:spPr/>
        <p:txBody>
          <a:bodyPr/>
          <a:lstStyle/>
          <a:p>
            <a:r>
              <a:rPr lang="en-US" dirty="0"/>
              <a:t>Planning for Complex Incidents</a:t>
            </a:r>
          </a:p>
        </p:txBody>
      </p:sp>
      <p:sp>
        <p:nvSpPr>
          <p:cNvPr id="12291" name="Rectangle 4"/>
          <p:cNvSpPr>
            <a:spLocks noGrp="1" noChangeArrowheads="1"/>
          </p:cNvSpPr>
          <p:nvPr>
            <p:ph idx="1"/>
          </p:nvPr>
        </p:nvSpPr>
        <p:spPr>
          <a:xfrm>
            <a:off x="423863" y="1068388"/>
            <a:ext cx="8491537" cy="4646612"/>
          </a:xfrm>
        </p:spPr>
        <p:txBody>
          <a:bodyPr/>
          <a:lstStyle/>
          <a:p>
            <a:pPr lvl="0"/>
            <a:r>
              <a:rPr lang="en-US" dirty="0"/>
              <a:t>Time is of the essence (time criticality)</a:t>
            </a:r>
          </a:p>
          <a:p>
            <a:pPr lvl="0"/>
            <a:r>
              <a:rPr lang="en-US" dirty="0"/>
              <a:t>The situation is unstable</a:t>
            </a:r>
          </a:p>
          <a:p>
            <a:pPr lvl="0"/>
            <a:r>
              <a:rPr lang="en-US" dirty="0"/>
              <a:t>The incident has the potential to expand rapidly</a:t>
            </a:r>
          </a:p>
          <a:p>
            <a:pPr lvl="0"/>
            <a:r>
              <a:rPr lang="en-US" dirty="0"/>
              <a:t>Communications and information may be incomplete</a:t>
            </a:r>
          </a:p>
          <a:p>
            <a:pPr lvl="0"/>
            <a:r>
              <a:rPr lang="en-US" dirty="0"/>
              <a:t>Staff on scene may be experienced in control measures, but are not necessarily experienced in managing expanding incidents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6</a:t>
            </a:fld>
            <a:endParaRPr lang="en-US" sz="1600" b="1" dirty="0">
              <a:solidFill>
                <a:schemeClr val="bg1"/>
              </a:solidFill>
            </a:endParaRPr>
          </a:p>
        </p:txBody>
      </p:sp>
      <p:pic>
        <p:nvPicPr>
          <p:cNvPr id="5" name="Picture 2" descr="Attention Sign Images – Browse 432,362 Stock Photos, Vectors, and Video |  Adobe Stock">
            <a:extLst>
              <a:ext uri="{FF2B5EF4-FFF2-40B4-BE49-F238E27FC236}">
                <a16:creationId xmlns:a16="http://schemas.microsoft.com/office/drawing/2014/main" id="{CFD7ECD0-4E81-4A46-9E62-460DAD915B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569229"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2212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603716"/>
            <a:ext cx="4038600" cy="4111283"/>
          </a:xfrm>
        </p:spPr>
        <p:txBody>
          <a:bodyPr/>
          <a:lstStyle/>
          <a:p>
            <a:pPr lvl="1">
              <a:buFont typeface="Arial" panose="020B0604020202020204" pitchFamily="34" charset="0"/>
              <a:buChar char="•"/>
              <a:defRPr/>
            </a:pPr>
            <a:r>
              <a:rPr lang="en-US" sz="2100" dirty="0"/>
              <a:t>Projected aviation operations</a:t>
            </a:r>
          </a:p>
          <a:p>
            <a:pPr lvl="1">
              <a:buFont typeface="Arial" panose="020B0604020202020204" pitchFamily="34" charset="0"/>
              <a:buChar char="•"/>
              <a:defRPr/>
            </a:pPr>
            <a:r>
              <a:rPr lang="en-US" sz="2100" dirty="0"/>
              <a:t>Staging Areas required</a:t>
            </a:r>
          </a:p>
          <a:p>
            <a:pPr lvl="1">
              <a:buFont typeface="Arial" panose="020B0604020202020204" pitchFamily="34" charset="0"/>
              <a:buChar char="•"/>
              <a:defRPr/>
            </a:pPr>
            <a:r>
              <a:rPr lang="en-US" sz="2100" dirty="0"/>
              <a:t>Other facilities required</a:t>
            </a:r>
          </a:p>
          <a:p>
            <a:pPr lvl="1">
              <a:buFont typeface="Arial" panose="020B0604020202020204" pitchFamily="34" charset="0"/>
              <a:buChar char="•"/>
              <a:defRPr/>
            </a:pPr>
            <a:r>
              <a:rPr lang="en-US" sz="2100" dirty="0"/>
              <a:t>Kind and type of logistical support needs</a:t>
            </a:r>
          </a:p>
          <a:p>
            <a:pPr lvl="1">
              <a:buFont typeface="Arial" panose="020B0604020202020204" pitchFamily="34" charset="0"/>
              <a:buChar char="•"/>
              <a:defRPr/>
            </a:pPr>
            <a:r>
              <a:rPr lang="en-US" sz="2100" dirty="0"/>
              <a:t>Financial considerations</a:t>
            </a:r>
          </a:p>
          <a:p>
            <a:pPr lvl="1">
              <a:buFont typeface="Arial" panose="020B0604020202020204" pitchFamily="34" charset="0"/>
              <a:buChar char="•"/>
              <a:defRPr/>
            </a:pPr>
            <a:r>
              <a:rPr lang="en-US" sz="2100" dirty="0"/>
              <a:t>Known limitations or restrictions</a:t>
            </a:r>
          </a:p>
          <a:p>
            <a:pPr lvl="1">
              <a:buFont typeface="Arial" panose="020B0604020202020204" pitchFamily="34" charset="0"/>
              <a:buChar char="•"/>
              <a:defRPr/>
            </a:pPr>
            <a:r>
              <a:rPr lang="en-US" sz="2100" dirty="0"/>
              <a:t>Available communications</a:t>
            </a:r>
          </a:p>
        </p:txBody>
      </p:sp>
      <p:sp>
        <p:nvSpPr>
          <p:cNvPr id="2" name="Content Placeholder 1"/>
          <p:cNvSpPr>
            <a:spLocks noGrp="1"/>
          </p:cNvSpPr>
          <p:nvPr>
            <p:ph sz="half" idx="1"/>
          </p:nvPr>
        </p:nvSpPr>
        <p:spPr>
          <a:xfrm>
            <a:off x="555672" y="1040253"/>
            <a:ext cx="7064327" cy="4646612"/>
          </a:xfrm>
        </p:spPr>
        <p:txBody>
          <a:bodyPr/>
          <a:lstStyle/>
          <a:p>
            <a:pPr>
              <a:buNone/>
            </a:pPr>
            <a:r>
              <a:rPr lang="en-US" dirty="0">
                <a:latin typeface="Arial" charset="0"/>
              </a:rPr>
              <a:t>The planners of an event should know: </a:t>
            </a:r>
          </a:p>
          <a:p>
            <a:pPr lvl="1">
              <a:buFont typeface="Arial" panose="020B0604020202020204" pitchFamily="34" charset="0"/>
              <a:buChar char="•"/>
              <a:defRPr/>
            </a:pPr>
            <a:r>
              <a:rPr lang="en-US" sz="2100" dirty="0"/>
              <a:t>Type of event</a:t>
            </a:r>
          </a:p>
          <a:p>
            <a:pPr lvl="1">
              <a:buFont typeface="Arial" panose="020B0604020202020204" pitchFamily="34" charset="0"/>
              <a:buChar char="•"/>
              <a:defRPr/>
            </a:pPr>
            <a:r>
              <a:rPr lang="en-US" sz="2100" dirty="0"/>
              <a:t>Location, size, expected</a:t>
            </a:r>
            <a:br>
              <a:rPr lang="en-US" sz="2100" dirty="0"/>
            </a:br>
            <a:r>
              <a:rPr lang="en-US" sz="2100" dirty="0"/>
              <a:t>duration, history, and</a:t>
            </a:r>
            <a:br>
              <a:rPr lang="en-US" sz="2100" dirty="0"/>
            </a:br>
            <a:r>
              <a:rPr lang="en-US" sz="2100" dirty="0"/>
              <a:t>potential in order to project</a:t>
            </a:r>
            <a:br>
              <a:rPr lang="en-US" sz="2100" dirty="0"/>
            </a:br>
            <a:r>
              <a:rPr lang="en-US" sz="2100" dirty="0"/>
              <a:t>incident objectives</a:t>
            </a:r>
          </a:p>
          <a:p>
            <a:pPr lvl="1">
              <a:buFont typeface="Arial" panose="020B0604020202020204" pitchFamily="34" charset="0"/>
              <a:buChar char="•"/>
              <a:defRPr/>
            </a:pPr>
            <a:r>
              <a:rPr lang="en-US" sz="2100" dirty="0"/>
              <a:t>Number of agencies</a:t>
            </a:r>
            <a:br>
              <a:rPr lang="en-US" sz="2100" dirty="0"/>
            </a:br>
            <a:r>
              <a:rPr lang="en-US" sz="2100" dirty="0"/>
              <a:t>involved</a:t>
            </a:r>
          </a:p>
          <a:p>
            <a:pPr lvl="1">
              <a:buFont typeface="Arial" panose="020B0604020202020204" pitchFamily="34" charset="0"/>
              <a:buChar char="•"/>
              <a:defRPr/>
            </a:pPr>
            <a:r>
              <a:rPr lang="en-US" sz="2100" dirty="0"/>
              <a:t>Single or multijurisdictional</a:t>
            </a:r>
          </a:p>
          <a:p>
            <a:pPr lvl="1">
              <a:buFont typeface="Arial" panose="020B0604020202020204" pitchFamily="34" charset="0"/>
              <a:buChar char="•"/>
              <a:defRPr/>
            </a:pPr>
            <a:r>
              <a:rPr lang="en-US" sz="2100" dirty="0"/>
              <a:t>Command Staff needs </a:t>
            </a:r>
          </a:p>
          <a:p>
            <a:pPr lvl="1">
              <a:buFont typeface="Arial" panose="020B0604020202020204" pitchFamily="34" charset="0"/>
              <a:buChar char="•"/>
              <a:defRPr/>
            </a:pPr>
            <a:r>
              <a:rPr lang="en-US" sz="2100" dirty="0"/>
              <a:t>Kind, type, and number of</a:t>
            </a:r>
            <a:br>
              <a:rPr lang="en-US" sz="2100" dirty="0"/>
            </a:br>
            <a:r>
              <a:rPr lang="en-US" sz="2100" dirty="0"/>
              <a:t>resources required</a:t>
            </a:r>
          </a:p>
          <a:p>
            <a:pPr>
              <a:buNone/>
            </a:pPr>
            <a:endParaRPr lang="en-US" dirty="0"/>
          </a:p>
        </p:txBody>
      </p:sp>
      <p:sp>
        <p:nvSpPr>
          <p:cNvPr id="13314" name="Rectangle 2"/>
          <p:cNvSpPr>
            <a:spLocks noGrp="1" noChangeAspect="1" noChangeArrowheads="1"/>
          </p:cNvSpPr>
          <p:nvPr>
            <p:ph type="title"/>
          </p:nvPr>
        </p:nvSpPr>
        <p:spPr/>
        <p:txBody>
          <a:bodyPr/>
          <a:lstStyle/>
          <a:p>
            <a:r>
              <a:rPr lang="en-US" dirty="0"/>
              <a:t>Planning for Events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7</a:t>
            </a:fld>
            <a:endParaRPr lang="en-US" sz="1600" b="1" dirty="0">
              <a:solidFill>
                <a:schemeClr val="bg1"/>
              </a:solidFill>
            </a:endParaRPr>
          </a:p>
        </p:txBody>
      </p:sp>
      <p:pic>
        <p:nvPicPr>
          <p:cNvPr id="6" name="Picture 2" descr="Attention Sign Images – Browse 432,362 Stock Photos, Vectors, and Video |  Adobe Stock">
            <a:extLst>
              <a:ext uri="{FF2B5EF4-FFF2-40B4-BE49-F238E27FC236}">
                <a16:creationId xmlns:a16="http://schemas.microsoft.com/office/drawing/2014/main" id="{D9F1DFCE-686D-491D-8983-829BDA0450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6546273" y="136281"/>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6668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spect="1" noChangeArrowheads="1"/>
          </p:cNvSpPr>
          <p:nvPr>
            <p:ph type="title"/>
          </p:nvPr>
        </p:nvSpPr>
        <p:spPr/>
        <p:txBody>
          <a:bodyPr/>
          <a:lstStyle/>
          <a:p>
            <a:r>
              <a:rPr lang="en-US" dirty="0"/>
              <a:t>Initial Response Actions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8</a:t>
            </a:fld>
            <a:endParaRPr lang="en-US" sz="1600" b="1" dirty="0">
              <a:solidFill>
                <a:schemeClr val="bg1"/>
              </a:solidFill>
            </a:endParaRPr>
          </a:p>
        </p:txBody>
      </p:sp>
      <p:sp>
        <p:nvSpPr>
          <p:cNvPr id="8" name="Content Placeholder 7">
            <a:extLst>
              <a:ext uri="{FF2B5EF4-FFF2-40B4-BE49-F238E27FC236}">
                <a16:creationId xmlns:a16="http://schemas.microsoft.com/office/drawing/2014/main" id="{FD659DD0-0DB0-4327-A691-E7749FB97784}"/>
              </a:ext>
            </a:extLst>
          </p:cNvPr>
          <p:cNvSpPr>
            <a:spLocks noGrp="1"/>
          </p:cNvSpPr>
          <p:nvPr>
            <p:ph sz="half" idx="1"/>
          </p:nvPr>
        </p:nvSpPr>
        <p:spPr>
          <a:xfrm>
            <a:off x="457200" y="1068388"/>
            <a:ext cx="8077200" cy="2208212"/>
          </a:xfrm>
        </p:spPr>
        <p:txBody>
          <a:bodyPr/>
          <a:lstStyle/>
          <a:p>
            <a:r>
              <a:rPr lang="en-US" dirty="0"/>
              <a:t>Assessment and Safety</a:t>
            </a:r>
          </a:p>
          <a:p>
            <a:r>
              <a:rPr lang="en-US" dirty="0"/>
              <a:t>Planning and Resource Management</a:t>
            </a:r>
          </a:p>
        </p:txBody>
      </p:sp>
    </p:spTree>
    <p:extLst>
      <p:ext uri="{BB962C8B-B14F-4D97-AF65-F5344CB8AC3E}">
        <p14:creationId xmlns:p14="http://schemas.microsoft.com/office/powerpoint/2010/main" val="360679952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spect="1" noChangeArrowheads="1"/>
          </p:cNvSpPr>
          <p:nvPr>
            <p:ph type="title"/>
          </p:nvPr>
        </p:nvSpPr>
        <p:spPr/>
        <p:txBody>
          <a:bodyPr/>
          <a:lstStyle/>
          <a:p>
            <a:r>
              <a:rPr lang="en-US" dirty="0"/>
              <a:t>Agency Administrator Briefing</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3.</a:t>
            </a:r>
            <a:fld id="{D04EB0F6-1F7F-4C92-8A0D-4698D134E6E6}" type="slidenum">
              <a:rPr lang="en-US" sz="1600" b="1" smtClean="0">
                <a:solidFill>
                  <a:schemeClr val="bg1"/>
                </a:solidFill>
              </a:rPr>
              <a:pPr algn="r">
                <a:defRPr/>
              </a:pPr>
              <a:t>9</a:t>
            </a:fld>
            <a:endParaRPr lang="en-US" sz="1600" b="1" dirty="0">
              <a:solidFill>
                <a:schemeClr val="bg1"/>
              </a:solidFill>
            </a:endParaRPr>
          </a:p>
        </p:txBody>
      </p:sp>
      <p:pic>
        <p:nvPicPr>
          <p:cNvPr id="6" name="Picture 5" descr="The leg of the “P” describes the initial stages of an incident, when personnel work to gain awareness of the situation and establish the organization for incident management. Incident personnel perform the steps in the leg of the “P” only one time. &#10;This image focuses on the Agency Admin meet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E3E71DDF-E9F7-4E55-8FF5-9A16DC240A5E}"/>
              </a:ext>
            </a:extLst>
          </p:cNvPr>
          <p:cNvPicPr>
            <a:picLocks noChangeAspect="1"/>
          </p:cNvPicPr>
          <p:nvPr/>
        </p:nvPicPr>
        <p:blipFill>
          <a:blip r:embed="rId2"/>
          <a:stretch>
            <a:fillRect/>
          </a:stretch>
        </p:blipFill>
        <p:spPr>
          <a:xfrm>
            <a:off x="5921375" y="1130217"/>
            <a:ext cx="2765425" cy="4467225"/>
          </a:xfrm>
          <a:prstGeom prst="rect">
            <a:avLst/>
          </a:prstGeom>
        </p:spPr>
      </p:pic>
      <p:sp>
        <p:nvSpPr>
          <p:cNvPr id="4" name="Content Placeholder 3">
            <a:extLst>
              <a:ext uri="{FF2B5EF4-FFF2-40B4-BE49-F238E27FC236}">
                <a16:creationId xmlns:a16="http://schemas.microsoft.com/office/drawing/2014/main" id="{6276D793-F120-494E-AB3C-A59C4A26FD4A}"/>
              </a:ext>
            </a:extLst>
          </p:cNvPr>
          <p:cNvSpPr>
            <a:spLocks noGrp="1"/>
          </p:cNvSpPr>
          <p:nvPr>
            <p:ph sz="half" idx="1"/>
          </p:nvPr>
        </p:nvSpPr>
        <p:spPr>
          <a:xfrm>
            <a:off x="465220" y="1084430"/>
            <a:ext cx="5249779" cy="4513012"/>
          </a:xfrm>
        </p:spPr>
        <p:txBody>
          <a:bodyPr/>
          <a:lstStyle/>
          <a:p>
            <a:pPr>
              <a:spcBef>
                <a:spcPts val="300"/>
              </a:spcBef>
              <a:spcAft>
                <a:spcPts val="300"/>
              </a:spcAft>
            </a:pPr>
            <a:r>
              <a:rPr lang="en-US" sz="2400" dirty="0"/>
              <a:t>Incident Description and Summary</a:t>
            </a:r>
          </a:p>
          <a:p>
            <a:pPr>
              <a:spcBef>
                <a:spcPts val="300"/>
              </a:spcBef>
              <a:spcAft>
                <a:spcPts val="300"/>
              </a:spcAft>
            </a:pPr>
            <a:r>
              <a:rPr lang="en-US" sz="2400" dirty="0"/>
              <a:t>Location/Population threatened </a:t>
            </a:r>
          </a:p>
          <a:p>
            <a:pPr>
              <a:spcBef>
                <a:spcPts val="300"/>
              </a:spcBef>
              <a:spcAft>
                <a:spcPts val="300"/>
              </a:spcAft>
            </a:pPr>
            <a:r>
              <a:rPr lang="en-US" sz="2400" dirty="0"/>
              <a:t>Jurisdictions involved</a:t>
            </a:r>
          </a:p>
          <a:p>
            <a:pPr>
              <a:spcBef>
                <a:spcPts val="300"/>
              </a:spcBef>
              <a:spcAft>
                <a:spcPts val="300"/>
              </a:spcAft>
            </a:pPr>
            <a:r>
              <a:rPr lang="en-US" sz="2400" dirty="0"/>
              <a:t>AA Priorities and Delegation of Authority</a:t>
            </a:r>
          </a:p>
          <a:p>
            <a:pPr>
              <a:spcBef>
                <a:spcPts val="300"/>
              </a:spcBef>
              <a:spcAft>
                <a:spcPts val="300"/>
              </a:spcAft>
            </a:pPr>
            <a:r>
              <a:rPr lang="en-US" sz="2400" dirty="0"/>
              <a:t>Resource Ordering Process</a:t>
            </a:r>
          </a:p>
          <a:p>
            <a:pPr>
              <a:spcBef>
                <a:spcPts val="300"/>
              </a:spcBef>
              <a:spcAft>
                <a:spcPts val="300"/>
              </a:spcAft>
            </a:pPr>
            <a:r>
              <a:rPr lang="en-US" sz="2400" dirty="0"/>
              <a:t>Public Information Release Policies, Procedures</a:t>
            </a:r>
          </a:p>
          <a:p>
            <a:pPr>
              <a:spcBef>
                <a:spcPts val="300"/>
              </a:spcBef>
              <a:spcAft>
                <a:spcPts val="300"/>
              </a:spcAft>
            </a:pPr>
            <a:r>
              <a:rPr lang="en-US" sz="2400" dirty="0"/>
              <a:t>Schedule to Transfer Command</a:t>
            </a:r>
          </a:p>
        </p:txBody>
      </p:sp>
      <p:cxnSp>
        <p:nvCxnSpPr>
          <p:cNvPr id="16" name="Straight Arrow Connector 15" descr="arrow pointing to AA briefing">
            <a:extLst>
              <a:ext uri="{FF2B5EF4-FFF2-40B4-BE49-F238E27FC236}">
                <a16:creationId xmlns:a16="http://schemas.microsoft.com/office/drawing/2014/main" id="{7129BF53-1230-4269-846C-EC166085E992}"/>
              </a:ext>
            </a:extLst>
          </p:cNvPr>
          <p:cNvCxnSpPr/>
          <p:nvPr/>
        </p:nvCxnSpPr>
        <p:spPr bwMode="auto">
          <a:xfrm>
            <a:off x="5181600" y="4572000"/>
            <a:ext cx="739775"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759956193"/>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Resident-Course-Template-Visuals" id="{8975F62E-7936-4879-9BB0-ECA43B5CEDF4}" vid="{ABE882DF-F5AB-4080-964B-EB881FF82C2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68ddf3f-b77f-46a0-9295-2b9495b51427"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Props1.xml><?xml version="1.0" encoding="utf-8"?>
<ds:datastoreItem xmlns:ds="http://schemas.openxmlformats.org/officeDocument/2006/customXml" ds:itemID="{C8EA6AA8-3491-4C7D-B39B-DA58A5122F08}">
  <ds:schemaRefs>
    <ds:schemaRef ds:uri="Microsoft.SharePoint.Taxonomy.ContentTypeSync"/>
  </ds:schemaRefs>
</ds:datastoreItem>
</file>

<file path=customXml/itemProps2.xml><?xml version="1.0" encoding="utf-8"?>
<ds:datastoreItem xmlns:ds="http://schemas.openxmlformats.org/officeDocument/2006/customXml" ds:itemID="{3C212C61-30CF-4A61-A90F-C7A015029AE8}">
  <ds:schemaRefs>
    <ds:schemaRef ds:uri="http://schemas.microsoft.com/sharepoint/v3/contenttype/forms"/>
  </ds:schemaRefs>
</ds:datastoreItem>
</file>

<file path=customXml/itemProps3.xml><?xml version="1.0" encoding="utf-8"?>
<ds:datastoreItem xmlns:ds="http://schemas.openxmlformats.org/officeDocument/2006/customXml" ds:itemID="{9B07DCCD-8FD7-4974-830C-94F5F7706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BB8ED9-2135-4A95-86A2-632DFEFC6468}">
  <ds:schemaRefs>
    <ds:schemaRef ds:uri="http://schemas.microsoft.com/office/2006/metadata/properties"/>
    <ds:schemaRef ds:uri="http://schemas.microsoft.com/office/infopath/2007/PartnerControls"/>
    <ds:schemaRef ds:uri="cc899b91-0dc8-40bb-9e15-ac49ad5b7986"/>
  </ds:schemaRefs>
</ds:datastoreItem>
</file>

<file path=docProps/app.xml><?xml version="1.0" encoding="utf-8"?>
<Properties xmlns="http://schemas.openxmlformats.org/officeDocument/2006/extended-properties" xmlns:vt="http://schemas.openxmlformats.org/officeDocument/2006/docPropsVTypes">
  <Template>EMI-Resident-Course-Template-Visuals</Template>
  <TotalTime>1666</TotalTime>
  <Words>1705</Words>
  <Application>Microsoft Office PowerPoint</Application>
  <PresentationFormat>On-screen Show (4:3)</PresentationFormat>
  <Paragraphs>258</Paragraphs>
  <Slides>41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Times New Roman</vt:lpstr>
      <vt:lpstr>Wingdings</vt:lpstr>
      <vt:lpstr>1_Default Design</vt:lpstr>
      <vt:lpstr>Unit 3: Initial Actions for Unified Command</vt:lpstr>
      <vt:lpstr>Unit Terminal Objective</vt:lpstr>
      <vt:lpstr>Unit Enabling Objectives</vt:lpstr>
      <vt:lpstr>Planning “P” and Unified Command</vt:lpstr>
      <vt:lpstr>Incidents vs. Events</vt:lpstr>
      <vt:lpstr>Planning for Complex Incidents</vt:lpstr>
      <vt:lpstr>Planning for Events</vt:lpstr>
      <vt:lpstr>Initial Response Actions</vt:lpstr>
      <vt:lpstr>Agency Administrator Briefing</vt:lpstr>
      <vt:lpstr>Authorities, Policies, and External Stakeholders</vt:lpstr>
      <vt:lpstr>Agency Policies and Guidelines</vt:lpstr>
      <vt:lpstr>Policies and Guidelines: Examples</vt:lpstr>
      <vt:lpstr>Planning “P” and Incident Briefing</vt:lpstr>
      <vt:lpstr>Incident Briefing (ICS Form 201)</vt:lpstr>
      <vt:lpstr>Activity 3.1: ICS Form 201  Allotted Time: 10 minutes</vt:lpstr>
      <vt:lpstr>Complete the ICS 201…</vt:lpstr>
      <vt:lpstr>Transfer of Command</vt:lpstr>
      <vt:lpstr>Steps in Transfer of Command</vt:lpstr>
      <vt:lpstr>Transfer of Command Briefing</vt:lpstr>
      <vt:lpstr>Transfer of Command Pitfalls</vt:lpstr>
      <vt:lpstr>Transfer of Command Considerations</vt:lpstr>
      <vt:lpstr>Initial Unified Command Meeting</vt:lpstr>
      <vt:lpstr>What’s an Operational Period?</vt:lpstr>
      <vt:lpstr>Priorities of Response</vt:lpstr>
      <vt:lpstr>Situational Awareness</vt:lpstr>
      <vt:lpstr>Situational Awareness Skills</vt:lpstr>
      <vt:lpstr>Situational Awareness and Decision Support</vt:lpstr>
      <vt:lpstr>Loss of Situational Awareness</vt:lpstr>
      <vt:lpstr>Complexity Analysis Factors</vt:lpstr>
      <vt:lpstr>Complexity Analysis Factors (Cont.)</vt:lpstr>
      <vt:lpstr>Considerations for Developing Objectives</vt:lpstr>
      <vt:lpstr>Considerations for Developing Objectives (Cont.)</vt:lpstr>
      <vt:lpstr>Objectives, Strategies, and Tactics</vt:lpstr>
      <vt:lpstr>Writing “SMART” Objectives</vt:lpstr>
      <vt:lpstr>Sample Objectives</vt:lpstr>
      <vt:lpstr>Activity 3.2: SMART Objectives  Allotted Time: 10 minutes</vt:lpstr>
      <vt:lpstr>Is it SMART?</vt:lpstr>
      <vt:lpstr>Is it SMART?</vt:lpstr>
      <vt:lpstr>Strategy/Command and General Staff Meeting</vt:lpstr>
      <vt:lpstr>Activity 3.3: Applied Activity  Allotted Time: 1 hour</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0300: Intermediate Incident Command System for Expanding Incidents, ICS 300 - Unit 3 Initial Actions for Unified Command - Visuals</dc:title>
  <dc:creator>FEMA</dc:creator>
  <cp:lastModifiedBy>Michael Wilson</cp:lastModifiedBy>
  <cp:revision>51</cp:revision>
  <dcterms:created xsi:type="dcterms:W3CDTF">2016-03-31T17:03:48Z</dcterms:created>
  <dcterms:modified xsi:type="dcterms:W3CDTF">2022-07-21T14:29:20Z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y fmtid="{D5CDD505-2E9C-101B-9397-08002B2CF9AE}" pid="3" name="Order">
    <vt:r8>227900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