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5"/>
  </p:sldMasterIdLst>
  <p:notesMasterIdLst>
    <p:notesMasterId r:id="rId21"/>
  </p:notesMasterIdLst>
  <p:handoutMasterIdLst>
    <p:handoutMasterId r:id="rId22"/>
  </p:handoutMasterIdLst>
  <p:sldIdLst>
    <p:sldId id="284" r:id="rId6"/>
    <p:sldId id="296" r:id="rId7"/>
    <p:sldId id="259" r:id="rId8"/>
    <p:sldId id="285" r:id="rId9"/>
    <p:sldId id="302" r:id="rId10"/>
    <p:sldId id="301" r:id="rId11"/>
    <p:sldId id="303" r:id="rId12"/>
    <p:sldId id="295" r:id="rId13"/>
    <p:sldId id="286" r:id="rId14"/>
    <p:sldId id="297" r:id="rId15"/>
    <p:sldId id="298" r:id="rId16"/>
    <p:sldId id="300" r:id="rId17"/>
    <p:sldId id="292" r:id="rId18"/>
    <p:sldId id="277" r:id="rId19"/>
    <p:sldId id="294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wiles" initials="d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3333FF"/>
    <a:srgbClr val="660033"/>
    <a:srgbClr val="577054"/>
    <a:srgbClr val="3A4A38"/>
    <a:srgbClr val="D0D2CC"/>
    <a:srgbClr val="003366"/>
    <a:srgbClr val="00006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00671-175B-4271-ACEA-882667D3BDF1}" v="16" dt="2018-07-18T21:59:37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025" autoAdjust="0"/>
    <p:restoredTop sz="96529" autoAdjust="0"/>
  </p:normalViewPr>
  <p:slideViewPr>
    <p:cSldViewPr>
      <p:cViewPr varScale="1">
        <p:scale>
          <a:sx n="69" d="100"/>
          <a:sy n="69" d="100"/>
        </p:scale>
        <p:origin x="8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Simon" userId="4be848b8-2dde-45b4-a745-1221a72406c8" providerId="ADAL" clId="{23200671-175B-4271-ACEA-882667D3BDF1}"/>
    <pc:docChg chg="modSld">
      <pc:chgData name="Sieglinde Simon" userId="4be848b8-2dde-45b4-a745-1221a72406c8" providerId="ADAL" clId="{23200671-175B-4271-ACEA-882667D3BDF1}" dt="2018-07-18T21:59:37.460" v="15" actId="20577"/>
      <pc:docMkLst>
        <pc:docMk/>
      </pc:docMkLst>
      <pc:sldChg chg="modSp">
        <pc:chgData name="Sieglinde Simon" userId="4be848b8-2dde-45b4-a745-1221a72406c8" providerId="ADAL" clId="{23200671-175B-4271-ACEA-882667D3BDF1}" dt="2018-07-18T21:58:14.067" v="5" actId="20577"/>
        <pc:sldMkLst>
          <pc:docMk/>
          <pc:sldMk cId="4108851906" sldId="285"/>
        </pc:sldMkLst>
        <pc:spChg chg="mod">
          <ac:chgData name="Sieglinde Simon" userId="4be848b8-2dde-45b4-a745-1221a72406c8" providerId="ADAL" clId="{23200671-175B-4271-ACEA-882667D3BDF1}" dt="2018-07-18T21:58:14.067" v="5" actId="20577"/>
          <ac:spMkLst>
            <pc:docMk/>
            <pc:sldMk cId="4108851906" sldId="285"/>
            <ac:spMk id="3" creationId="{00000000-0000-0000-0000-000000000000}"/>
          </ac:spMkLst>
        </pc:spChg>
      </pc:sldChg>
      <pc:sldChg chg="modSp">
        <pc:chgData name="Sieglinde Simon" userId="4be848b8-2dde-45b4-a745-1221a72406c8" providerId="ADAL" clId="{23200671-175B-4271-ACEA-882667D3BDF1}" dt="2018-07-18T21:59:37.460" v="15" actId="20577"/>
        <pc:sldMkLst>
          <pc:docMk/>
          <pc:sldMk cId="2272092716" sldId="286"/>
        </pc:sldMkLst>
        <pc:spChg chg="mod">
          <ac:chgData name="Sieglinde Simon" userId="4be848b8-2dde-45b4-a745-1221a72406c8" providerId="ADAL" clId="{23200671-175B-4271-ACEA-882667D3BDF1}" dt="2018-07-18T21:59:37.460" v="15" actId="20577"/>
          <ac:spMkLst>
            <pc:docMk/>
            <pc:sldMk cId="2272092716" sldId="286"/>
            <ac:spMk id="8195" creationId="{00000000-0000-0000-0000-000000000000}"/>
          </ac:spMkLst>
        </pc:spChg>
      </pc:sldChg>
    </pc:docChg>
  </pc:docChgLst>
  <pc:docChgLst>
    <pc:chgData name="Shawn Rothstein" userId="76cf5933-ef08-44f4-afca-9dbc51d3f8f0" providerId="ADAL" clId="{C200157B-D7AA-470A-BEC3-F808AF26A3DF}"/>
    <pc:docChg chg="modSld">
      <pc:chgData name="Shawn Rothstein" userId="76cf5933-ef08-44f4-afca-9dbc51d3f8f0" providerId="ADAL" clId="{C200157B-D7AA-470A-BEC3-F808AF26A3DF}" dt="2018-07-16T22:44:43.466" v="273" actId="6549"/>
      <pc:docMkLst>
        <pc:docMk/>
      </pc:docMkLst>
      <pc:sldChg chg="addSp delSp modSp">
        <pc:chgData name="Shawn Rothstein" userId="76cf5933-ef08-44f4-afca-9dbc51d3f8f0" providerId="ADAL" clId="{C200157B-D7AA-470A-BEC3-F808AF26A3DF}" dt="2018-07-16T22:44:43.466" v="273" actId="6549"/>
        <pc:sldMkLst>
          <pc:docMk/>
          <pc:sldMk cId="3137477702" sldId="298"/>
        </pc:sldMkLst>
        <pc:spChg chg="del mod">
          <ac:chgData name="Shawn Rothstein" userId="76cf5933-ef08-44f4-afca-9dbc51d3f8f0" providerId="ADAL" clId="{C200157B-D7AA-470A-BEC3-F808AF26A3DF}" dt="2018-07-16T22:44:06.445" v="270" actId="478"/>
          <ac:spMkLst>
            <pc:docMk/>
            <pc:sldMk cId="3137477702" sldId="298"/>
            <ac:spMk id="2" creationId="{2F03F547-57F8-4B03-997A-DC0103500815}"/>
          </ac:spMkLst>
        </pc:spChg>
        <pc:spChg chg="add mod">
          <ac:chgData name="Shawn Rothstein" userId="76cf5933-ef08-44f4-afca-9dbc51d3f8f0" providerId="ADAL" clId="{C200157B-D7AA-470A-BEC3-F808AF26A3DF}" dt="2018-07-16T22:44:43.466" v="273" actId="6549"/>
          <ac:spMkLst>
            <pc:docMk/>
            <pc:sldMk cId="3137477702" sldId="298"/>
            <ac:spMk id="3" creationId="{CD489F94-FAF8-4EE8-841A-220AA3B5AACE}"/>
          </ac:spMkLst>
        </pc:spChg>
        <pc:spChg chg="del mod">
          <ac:chgData name="Shawn Rothstein" userId="76cf5933-ef08-44f4-afca-9dbc51d3f8f0" providerId="ADAL" clId="{C200157B-D7AA-470A-BEC3-F808AF26A3DF}" dt="2018-07-16T22:43:43.717" v="263" actId="478"/>
          <ac:spMkLst>
            <pc:docMk/>
            <pc:sldMk cId="3137477702" sldId="298"/>
            <ac:spMk id="5" creationId="{561E62B5-0F4F-4C3F-BC0C-E725154D7CAB}"/>
          </ac:spMkLst>
        </pc:spChg>
      </pc:sldChg>
      <pc:sldChg chg="modSp">
        <pc:chgData name="Shawn Rothstein" userId="76cf5933-ef08-44f4-afca-9dbc51d3f8f0" providerId="ADAL" clId="{C200157B-D7AA-470A-BEC3-F808AF26A3DF}" dt="2018-07-16T22:44:39.316" v="272" actId="6549"/>
        <pc:sldMkLst>
          <pc:docMk/>
          <pc:sldMk cId="745481953" sldId="301"/>
        </pc:sldMkLst>
        <pc:spChg chg="mod">
          <ac:chgData name="Shawn Rothstein" userId="76cf5933-ef08-44f4-afca-9dbc51d3f8f0" providerId="ADAL" clId="{C200157B-D7AA-470A-BEC3-F808AF26A3DF}" dt="2018-07-16T22:44:39.316" v="272" actId="6549"/>
          <ac:spMkLst>
            <pc:docMk/>
            <pc:sldMk cId="745481953" sldId="301"/>
            <ac:spMk id="4100" creationId="{00000000-0000-0000-0000-000000000000}"/>
          </ac:spMkLst>
        </pc:spChg>
      </pc:sldChg>
      <pc:sldChg chg="modSp">
        <pc:chgData name="Shawn Rothstein" userId="76cf5933-ef08-44f4-afca-9dbc51d3f8f0" providerId="ADAL" clId="{C200157B-D7AA-470A-BEC3-F808AF26A3DF}" dt="2018-07-16T22:44:38.075" v="271" actId="6549"/>
        <pc:sldMkLst>
          <pc:docMk/>
          <pc:sldMk cId="1145554530" sldId="302"/>
        </pc:sldMkLst>
        <pc:spChg chg="mod">
          <ac:chgData name="Shawn Rothstein" userId="76cf5933-ef08-44f4-afca-9dbc51d3f8f0" providerId="ADAL" clId="{C200157B-D7AA-470A-BEC3-F808AF26A3DF}" dt="2018-07-16T22:44:38.075" v="271" actId="6549"/>
          <ac:spMkLst>
            <pc:docMk/>
            <pc:sldMk cId="1145554530" sldId="302"/>
            <ac:spMk id="13315" creationId="{00000000-0000-0000-0000-000000000000}"/>
          </ac:spMkLst>
        </pc:spChg>
      </pc:sldChg>
      <pc:sldChg chg="modSp">
        <pc:chgData name="Shawn Rothstein" userId="76cf5933-ef08-44f4-afca-9dbc51d3f8f0" providerId="ADAL" clId="{C200157B-D7AA-470A-BEC3-F808AF26A3DF}" dt="2018-07-16T22:40:47.399" v="257" actId="962"/>
        <pc:sldMkLst>
          <pc:docMk/>
          <pc:sldMk cId="2979071849" sldId="303"/>
        </pc:sldMkLst>
        <pc:picChg chg="mod">
          <ac:chgData name="Shawn Rothstein" userId="76cf5933-ef08-44f4-afca-9dbc51d3f8f0" providerId="ADAL" clId="{C200157B-D7AA-470A-BEC3-F808AF26A3DF}" dt="2018-07-16T22:40:47.399" v="257" actId="962"/>
          <ac:picMkLst>
            <pc:docMk/>
            <pc:sldMk cId="2979071849" sldId="303"/>
            <ac:picMk id="6" creationId="{00000000-0000-0000-0000-000000000000}"/>
          </ac:picMkLst>
        </pc:picChg>
      </pc:sldChg>
    </pc:docChg>
  </pc:docChgLst>
  <pc:docChgLst>
    <pc:chgData name="Sieglinde Pugh" userId="4be848b8-2dde-45b4-a745-1221a72406c8" providerId="ADAL" clId="{A148999C-754B-4187-ADDB-D739F403E5AE}"/>
  </pc:docChgLst>
  <pc:docChgLst>
    <pc:chgData name="Sieglinde Simon" userId="4be848b8-2dde-45b4-a745-1221a72406c8" providerId="ADAL" clId="{297FF294-FBAA-44F5-A295-0A5B461CB006}"/>
  </pc:docChgLst>
  <pc:docChgLst>
    <pc:chgData name="Sieglinde Simon" userId="4be848b8-2dde-45b4-a745-1221a72406c8" providerId="ADAL" clId="{7D5D1C44-5D81-4A4C-8079-70A0585145DD}"/>
  </pc:docChgLst>
  <pc:docChgLst>
    <pc:chgData name="Sieglinde Simon" userId="4be848b8-2dde-45b4-a745-1221a72406c8" providerId="ADAL" clId="{7CBE567A-5A18-4383-98C4-1BEB48B7800B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C5F5205-3D14-4759-B141-26B5F79F0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9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6298EDF-5935-43E3-96A7-964E7186D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8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8EDF-5935-43E3-96A7-964E7186D03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0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98EDF-5935-43E3-96A7-964E7186D0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09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B872-EA31-49BD-9BB7-8E3EAF3E745E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E2FA5-8BBD-48DC-AD05-8F6F56B5DAD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84E9-3708-40B0-BDD4-655ACE3C2007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4646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6C37-954A-4EDA-9CD8-B79C032B8CA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C463-8186-4047-A51B-EA5A44D39E14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AED5-46F1-454B-B7A8-03A47BFE411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8388"/>
            <a:ext cx="40386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8388"/>
            <a:ext cx="40386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79B-CA67-4FF9-9090-010C6903DD42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3955F-B633-46BF-A473-43DF0EF1571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14E8-C70E-465D-96F2-267C7E89B0E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167A036F-738C-4416-983E-5B04119587A4}" type="slidenum">
              <a:rPr lang="en-US" b="1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B61C3-7423-4551-BD75-74FD0A04566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45225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Visual 1.</a:t>
            </a:r>
            <a:fld id="{39BEE0A1-21C7-45F8-91DE-2FA0295A02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327E-22AE-40F3-9BD4-5E5C41C115B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B9363-4EC0-4149-8F04-C4473948E78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FEMA Visual Template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8388"/>
            <a:ext cx="822960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7949E-FC39-447F-9B4F-A92E1216EA94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0772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 i="0" baseline="0">
                <a:solidFill>
                  <a:srgbClr val="F4F8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Visual 1.</a:t>
            </a:r>
            <a:fld id="{167A036F-738C-4416-983E-5B04119587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wipe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tabLst>
          <a:tab pos="401638" algn="l"/>
        </a:tabLst>
        <a:defRPr sz="2800" b="1">
          <a:solidFill>
            <a:srgbClr val="000066"/>
          </a:solidFill>
          <a:latin typeface="+mn-lt"/>
          <a:ea typeface="+mn-ea"/>
          <a:cs typeface="+mn-cs"/>
        </a:defRPr>
      </a:lvl1pPr>
      <a:lvl2pPr marL="4572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2pPr>
      <a:lvl3pPr marL="9144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3pPr>
      <a:lvl4pPr marL="13716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01638" algn="l"/>
        </a:tabLst>
        <a:defRPr sz="2800" b="1">
          <a:solidFill>
            <a:srgbClr val="000066"/>
          </a:solidFill>
          <a:latin typeface="+mn-lt"/>
          <a:cs typeface="+mn-cs"/>
        </a:defRPr>
      </a:lvl4pPr>
      <a:lvl5pPr marL="21748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5pPr>
      <a:lvl6pPr marL="26320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6pPr>
      <a:lvl7pPr marL="30892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7pPr>
      <a:lvl8pPr marL="35464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8pPr>
      <a:lvl9pPr marL="4003675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401638" algn="l"/>
        </a:tabLst>
        <a:defRPr sz="2000" b="1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7772400" cy="4800600"/>
          </a:xfrm>
        </p:spPr>
        <p:txBody>
          <a:bodyPr/>
          <a:lstStyle/>
          <a:p>
            <a:r>
              <a:rPr lang="en-US" sz="4800" dirty="0"/>
              <a:t>E/L/G 300 Intermediate Incident Command System for Expanding Incidents, ICS 300</a:t>
            </a:r>
            <a:endParaRPr lang="en-US" sz="4800" b="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D04EB0F6-1F7F-4C92-8A0D-4698D134E6E6}" type="slidenum">
              <a:rPr lang="en-US" b="1" smtClean="0"/>
              <a:t>1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234196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57200" y="274637"/>
            <a:ext cx="8229600" cy="639763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dirty="0"/>
              <a:t>Course Terminal Learning Objectives (Cont.)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1"/>
          </p:nvPr>
        </p:nvSpPr>
        <p:spPr>
          <a:xfrm>
            <a:off x="363538" y="1068388"/>
            <a:ext cx="8170862" cy="4570412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Create a written IAP for an incident/event using the appropriate ICS forms and supporting materials and use the IAP to conduct an Operational Period Briefing. (Unit 5)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Explain the principles and practices of incident resources management. (Unit 6)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Identify demobilization considerations for a given scenario. (Unit 7)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Summarize the course objectives. (Unit 8)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10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61944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9F94-FAF8-4EE8-841A-220AA3B5A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1 – Course Introduction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2 – ICS Fundamentals Review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3 – Initial Actions for Unified Command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4 – Implementing an Operational Process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5 – Planning Process, IAP, and Operations Brief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6 – Incident Resource Management</a:t>
            </a:r>
          </a:p>
          <a:p>
            <a:pPr lvl="1" defTabSz="7715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01638" algn="l"/>
                <a:tab pos="1428750" algn="l"/>
              </a:tabLst>
            </a:pPr>
            <a:r>
              <a:rPr lang="en-US" sz="2000" dirty="0"/>
              <a:t>Unit 7 – Demobilization, Transfer of Command, 	Closeout, and 	Transition to Recovery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Unit 8 – Course Summary</a:t>
            </a:r>
          </a:p>
          <a:p>
            <a:pPr marL="114300" lvl="1" indent="0" algn="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/>
              <a:t>Handout 1-1: Course Agenda</a:t>
            </a: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11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andout Icon #276237 - Free Icons Library">
            <a:extLst>
              <a:ext uri="{FF2B5EF4-FFF2-40B4-BE49-F238E27FC236}">
                <a16:creationId xmlns:a16="http://schemas.microsoft.com/office/drawing/2014/main" id="{B30472FC-0026-44BF-812F-66042ED0B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91" y="84065"/>
            <a:ext cx="768218" cy="89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47770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Design</a:t>
            </a:r>
            <a:endParaRPr lang="en-US" sz="2200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8DA4630C-A4C1-4208-8F4E-7939CB5CABDE}" type="slidenum">
              <a:rPr lang="en-US" sz="1600" b="1" smtClean="0">
                <a:solidFill>
                  <a:schemeClr val="bg1"/>
                </a:solidFill>
              </a:rPr>
              <a:t>12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5CDFA9E-1B7B-4434-A597-E4BF0967FC9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068388"/>
            <a:ext cx="8229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66"/>
                </a:solidFill>
              </a:rPr>
              <a:t>Course length of 3 days. 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66"/>
                </a:solidFill>
              </a:rPr>
              <a:t>Combination of lecture, discussion, and activities.</a:t>
            </a:r>
            <a:endParaRPr lang="en-US" sz="2400" b="1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66"/>
                </a:solidFill>
              </a:rPr>
              <a:t>Prerequisites –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66"/>
                </a:solidFill>
              </a:rPr>
              <a:t>IS-0100.c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66"/>
                </a:solidFill>
              </a:rPr>
              <a:t>IS-0200.c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66"/>
                </a:solidFill>
              </a:rPr>
              <a:t>IS-0700.b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>
                <a:solidFill>
                  <a:srgbClr val="000066"/>
                </a:solidFill>
              </a:rPr>
              <a:t>IS-0800</a:t>
            </a:r>
            <a:endParaRPr lang="en-US" sz="2400" b="1" dirty="0">
              <a:solidFill>
                <a:srgbClr val="000066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66"/>
                </a:solidFill>
              </a:rPr>
              <a:t>Closed-book Final Exam.</a:t>
            </a:r>
          </a:p>
        </p:txBody>
      </p:sp>
    </p:spTree>
    <p:extLst>
      <p:ext uri="{BB962C8B-B14F-4D97-AF65-F5344CB8AC3E}">
        <p14:creationId xmlns:p14="http://schemas.microsoft.com/office/powerpoint/2010/main" val="4190407671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Successful Course Completion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068388"/>
            <a:ext cx="5562600" cy="4646612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Participate in unit activities.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Achieve 75% or higher on the Final Exam.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Daily Check-in List.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Create an IAP and associated documentation.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Complete end-of-course evaluation.</a:t>
            </a:r>
          </a:p>
        </p:txBody>
      </p:sp>
      <p:pic>
        <p:nvPicPr>
          <p:cNvPr id="184325" name="Picture 5" descr="Graduation cap and diplo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600200"/>
            <a:ext cx="2197100" cy="3343413"/>
          </a:xfrm>
          <a:prstGeom prst="rect">
            <a:avLst/>
          </a:prstGeom>
          <a:noFill/>
          <a:ln w="9525" algn="ctr">
            <a:solidFill>
              <a:srgbClr val="25387D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13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119573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352800"/>
            <a:ext cx="7467600" cy="1143000"/>
          </a:xfrm>
        </p:spPr>
        <p:txBody>
          <a:bodyPr/>
          <a:lstStyle/>
          <a:p>
            <a:pPr algn="ctr" eaLnBrk="1" hangingPunct="1"/>
            <a:r>
              <a:rPr lang="en-US" sz="3600" dirty="0"/>
              <a:t>Activity 1.1:</a:t>
            </a:r>
            <a:br>
              <a:rPr lang="en-US" sz="3600" dirty="0"/>
            </a:br>
            <a:r>
              <a:rPr lang="en-US" sz="3600" dirty="0"/>
              <a:t>Group Formation</a:t>
            </a:r>
            <a:br>
              <a:rPr lang="en-US" sz="3600" dirty="0"/>
            </a:br>
            <a:br>
              <a:rPr lang="en-US" sz="3600" dirty="0"/>
            </a:br>
            <a:r>
              <a:rPr lang="en-US" sz="2400" dirty="0"/>
              <a:t>Allotted Time: 20 minutes </a:t>
            </a:r>
          </a:p>
        </p:txBody>
      </p:sp>
      <p:pic>
        <p:nvPicPr>
          <p:cNvPr id="7172" name="Picture 6" descr="Activity Icon, picture of people sitting at table, this means that a class activity is next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600200"/>
            <a:ext cx="14478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14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Review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068388"/>
            <a:ext cx="8310563" cy="4646612"/>
          </a:xfrm>
        </p:spPr>
        <p:txBody>
          <a:bodyPr/>
          <a:lstStyle/>
          <a:p>
            <a:pPr marL="628650" lvl="1" indent="-514350" eaLnBrk="1" hangingPunct="1">
              <a:buFont typeface="+mj-lt"/>
              <a:buAutoNum type="arabicPeriod"/>
              <a:tabLst/>
            </a:pPr>
            <a:r>
              <a:rPr lang="en-US" dirty="0"/>
              <a:t>What is the course scope? Objective?</a:t>
            </a:r>
          </a:p>
          <a:p>
            <a:pPr marL="628650" lvl="1" indent="-514350" eaLnBrk="1" hangingPunct="1">
              <a:buFont typeface="+mj-lt"/>
              <a:buAutoNum type="arabicPeriod"/>
              <a:tabLst/>
            </a:pPr>
            <a:r>
              <a:rPr lang="en-US" dirty="0"/>
              <a:t>How will your assigned group operate during this course?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15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5618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7772400" cy="4800600"/>
          </a:xfrm>
        </p:spPr>
        <p:txBody>
          <a:bodyPr/>
          <a:lstStyle/>
          <a:p>
            <a:pPr eaLnBrk="1" hangingPunct="1"/>
            <a:r>
              <a:rPr lang="en-US" sz="4400" dirty="0"/>
              <a:t>Unit 1: </a:t>
            </a:r>
            <a:br>
              <a:rPr lang="en-US" sz="4400" dirty="0"/>
            </a:br>
            <a:r>
              <a:rPr lang="en-US" sz="4400" dirty="0"/>
              <a:t>Course Introduction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/>
              <a:t>Visual 1.</a:t>
            </a:r>
            <a:fld id="{D04EB0F6-1F7F-4C92-8A0D-4698D134E6E6}" type="slidenum">
              <a:rPr lang="en-US" b="1" smtClean="0"/>
              <a:t>2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90957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Unit Terminal Objective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Identify the course scope, objectives, </a:t>
            </a:r>
            <a:br>
              <a:rPr lang="en-US" dirty="0"/>
            </a:br>
            <a:r>
              <a:rPr lang="en-US" dirty="0"/>
              <a:t>and classroom logistics.</a:t>
            </a:r>
          </a:p>
        </p:txBody>
      </p:sp>
      <p:pic>
        <p:nvPicPr>
          <p:cNvPr id="2" name="Picture 1" descr="a 5 image collage depicting all-hazards: tornado damage; fire; chemical spill; hurricane damage; floo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9" y="4495800"/>
            <a:ext cx="8952381" cy="1200000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3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Enabling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2208212"/>
          </a:xfrm>
        </p:spPr>
        <p:txBody>
          <a:bodyPr>
            <a:normAutofit/>
          </a:bodyPr>
          <a:lstStyle/>
          <a:p>
            <a:r>
              <a:rPr lang="en-US" dirty="0"/>
              <a:t>Identify the course scope and objectives. </a:t>
            </a:r>
          </a:p>
          <a:p>
            <a:r>
              <a:rPr lang="en-US" dirty="0"/>
              <a:t>Explain how assigned groups will function during the course activities.</a:t>
            </a:r>
          </a:p>
        </p:txBody>
      </p:sp>
      <p:sp>
        <p:nvSpPr>
          <p:cNvPr id="4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4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5190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Considerations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64661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Lodging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Transportation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Safety Procedures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Smoking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Message and Telephone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Cell Phone, Texting and Email Policies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Restrooms and Drinking Fountains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Other Local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Facility Safety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Lunches / Breaks</a:t>
            </a: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5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55453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886200" y="1143000"/>
            <a:ext cx="5105400" cy="4503737"/>
          </a:xfrm>
        </p:spPr>
        <p:txBody>
          <a:bodyPr/>
          <a:lstStyle/>
          <a:p>
            <a:pPr eaLnBrk="1" hangingPunct="1">
              <a:buSzPct val="120000"/>
            </a:pPr>
            <a:r>
              <a:rPr lang="en-US" dirty="0"/>
              <a:t>Instructor and student introductions</a:t>
            </a:r>
          </a:p>
          <a:p>
            <a:pPr eaLnBrk="1" hangingPunct="1">
              <a:buSzPct val="120000"/>
            </a:pPr>
            <a:r>
              <a:rPr lang="en-US" dirty="0"/>
              <a:t>Incident response experiences</a:t>
            </a:r>
          </a:p>
          <a:p>
            <a:pPr eaLnBrk="1" hangingPunct="1">
              <a:buSzPct val="120000"/>
            </a:pPr>
            <a:r>
              <a:rPr lang="en-US" dirty="0"/>
              <a:t>Disaster experience</a:t>
            </a:r>
          </a:p>
          <a:p>
            <a:pPr eaLnBrk="1" hangingPunct="1">
              <a:buSzPct val="120000"/>
            </a:pPr>
            <a:r>
              <a:rPr lang="en-US" dirty="0"/>
              <a:t>Course pre-test.</a:t>
            </a:r>
          </a:p>
        </p:txBody>
      </p:sp>
      <p:pic>
        <p:nvPicPr>
          <p:cNvPr id="5" name="Picture 4" descr="Image Description: Man lecturing to a group of people sitting around a conference tabl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3200400" cy="23717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8DA4630C-A4C1-4208-8F4E-7939CB5CABDE}" type="slidenum">
              <a:rPr lang="en-US" sz="1600" b="1" smtClean="0">
                <a:solidFill>
                  <a:schemeClr val="bg1"/>
                </a:solidFill>
              </a:rPr>
              <a:t>6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8195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idx="1"/>
          </p:nvPr>
        </p:nvSpPr>
        <p:spPr>
          <a:xfrm>
            <a:off x="363539" y="1068388"/>
            <a:ext cx="5427662" cy="1674812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Instructional Team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/>
              <a:t>Student</a:t>
            </a:r>
          </a:p>
        </p:txBody>
      </p:sp>
      <p:pic>
        <p:nvPicPr>
          <p:cNvPr id="6" name="Picture 1029" descr="A man standing next to an easel leading a meeting with several individuals. Manuals are spread out over the meeting ta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225541"/>
            <a:ext cx="2828925" cy="4346589"/>
          </a:xfrm>
          <a:prstGeom prst="rect">
            <a:avLst/>
          </a:prstGeom>
          <a:noFill/>
          <a:ln w="9525" algn="ctr">
            <a:solidFill>
              <a:srgbClr val="25387D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7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7184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388"/>
            <a:ext cx="8229600" cy="28779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By the end of this course, students will be able to demonstrate through activities and a Final Exam, the duties, responsibilities, and capabilities of an effective ICS in expanding incidents.</a:t>
            </a:r>
          </a:p>
        </p:txBody>
      </p:sp>
      <p:pic>
        <p:nvPicPr>
          <p:cNvPr id="4" name="Picture 3" descr="a 5 image collage depicting all-hazards: tornado damage; fire; chemical spill; hurricane damage; floo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9" y="4495800"/>
            <a:ext cx="8952381" cy="1200000"/>
          </a:xfrm>
          <a:prstGeom prst="rect">
            <a:avLst/>
          </a:prstGeom>
        </p:spPr>
      </p:pic>
      <p:sp>
        <p:nvSpPr>
          <p:cNvPr id="5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8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6576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Terminal Learning Objectives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idx="1"/>
          </p:nvPr>
        </p:nvSpPr>
        <p:spPr>
          <a:xfrm>
            <a:off x="363538" y="1068388"/>
            <a:ext cx="8170862" cy="4570412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Given a simulated situation, identify roles and reporting relationships under a Unified Command that involves agencies within the same jurisdiction and under multijurisdictional conditions. (Unit 2)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Develop incident objectives for a simulated incident. (Unit 3)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Create an ICS Form 215, Operational Planning Worksheet, and an ICS Form 215A, Incident Action Plan Safety Analysis, using the strategies and tactics from a given scenario. (Unit 4).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b="1" dirty="0">
                <a:solidFill>
                  <a:schemeClr val="bg1"/>
                </a:solidFill>
              </a:rPr>
              <a:t>Visual 1.</a:t>
            </a:r>
            <a:fld id="{D04EB0F6-1F7F-4C92-8A0D-4698D134E6E6}" type="slidenum">
              <a:rPr lang="en-US" sz="1600" b="1" smtClean="0">
                <a:solidFill>
                  <a:schemeClr val="bg1"/>
                </a:solidFill>
              </a:rPr>
              <a:pPr algn="r">
                <a:defRPr/>
              </a:pPr>
              <a:t>9</a:t>
            </a:fld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9271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MI-Resident-Course-Template-Visuals" id="{8975F62E-7936-4879-9BB0-ECA43B5CEDF4}" vid="{ABE882DF-F5AB-4080-964B-EB881FF82C2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3CA8CC80072D4CA137EF19B6D5FF4E" ma:contentTypeVersion="10" ma:contentTypeDescription="Create a new document." ma:contentTypeScope="" ma:versionID="8dafd89a7cdb57b29c6b558fcd0faf27">
  <xsd:schema xmlns:xsd="http://www.w3.org/2001/XMLSchema" xmlns:xs="http://www.w3.org/2001/XMLSchema" xmlns:p="http://schemas.microsoft.com/office/2006/metadata/properties" xmlns:ns2="cc899b91-0dc8-40bb-9e15-ac49ad5b7986" targetNamespace="http://schemas.microsoft.com/office/2006/metadata/properties" ma:root="true" ma:fieldsID="08d753c215b3c0d1820d4e30b6216c98" ns2:_="">
    <xsd:import namespace="cc899b91-0dc8-40bb-9e15-ac49ad5b7986"/>
    <xsd:element name="properties">
      <xsd:complexType>
        <xsd:sequence>
          <xsd:element name="documentManagement">
            <xsd:complexType>
              <xsd:all>
                <xsd:element ref="ns2:Next_x0020_Cours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99b91-0dc8-40bb-9e15-ac49ad5b7986" elementFormDefault="qualified">
    <xsd:import namespace="http://schemas.microsoft.com/office/2006/documentManagement/types"/>
    <xsd:import namespace="http://schemas.microsoft.com/office/infopath/2007/PartnerControls"/>
    <xsd:element name="Next_x0020_Course_x0020_Date" ma:index="8" nillable="true" ma:displayName="Next Course Date" ma:format="DateOnly" ma:internalName="Next_x0020_Cours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ext_x0020_Course_x0020_Date xmlns="cc899b91-0dc8-40bb-9e15-ac49ad5b798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568ddf3f-b77f-46a0-9295-2b9495b51427" ContentTypeId="0x0101" PreviousValue="false"/>
</file>

<file path=customXml/itemProps1.xml><?xml version="1.0" encoding="utf-8"?>
<ds:datastoreItem xmlns:ds="http://schemas.openxmlformats.org/officeDocument/2006/customXml" ds:itemID="{69697268-7672-4D78-A83D-65C849FFF5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899b91-0dc8-40bb-9e15-ac49ad5b79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BB8ED9-2135-4A95-86A2-632DFEFC6468}">
  <ds:schemaRefs>
    <ds:schemaRef ds:uri="http://schemas.microsoft.com/office/2006/metadata/properties"/>
    <ds:schemaRef ds:uri="http://schemas.microsoft.com/office/infopath/2007/PartnerControls"/>
    <ds:schemaRef ds:uri="cc899b91-0dc8-40bb-9e15-ac49ad5b7986"/>
  </ds:schemaRefs>
</ds:datastoreItem>
</file>

<file path=customXml/itemProps3.xml><?xml version="1.0" encoding="utf-8"?>
<ds:datastoreItem xmlns:ds="http://schemas.openxmlformats.org/officeDocument/2006/customXml" ds:itemID="{3C212C61-30CF-4A61-A90F-C7A015029AE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F38F548-6BA7-4571-AAAA-C9766542FDF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EMI-Resident-Course-Template-Visuals</Template>
  <TotalTime>1041</TotalTime>
  <Words>502</Words>
  <Application>Microsoft Office PowerPoint</Application>
  <PresentationFormat>On-screen Show (4:3)</PresentationFormat>
  <Paragraphs>83</Paragraphs>
  <Slides>15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1_Default Design</vt:lpstr>
      <vt:lpstr>E/L/G 300 Intermediate Incident Command System for Expanding Incidents, ICS 300</vt:lpstr>
      <vt:lpstr>Unit 1:  Course Introduction</vt:lpstr>
      <vt:lpstr>Unit Terminal Objective</vt:lpstr>
      <vt:lpstr>Unit Enabling Objectives</vt:lpstr>
      <vt:lpstr>Administrative Considerations</vt:lpstr>
      <vt:lpstr>Introductions</vt:lpstr>
      <vt:lpstr>Expectations</vt:lpstr>
      <vt:lpstr>Course Objective </vt:lpstr>
      <vt:lpstr>Course Terminal Learning Objectives</vt:lpstr>
      <vt:lpstr>Course Terminal Learning Objectives (Cont.)</vt:lpstr>
      <vt:lpstr>Course Structure</vt:lpstr>
      <vt:lpstr>Course Design</vt:lpstr>
      <vt:lpstr>Successful Course Completion</vt:lpstr>
      <vt:lpstr>Activity 1.1: Group Formation  Allotted Time: 20 minutes </vt:lpstr>
      <vt:lpstr>Objectives Review</vt:lpstr>
    </vt:vector>
  </TitlesOfParts>
  <Company>FEMA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E/L/G 0300: INTERMEDIATE INCIDENT COMMAND SYSTEM FOR EXPANDING INCIDENTS, ICS 300 - Unit 1 Course Introduction Visuals</dc:title>
  <dc:creator>FEMA</dc:creator>
  <cp:lastModifiedBy>Michael Wilson</cp:lastModifiedBy>
  <cp:revision>33</cp:revision>
  <dcterms:created xsi:type="dcterms:W3CDTF">2016-03-31T17:03:48Z</dcterms:created>
  <dcterms:modified xsi:type="dcterms:W3CDTF">2022-07-21T14:02:09Z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0x0101008D3CA8CC80072D4CA137EF19B6D5FF4E</vt:lpwstr>
  </property>
  <property fmtid="{D5CDD505-2E9C-101B-9397-08002B2CF9AE}" pid="3" name="Order">
    <vt:r8>227600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