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91" r:id="rId4"/>
    <p:sldId id="258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34"/>
      <p:bold r:id="rId35"/>
      <p:italic r:id="rId36"/>
      <p:boldItalic r:id="rId37"/>
    </p:embeddedFont>
    <p:embeddedFont>
      <p:font typeface="Fira Sans Extra Condensed SemiBold" panose="020B060402020202020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9FDDF8-7EBB-4B0A-8C72-E98E66D6B687}">
  <a:tblStyle styleId="{249FDDF8-7EBB-4B0A-8C72-E98E66D6B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0D4DAB-32AE-443E-A2AB-7AF4C15CE3CA}" type="doc">
      <dgm:prSet loTypeId="urn:microsoft.com/office/officeart/2005/8/layout/pyramid2" loCatId="pyramid" qsTypeId="urn:microsoft.com/office/officeart/2005/8/quickstyle/simple4" qsCatId="simple" csTypeId="urn:microsoft.com/office/officeart/2005/8/colors/accent1_3" csCatId="accent1" phldr="1"/>
      <dgm:spPr/>
    </dgm:pt>
    <dgm:pt modelId="{9EC9856E-4612-4E50-97D2-AD7189A9BF2D}">
      <dgm:prSet phldrT="[Text]"/>
      <dgm:spPr/>
      <dgm:t>
        <a:bodyPr/>
        <a:lstStyle/>
        <a:p>
          <a:r>
            <a:rPr lang="en-US" dirty="0"/>
            <a:t>Inattention to Results</a:t>
          </a:r>
        </a:p>
      </dgm:t>
    </dgm:pt>
    <dgm:pt modelId="{4E576E5A-D01C-4202-B8B0-A24E607AD357}" type="parTrans" cxnId="{94315486-69E9-4746-87B4-763B30BDC4C0}">
      <dgm:prSet/>
      <dgm:spPr/>
      <dgm:t>
        <a:bodyPr/>
        <a:lstStyle/>
        <a:p>
          <a:endParaRPr lang="en-US"/>
        </a:p>
      </dgm:t>
    </dgm:pt>
    <dgm:pt modelId="{30F2B771-B7C0-4680-BE63-BE90219EAD8D}" type="sibTrans" cxnId="{94315486-69E9-4746-87B4-763B30BDC4C0}">
      <dgm:prSet/>
      <dgm:spPr/>
      <dgm:t>
        <a:bodyPr/>
        <a:lstStyle/>
        <a:p>
          <a:endParaRPr lang="en-US"/>
        </a:p>
      </dgm:t>
    </dgm:pt>
    <dgm:pt modelId="{E9BD0899-6A9C-4475-8979-A9F0EDA1B67B}">
      <dgm:prSet phldrT="[Text]"/>
      <dgm:spPr/>
      <dgm:t>
        <a:bodyPr/>
        <a:lstStyle/>
        <a:p>
          <a:r>
            <a:rPr lang="en-US" dirty="0"/>
            <a:t>Fear of Conflict</a:t>
          </a:r>
        </a:p>
      </dgm:t>
    </dgm:pt>
    <dgm:pt modelId="{082F82AC-E3AA-4CCB-A939-D0E0A9D85185}" type="parTrans" cxnId="{01929726-DBAD-4FC1-89A3-CDD8D5E9361C}">
      <dgm:prSet/>
      <dgm:spPr/>
      <dgm:t>
        <a:bodyPr/>
        <a:lstStyle/>
        <a:p>
          <a:endParaRPr lang="en-US"/>
        </a:p>
      </dgm:t>
    </dgm:pt>
    <dgm:pt modelId="{80CB5BDE-3543-49A5-B29D-1CC427D0E6EF}" type="sibTrans" cxnId="{01929726-DBAD-4FC1-89A3-CDD8D5E9361C}">
      <dgm:prSet/>
      <dgm:spPr/>
      <dgm:t>
        <a:bodyPr/>
        <a:lstStyle/>
        <a:p>
          <a:endParaRPr lang="en-US"/>
        </a:p>
      </dgm:t>
    </dgm:pt>
    <dgm:pt modelId="{7A5B964F-1A02-418C-BFFE-BDAFA5952E00}">
      <dgm:prSet phldrT="[Text]"/>
      <dgm:spPr/>
      <dgm:t>
        <a:bodyPr/>
        <a:lstStyle/>
        <a:p>
          <a:r>
            <a:rPr lang="en-US" dirty="0"/>
            <a:t>Absence of Trust</a:t>
          </a:r>
        </a:p>
      </dgm:t>
    </dgm:pt>
    <dgm:pt modelId="{F18B416B-3F53-4DDD-BD2B-B2C6E38B5734}" type="parTrans" cxnId="{2E2DA83E-0A52-4D6D-80EC-D7356D2883EA}">
      <dgm:prSet/>
      <dgm:spPr/>
      <dgm:t>
        <a:bodyPr/>
        <a:lstStyle/>
        <a:p>
          <a:endParaRPr lang="en-US"/>
        </a:p>
      </dgm:t>
    </dgm:pt>
    <dgm:pt modelId="{F4C7E341-D6D4-4373-8D1C-D07B68E49B92}" type="sibTrans" cxnId="{2E2DA83E-0A52-4D6D-80EC-D7356D2883EA}">
      <dgm:prSet/>
      <dgm:spPr/>
      <dgm:t>
        <a:bodyPr/>
        <a:lstStyle/>
        <a:p>
          <a:endParaRPr lang="en-US"/>
        </a:p>
      </dgm:t>
    </dgm:pt>
    <dgm:pt modelId="{806590DA-2290-4303-956B-4A462E251229}">
      <dgm:prSet phldrT="[Text]"/>
      <dgm:spPr/>
      <dgm:t>
        <a:bodyPr/>
        <a:lstStyle/>
        <a:p>
          <a:r>
            <a:rPr lang="en-US" dirty="0"/>
            <a:t>Avoidance of Accountability</a:t>
          </a:r>
        </a:p>
      </dgm:t>
    </dgm:pt>
    <dgm:pt modelId="{6D2E4262-57D5-4B54-8D69-BFD9CCF7EBEA}" type="parTrans" cxnId="{E15D818F-EBE1-4B8C-A086-54CB7DD7C682}">
      <dgm:prSet/>
      <dgm:spPr/>
      <dgm:t>
        <a:bodyPr/>
        <a:lstStyle/>
        <a:p>
          <a:endParaRPr lang="en-US"/>
        </a:p>
      </dgm:t>
    </dgm:pt>
    <dgm:pt modelId="{9C7CE78D-50AF-468D-A410-224078E68124}" type="sibTrans" cxnId="{E15D818F-EBE1-4B8C-A086-54CB7DD7C682}">
      <dgm:prSet/>
      <dgm:spPr/>
      <dgm:t>
        <a:bodyPr/>
        <a:lstStyle/>
        <a:p>
          <a:endParaRPr lang="en-US"/>
        </a:p>
      </dgm:t>
    </dgm:pt>
    <dgm:pt modelId="{007C7FFC-211F-4B24-A3CB-6A40C641320B}">
      <dgm:prSet phldrT="[Text]"/>
      <dgm:spPr/>
      <dgm:t>
        <a:bodyPr/>
        <a:lstStyle/>
        <a:p>
          <a:r>
            <a:rPr lang="en-US" dirty="0"/>
            <a:t>Lack of Commitment</a:t>
          </a:r>
        </a:p>
      </dgm:t>
    </dgm:pt>
    <dgm:pt modelId="{1D2BA225-A2B1-40C8-B1C3-651507530215}" type="parTrans" cxnId="{7C857A3E-02D4-4061-B298-7579BE65805A}">
      <dgm:prSet/>
      <dgm:spPr/>
      <dgm:t>
        <a:bodyPr/>
        <a:lstStyle/>
        <a:p>
          <a:endParaRPr lang="en-US"/>
        </a:p>
      </dgm:t>
    </dgm:pt>
    <dgm:pt modelId="{FCF26FBD-173F-4945-A410-46A36BC848C9}" type="sibTrans" cxnId="{7C857A3E-02D4-4061-B298-7579BE65805A}">
      <dgm:prSet/>
      <dgm:spPr/>
      <dgm:t>
        <a:bodyPr/>
        <a:lstStyle/>
        <a:p>
          <a:endParaRPr lang="en-US"/>
        </a:p>
      </dgm:t>
    </dgm:pt>
    <dgm:pt modelId="{6B54BFCC-F8AD-4A4A-97C4-BF6A5B0296A9}" type="pres">
      <dgm:prSet presAssocID="{330D4DAB-32AE-443E-A2AB-7AF4C15CE3CA}" presName="compositeShape" presStyleCnt="0">
        <dgm:presLayoutVars>
          <dgm:dir/>
          <dgm:resizeHandles/>
        </dgm:presLayoutVars>
      </dgm:prSet>
      <dgm:spPr/>
    </dgm:pt>
    <dgm:pt modelId="{3CF9BC96-D3F3-4006-AE7C-4CE90DCD3906}" type="pres">
      <dgm:prSet presAssocID="{330D4DAB-32AE-443E-A2AB-7AF4C15CE3CA}" presName="pyramid" presStyleLbl="node1" presStyleIdx="0" presStyleCnt="1"/>
      <dgm:spPr/>
    </dgm:pt>
    <dgm:pt modelId="{74B801C5-705C-4F44-A2B9-B49A11FD7FA4}" type="pres">
      <dgm:prSet presAssocID="{330D4DAB-32AE-443E-A2AB-7AF4C15CE3CA}" presName="theList" presStyleCnt="0"/>
      <dgm:spPr/>
    </dgm:pt>
    <dgm:pt modelId="{87B6F744-A5E6-4C87-AF06-68B496EFB9F4}" type="pres">
      <dgm:prSet presAssocID="{9EC9856E-4612-4E50-97D2-AD7189A9BF2D}" presName="aNode" presStyleLbl="fgAcc1" presStyleIdx="0" presStyleCnt="5">
        <dgm:presLayoutVars>
          <dgm:bulletEnabled val="1"/>
        </dgm:presLayoutVars>
      </dgm:prSet>
      <dgm:spPr/>
    </dgm:pt>
    <dgm:pt modelId="{8A2ED843-3A80-4394-BA55-F068A267C9CB}" type="pres">
      <dgm:prSet presAssocID="{9EC9856E-4612-4E50-97D2-AD7189A9BF2D}" presName="aSpace" presStyleCnt="0"/>
      <dgm:spPr/>
    </dgm:pt>
    <dgm:pt modelId="{33FD82E9-C384-4C47-92D8-393C926610D7}" type="pres">
      <dgm:prSet presAssocID="{806590DA-2290-4303-956B-4A462E251229}" presName="aNode" presStyleLbl="fgAcc1" presStyleIdx="1" presStyleCnt="5">
        <dgm:presLayoutVars>
          <dgm:bulletEnabled val="1"/>
        </dgm:presLayoutVars>
      </dgm:prSet>
      <dgm:spPr/>
    </dgm:pt>
    <dgm:pt modelId="{27ECDB90-3460-445A-8D04-844057445D69}" type="pres">
      <dgm:prSet presAssocID="{806590DA-2290-4303-956B-4A462E251229}" presName="aSpace" presStyleCnt="0"/>
      <dgm:spPr/>
    </dgm:pt>
    <dgm:pt modelId="{0AC9AF8A-217F-43F2-A938-CDE1051177F7}" type="pres">
      <dgm:prSet presAssocID="{007C7FFC-211F-4B24-A3CB-6A40C641320B}" presName="aNode" presStyleLbl="fgAcc1" presStyleIdx="2" presStyleCnt="5">
        <dgm:presLayoutVars>
          <dgm:bulletEnabled val="1"/>
        </dgm:presLayoutVars>
      </dgm:prSet>
      <dgm:spPr/>
    </dgm:pt>
    <dgm:pt modelId="{30F5795F-E19B-4452-924E-6DF8C6D0A09E}" type="pres">
      <dgm:prSet presAssocID="{007C7FFC-211F-4B24-A3CB-6A40C641320B}" presName="aSpace" presStyleCnt="0"/>
      <dgm:spPr/>
    </dgm:pt>
    <dgm:pt modelId="{8CC2AD6C-4647-4E65-B7C7-3164373AF8F5}" type="pres">
      <dgm:prSet presAssocID="{E9BD0899-6A9C-4475-8979-A9F0EDA1B67B}" presName="aNode" presStyleLbl="fgAcc1" presStyleIdx="3" presStyleCnt="5">
        <dgm:presLayoutVars>
          <dgm:bulletEnabled val="1"/>
        </dgm:presLayoutVars>
      </dgm:prSet>
      <dgm:spPr/>
    </dgm:pt>
    <dgm:pt modelId="{B0DC690B-B9BF-4DEB-889C-667417217B8F}" type="pres">
      <dgm:prSet presAssocID="{E9BD0899-6A9C-4475-8979-A9F0EDA1B67B}" presName="aSpace" presStyleCnt="0"/>
      <dgm:spPr/>
    </dgm:pt>
    <dgm:pt modelId="{9C8B537B-6D61-4D2F-B223-E5A9F456F4A1}" type="pres">
      <dgm:prSet presAssocID="{7A5B964F-1A02-418C-BFFE-BDAFA5952E00}" presName="aNode" presStyleLbl="fgAcc1" presStyleIdx="4" presStyleCnt="5">
        <dgm:presLayoutVars>
          <dgm:bulletEnabled val="1"/>
        </dgm:presLayoutVars>
      </dgm:prSet>
      <dgm:spPr/>
    </dgm:pt>
    <dgm:pt modelId="{7592AEA8-08AC-4CFC-A478-A9900229D5A9}" type="pres">
      <dgm:prSet presAssocID="{7A5B964F-1A02-418C-BFFE-BDAFA5952E00}" presName="aSpace" presStyleCnt="0"/>
      <dgm:spPr/>
    </dgm:pt>
  </dgm:ptLst>
  <dgm:cxnLst>
    <dgm:cxn modelId="{B2EDD00A-20A1-4DB1-98CC-3A07F1A21264}" type="presOf" srcId="{007C7FFC-211F-4B24-A3CB-6A40C641320B}" destId="{0AC9AF8A-217F-43F2-A938-CDE1051177F7}" srcOrd="0" destOrd="0" presId="urn:microsoft.com/office/officeart/2005/8/layout/pyramid2"/>
    <dgm:cxn modelId="{01929726-DBAD-4FC1-89A3-CDD8D5E9361C}" srcId="{330D4DAB-32AE-443E-A2AB-7AF4C15CE3CA}" destId="{E9BD0899-6A9C-4475-8979-A9F0EDA1B67B}" srcOrd="3" destOrd="0" parTransId="{082F82AC-E3AA-4CCB-A939-D0E0A9D85185}" sibTransId="{80CB5BDE-3543-49A5-B29D-1CC427D0E6EF}"/>
    <dgm:cxn modelId="{84405B28-C76D-4966-ABBD-59B3E009ADD2}" type="presOf" srcId="{806590DA-2290-4303-956B-4A462E251229}" destId="{33FD82E9-C384-4C47-92D8-393C926610D7}" srcOrd="0" destOrd="0" presId="urn:microsoft.com/office/officeart/2005/8/layout/pyramid2"/>
    <dgm:cxn modelId="{7C857A3E-02D4-4061-B298-7579BE65805A}" srcId="{330D4DAB-32AE-443E-A2AB-7AF4C15CE3CA}" destId="{007C7FFC-211F-4B24-A3CB-6A40C641320B}" srcOrd="2" destOrd="0" parTransId="{1D2BA225-A2B1-40C8-B1C3-651507530215}" sibTransId="{FCF26FBD-173F-4945-A410-46A36BC848C9}"/>
    <dgm:cxn modelId="{2E2DA83E-0A52-4D6D-80EC-D7356D2883EA}" srcId="{330D4DAB-32AE-443E-A2AB-7AF4C15CE3CA}" destId="{7A5B964F-1A02-418C-BFFE-BDAFA5952E00}" srcOrd="4" destOrd="0" parTransId="{F18B416B-3F53-4DDD-BD2B-B2C6E38B5734}" sibTransId="{F4C7E341-D6D4-4373-8D1C-D07B68E49B92}"/>
    <dgm:cxn modelId="{5204F783-0C1E-45F6-8410-EBDB30BD1977}" type="presOf" srcId="{330D4DAB-32AE-443E-A2AB-7AF4C15CE3CA}" destId="{6B54BFCC-F8AD-4A4A-97C4-BF6A5B0296A9}" srcOrd="0" destOrd="0" presId="urn:microsoft.com/office/officeart/2005/8/layout/pyramid2"/>
    <dgm:cxn modelId="{94315486-69E9-4746-87B4-763B30BDC4C0}" srcId="{330D4DAB-32AE-443E-A2AB-7AF4C15CE3CA}" destId="{9EC9856E-4612-4E50-97D2-AD7189A9BF2D}" srcOrd="0" destOrd="0" parTransId="{4E576E5A-D01C-4202-B8B0-A24E607AD357}" sibTransId="{30F2B771-B7C0-4680-BE63-BE90219EAD8D}"/>
    <dgm:cxn modelId="{E15D818F-EBE1-4B8C-A086-54CB7DD7C682}" srcId="{330D4DAB-32AE-443E-A2AB-7AF4C15CE3CA}" destId="{806590DA-2290-4303-956B-4A462E251229}" srcOrd="1" destOrd="0" parTransId="{6D2E4262-57D5-4B54-8D69-BFD9CCF7EBEA}" sibTransId="{9C7CE78D-50AF-468D-A410-224078E68124}"/>
    <dgm:cxn modelId="{E6D93EA1-AAA0-4FE1-AF1A-DD92E234F731}" type="presOf" srcId="{E9BD0899-6A9C-4475-8979-A9F0EDA1B67B}" destId="{8CC2AD6C-4647-4E65-B7C7-3164373AF8F5}" srcOrd="0" destOrd="0" presId="urn:microsoft.com/office/officeart/2005/8/layout/pyramid2"/>
    <dgm:cxn modelId="{C58A85D9-0D16-4854-A330-AFB212AABCD6}" type="presOf" srcId="{7A5B964F-1A02-418C-BFFE-BDAFA5952E00}" destId="{9C8B537B-6D61-4D2F-B223-E5A9F456F4A1}" srcOrd="0" destOrd="0" presId="urn:microsoft.com/office/officeart/2005/8/layout/pyramid2"/>
    <dgm:cxn modelId="{79E284ED-26E2-429E-8BF2-94099CC16BD3}" type="presOf" srcId="{9EC9856E-4612-4E50-97D2-AD7189A9BF2D}" destId="{87B6F744-A5E6-4C87-AF06-68B496EFB9F4}" srcOrd="0" destOrd="0" presId="urn:microsoft.com/office/officeart/2005/8/layout/pyramid2"/>
    <dgm:cxn modelId="{5DC8B435-600F-431D-86DF-D29A77AC6AE1}" type="presParOf" srcId="{6B54BFCC-F8AD-4A4A-97C4-BF6A5B0296A9}" destId="{3CF9BC96-D3F3-4006-AE7C-4CE90DCD3906}" srcOrd="0" destOrd="0" presId="urn:microsoft.com/office/officeart/2005/8/layout/pyramid2"/>
    <dgm:cxn modelId="{9660A8AE-03D9-4C64-A9D3-4B8FD51DD85F}" type="presParOf" srcId="{6B54BFCC-F8AD-4A4A-97C4-BF6A5B0296A9}" destId="{74B801C5-705C-4F44-A2B9-B49A11FD7FA4}" srcOrd="1" destOrd="0" presId="urn:microsoft.com/office/officeart/2005/8/layout/pyramid2"/>
    <dgm:cxn modelId="{A996D837-250B-4541-9163-03F8F95B072A}" type="presParOf" srcId="{74B801C5-705C-4F44-A2B9-B49A11FD7FA4}" destId="{87B6F744-A5E6-4C87-AF06-68B496EFB9F4}" srcOrd="0" destOrd="0" presId="urn:microsoft.com/office/officeart/2005/8/layout/pyramid2"/>
    <dgm:cxn modelId="{C968E925-4AC5-4227-B790-36C814BF8477}" type="presParOf" srcId="{74B801C5-705C-4F44-A2B9-B49A11FD7FA4}" destId="{8A2ED843-3A80-4394-BA55-F068A267C9CB}" srcOrd="1" destOrd="0" presId="urn:microsoft.com/office/officeart/2005/8/layout/pyramid2"/>
    <dgm:cxn modelId="{78568D12-F5E1-4632-9D36-D2896C4BB0FB}" type="presParOf" srcId="{74B801C5-705C-4F44-A2B9-B49A11FD7FA4}" destId="{33FD82E9-C384-4C47-92D8-393C926610D7}" srcOrd="2" destOrd="0" presId="urn:microsoft.com/office/officeart/2005/8/layout/pyramid2"/>
    <dgm:cxn modelId="{752A432D-7AD1-4CF1-9EC1-AF37EFE18A2D}" type="presParOf" srcId="{74B801C5-705C-4F44-A2B9-B49A11FD7FA4}" destId="{27ECDB90-3460-445A-8D04-844057445D69}" srcOrd="3" destOrd="0" presId="urn:microsoft.com/office/officeart/2005/8/layout/pyramid2"/>
    <dgm:cxn modelId="{0025BF33-AE66-4364-B7A1-D69BBDAA208D}" type="presParOf" srcId="{74B801C5-705C-4F44-A2B9-B49A11FD7FA4}" destId="{0AC9AF8A-217F-43F2-A938-CDE1051177F7}" srcOrd="4" destOrd="0" presId="urn:microsoft.com/office/officeart/2005/8/layout/pyramid2"/>
    <dgm:cxn modelId="{19347A16-DD0D-4485-9175-2C7B9BC21686}" type="presParOf" srcId="{74B801C5-705C-4F44-A2B9-B49A11FD7FA4}" destId="{30F5795F-E19B-4452-924E-6DF8C6D0A09E}" srcOrd="5" destOrd="0" presId="urn:microsoft.com/office/officeart/2005/8/layout/pyramid2"/>
    <dgm:cxn modelId="{073B214F-9FD7-4A4B-A33E-C857AAAB1149}" type="presParOf" srcId="{74B801C5-705C-4F44-A2B9-B49A11FD7FA4}" destId="{8CC2AD6C-4647-4E65-B7C7-3164373AF8F5}" srcOrd="6" destOrd="0" presId="urn:microsoft.com/office/officeart/2005/8/layout/pyramid2"/>
    <dgm:cxn modelId="{6FDEA462-FF56-41AE-88EE-E93FC4ADA43A}" type="presParOf" srcId="{74B801C5-705C-4F44-A2B9-B49A11FD7FA4}" destId="{B0DC690B-B9BF-4DEB-889C-667417217B8F}" srcOrd="7" destOrd="0" presId="urn:microsoft.com/office/officeart/2005/8/layout/pyramid2"/>
    <dgm:cxn modelId="{63142838-AD12-4F07-8037-F077DA037EAC}" type="presParOf" srcId="{74B801C5-705C-4F44-A2B9-B49A11FD7FA4}" destId="{9C8B537B-6D61-4D2F-B223-E5A9F456F4A1}" srcOrd="8" destOrd="0" presId="urn:microsoft.com/office/officeart/2005/8/layout/pyramid2"/>
    <dgm:cxn modelId="{97547676-A659-4A39-8884-F3C72FEF0579}" type="presParOf" srcId="{74B801C5-705C-4F44-A2B9-B49A11FD7FA4}" destId="{7592AEA8-08AC-4CFC-A478-A9900229D5A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FAF3AE-CE1D-41ED-AD41-E1E9CE02A2B1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110964-F4E1-4416-AA50-87CB72AB8554}">
      <dgm:prSet phldrT="[Text]"/>
      <dgm:spPr/>
      <dgm:t>
        <a:bodyPr/>
        <a:lstStyle/>
        <a:p>
          <a:r>
            <a:rPr lang="en-US" b="1" dirty="0"/>
            <a:t>Humility</a:t>
          </a:r>
        </a:p>
      </dgm:t>
    </dgm:pt>
    <dgm:pt modelId="{3FDA5612-0E2C-4AEC-80A1-44E72F5823BF}" type="parTrans" cxnId="{8E488316-9768-413A-A3C7-4B853BA504C9}">
      <dgm:prSet/>
      <dgm:spPr/>
      <dgm:t>
        <a:bodyPr/>
        <a:lstStyle/>
        <a:p>
          <a:endParaRPr lang="en-US"/>
        </a:p>
      </dgm:t>
    </dgm:pt>
    <dgm:pt modelId="{27ED4980-7716-43BD-A455-05717F1FCDB2}" type="sibTrans" cxnId="{8E488316-9768-413A-A3C7-4B853BA504C9}">
      <dgm:prSet/>
      <dgm:spPr/>
      <dgm:t>
        <a:bodyPr/>
        <a:lstStyle/>
        <a:p>
          <a:endParaRPr lang="en-US"/>
        </a:p>
      </dgm:t>
    </dgm:pt>
    <dgm:pt modelId="{782C7ED3-2449-429F-94BE-CC1A7F6DBB37}">
      <dgm:prSet phldrT="[Text]"/>
      <dgm:spPr/>
      <dgm:t>
        <a:bodyPr/>
        <a:lstStyle/>
        <a:p>
          <a:r>
            <a:rPr lang="en-US" b="1" dirty="0"/>
            <a:t>Vulnerability</a:t>
          </a:r>
        </a:p>
      </dgm:t>
    </dgm:pt>
    <dgm:pt modelId="{728D48BA-E4D2-480A-ADBA-5DF542A36966}" type="parTrans" cxnId="{F8A80F16-F2FF-4605-8568-54E53E8B5E43}">
      <dgm:prSet/>
      <dgm:spPr/>
      <dgm:t>
        <a:bodyPr/>
        <a:lstStyle/>
        <a:p>
          <a:endParaRPr lang="en-US"/>
        </a:p>
      </dgm:t>
    </dgm:pt>
    <dgm:pt modelId="{D4E69546-9D63-4BBD-A818-1AAD730E62CC}" type="sibTrans" cxnId="{F8A80F16-F2FF-4605-8568-54E53E8B5E43}">
      <dgm:prSet/>
      <dgm:spPr/>
      <dgm:t>
        <a:bodyPr/>
        <a:lstStyle/>
        <a:p>
          <a:endParaRPr lang="en-US"/>
        </a:p>
      </dgm:t>
    </dgm:pt>
    <dgm:pt modelId="{E058AE9C-FC34-460C-85C7-ED54D5670CD9}">
      <dgm:prSet phldrT="[Text]"/>
      <dgm:spPr/>
      <dgm:t>
        <a:bodyPr/>
        <a:lstStyle/>
        <a:p>
          <a:r>
            <a:rPr lang="en-US" b="1" dirty="0"/>
            <a:t>Trust</a:t>
          </a:r>
        </a:p>
      </dgm:t>
    </dgm:pt>
    <dgm:pt modelId="{5C8C7246-BAD4-44C4-9787-688FA3BA2EED}" type="parTrans" cxnId="{6D7EA060-8FB3-4502-89F5-500A592C8DD4}">
      <dgm:prSet/>
      <dgm:spPr/>
      <dgm:t>
        <a:bodyPr/>
        <a:lstStyle/>
        <a:p>
          <a:endParaRPr lang="en-US"/>
        </a:p>
      </dgm:t>
    </dgm:pt>
    <dgm:pt modelId="{1A063C83-BC90-4F74-A43E-AC55025B5AC2}" type="sibTrans" cxnId="{6D7EA060-8FB3-4502-89F5-500A592C8DD4}">
      <dgm:prSet/>
      <dgm:spPr/>
      <dgm:t>
        <a:bodyPr/>
        <a:lstStyle/>
        <a:p>
          <a:endParaRPr lang="en-US"/>
        </a:p>
      </dgm:t>
    </dgm:pt>
    <dgm:pt modelId="{5C272B0A-C76F-4EAF-B7B3-CA6BECE3D143}" type="pres">
      <dgm:prSet presAssocID="{8CFAF3AE-CE1D-41ED-AD41-E1E9CE02A2B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4584CEB-719D-4C96-AFEB-14BB084B97E7}" type="pres">
      <dgm:prSet presAssocID="{E058AE9C-FC34-460C-85C7-ED54D5670CD9}" presName="Accent3" presStyleCnt="0"/>
      <dgm:spPr/>
    </dgm:pt>
    <dgm:pt modelId="{54DE633A-585E-4B3E-86D8-28CC6FB324C1}" type="pres">
      <dgm:prSet presAssocID="{E058AE9C-FC34-460C-85C7-ED54D5670CD9}" presName="Accent" presStyleLbl="node1" presStyleIdx="0" presStyleCnt="3"/>
      <dgm:spPr/>
    </dgm:pt>
    <dgm:pt modelId="{EA997733-34AA-4E9C-BEE7-BA0A8B73EADC}" type="pres">
      <dgm:prSet presAssocID="{E058AE9C-FC34-460C-85C7-ED54D5670CD9}" presName="ParentBackground3" presStyleCnt="0"/>
      <dgm:spPr/>
    </dgm:pt>
    <dgm:pt modelId="{E26A7B80-B84D-4BDA-B41B-E78F0EBA3923}" type="pres">
      <dgm:prSet presAssocID="{E058AE9C-FC34-460C-85C7-ED54D5670CD9}" presName="ParentBackground" presStyleLbl="fgAcc1" presStyleIdx="0" presStyleCnt="3"/>
      <dgm:spPr/>
    </dgm:pt>
    <dgm:pt modelId="{D306E091-D73E-4727-A61A-5763A3476D90}" type="pres">
      <dgm:prSet presAssocID="{E058AE9C-FC34-460C-85C7-ED54D5670CD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EA439DB-86A8-4DA8-B753-DFF523B6B8A5}" type="pres">
      <dgm:prSet presAssocID="{782C7ED3-2449-429F-94BE-CC1A7F6DBB37}" presName="Accent2" presStyleCnt="0"/>
      <dgm:spPr/>
    </dgm:pt>
    <dgm:pt modelId="{124CC1EC-220F-4D9A-B418-445168E30BA9}" type="pres">
      <dgm:prSet presAssocID="{782C7ED3-2449-429F-94BE-CC1A7F6DBB37}" presName="Accent" presStyleLbl="node1" presStyleIdx="1" presStyleCnt="3"/>
      <dgm:spPr/>
    </dgm:pt>
    <dgm:pt modelId="{7B8AB834-47E5-4FC7-B350-B757D933F4E5}" type="pres">
      <dgm:prSet presAssocID="{782C7ED3-2449-429F-94BE-CC1A7F6DBB37}" presName="ParentBackground2" presStyleCnt="0"/>
      <dgm:spPr/>
    </dgm:pt>
    <dgm:pt modelId="{C9BFF37B-97D3-43D8-913C-920A6BA9F352}" type="pres">
      <dgm:prSet presAssocID="{782C7ED3-2449-429F-94BE-CC1A7F6DBB37}" presName="ParentBackground" presStyleLbl="fgAcc1" presStyleIdx="1" presStyleCnt="3"/>
      <dgm:spPr/>
    </dgm:pt>
    <dgm:pt modelId="{C7BD8E7F-DA18-403E-A199-1F98283C1C8A}" type="pres">
      <dgm:prSet presAssocID="{782C7ED3-2449-429F-94BE-CC1A7F6DBB3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76D71AB-5F29-460A-B3BD-D47922190BDA}" type="pres">
      <dgm:prSet presAssocID="{38110964-F4E1-4416-AA50-87CB72AB8554}" presName="Accent1" presStyleCnt="0"/>
      <dgm:spPr/>
    </dgm:pt>
    <dgm:pt modelId="{30376186-B2C2-4006-A1AB-0B0983B1DF90}" type="pres">
      <dgm:prSet presAssocID="{38110964-F4E1-4416-AA50-87CB72AB8554}" presName="Accent" presStyleLbl="node1" presStyleIdx="2" presStyleCnt="3"/>
      <dgm:spPr/>
    </dgm:pt>
    <dgm:pt modelId="{BF29C44E-EF0E-46CE-9267-B345222ABDAC}" type="pres">
      <dgm:prSet presAssocID="{38110964-F4E1-4416-AA50-87CB72AB8554}" presName="ParentBackground1" presStyleCnt="0"/>
      <dgm:spPr/>
    </dgm:pt>
    <dgm:pt modelId="{2601CFEA-79FE-4A77-B314-1D00B0BBFB27}" type="pres">
      <dgm:prSet presAssocID="{38110964-F4E1-4416-AA50-87CB72AB8554}" presName="ParentBackground" presStyleLbl="fgAcc1" presStyleIdx="2" presStyleCnt="3"/>
      <dgm:spPr/>
    </dgm:pt>
    <dgm:pt modelId="{BADEA31E-2FC0-4B0A-B031-CC47AD076E76}" type="pres">
      <dgm:prSet presAssocID="{38110964-F4E1-4416-AA50-87CB72AB855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A1ECF00-BBB0-4E2C-8E69-E811CFD8E238}" type="presOf" srcId="{782C7ED3-2449-429F-94BE-CC1A7F6DBB37}" destId="{C9BFF37B-97D3-43D8-913C-920A6BA9F352}" srcOrd="0" destOrd="0" presId="urn:microsoft.com/office/officeart/2011/layout/CircleProcess"/>
    <dgm:cxn modelId="{F8A80F16-F2FF-4605-8568-54E53E8B5E43}" srcId="{8CFAF3AE-CE1D-41ED-AD41-E1E9CE02A2B1}" destId="{782C7ED3-2449-429F-94BE-CC1A7F6DBB37}" srcOrd="1" destOrd="0" parTransId="{728D48BA-E4D2-480A-ADBA-5DF542A36966}" sibTransId="{D4E69546-9D63-4BBD-A818-1AAD730E62CC}"/>
    <dgm:cxn modelId="{8E488316-9768-413A-A3C7-4B853BA504C9}" srcId="{8CFAF3AE-CE1D-41ED-AD41-E1E9CE02A2B1}" destId="{38110964-F4E1-4416-AA50-87CB72AB8554}" srcOrd="0" destOrd="0" parTransId="{3FDA5612-0E2C-4AEC-80A1-44E72F5823BF}" sibTransId="{27ED4980-7716-43BD-A455-05717F1FCDB2}"/>
    <dgm:cxn modelId="{4C073535-2417-4C40-B405-D26491D4C23C}" type="presOf" srcId="{38110964-F4E1-4416-AA50-87CB72AB8554}" destId="{BADEA31E-2FC0-4B0A-B031-CC47AD076E76}" srcOrd="1" destOrd="0" presId="urn:microsoft.com/office/officeart/2011/layout/CircleProcess"/>
    <dgm:cxn modelId="{6D7EA060-8FB3-4502-89F5-500A592C8DD4}" srcId="{8CFAF3AE-CE1D-41ED-AD41-E1E9CE02A2B1}" destId="{E058AE9C-FC34-460C-85C7-ED54D5670CD9}" srcOrd="2" destOrd="0" parTransId="{5C8C7246-BAD4-44C4-9787-688FA3BA2EED}" sibTransId="{1A063C83-BC90-4F74-A43E-AC55025B5AC2}"/>
    <dgm:cxn modelId="{A48C5A53-F160-42AC-BB8A-DC6A46690C5F}" type="presOf" srcId="{8CFAF3AE-CE1D-41ED-AD41-E1E9CE02A2B1}" destId="{5C272B0A-C76F-4EAF-B7B3-CA6BECE3D143}" srcOrd="0" destOrd="0" presId="urn:microsoft.com/office/officeart/2011/layout/CircleProcess"/>
    <dgm:cxn modelId="{0D166E79-AB38-47C4-AD7F-4A52F865BF58}" type="presOf" srcId="{E058AE9C-FC34-460C-85C7-ED54D5670CD9}" destId="{E26A7B80-B84D-4BDA-B41B-E78F0EBA3923}" srcOrd="0" destOrd="0" presId="urn:microsoft.com/office/officeart/2011/layout/CircleProcess"/>
    <dgm:cxn modelId="{61C41EB7-5086-4455-8872-70AB45B53605}" type="presOf" srcId="{38110964-F4E1-4416-AA50-87CB72AB8554}" destId="{2601CFEA-79FE-4A77-B314-1D00B0BBFB27}" srcOrd="0" destOrd="0" presId="urn:microsoft.com/office/officeart/2011/layout/CircleProcess"/>
    <dgm:cxn modelId="{FA2FFFEC-4247-4576-86B0-E718EA1159A7}" type="presOf" srcId="{E058AE9C-FC34-460C-85C7-ED54D5670CD9}" destId="{D306E091-D73E-4727-A61A-5763A3476D90}" srcOrd="1" destOrd="0" presId="urn:microsoft.com/office/officeart/2011/layout/CircleProcess"/>
    <dgm:cxn modelId="{D58713F2-F687-4107-8B9C-C44DEC78E242}" type="presOf" srcId="{782C7ED3-2449-429F-94BE-CC1A7F6DBB37}" destId="{C7BD8E7F-DA18-403E-A199-1F98283C1C8A}" srcOrd="1" destOrd="0" presId="urn:microsoft.com/office/officeart/2011/layout/CircleProcess"/>
    <dgm:cxn modelId="{2E7B534D-19E3-4EDD-8C1C-360C284DDCA0}" type="presParOf" srcId="{5C272B0A-C76F-4EAF-B7B3-CA6BECE3D143}" destId="{E4584CEB-719D-4C96-AFEB-14BB084B97E7}" srcOrd="0" destOrd="0" presId="urn:microsoft.com/office/officeart/2011/layout/CircleProcess"/>
    <dgm:cxn modelId="{66987952-C5A1-4BDF-BF94-A843AE9AF96D}" type="presParOf" srcId="{E4584CEB-719D-4C96-AFEB-14BB084B97E7}" destId="{54DE633A-585E-4B3E-86D8-28CC6FB324C1}" srcOrd="0" destOrd="0" presId="urn:microsoft.com/office/officeart/2011/layout/CircleProcess"/>
    <dgm:cxn modelId="{87D3F7CA-4A8A-4E1F-9CEF-40B8C7CE1AAD}" type="presParOf" srcId="{5C272B0A-C76F-4EAF-B7B3-CA6BECE3D143}" destId="{EA997733-34AA-4E9C-BEE7-BA0A8B73EADC}" srcOrd="1" destOrd="0" presId="urn:microsoft.com/office/officeart/2011/layout/CircleProcess"/>
    <dgm:cxn modelId="{0D9D61CD-A621-4C6E-A129-AC16FE80B307}" type="presParOf" srcId="{EA997733-34AA-4E9C-BEE7-BA0A8B73EADC}" destId="{E26A7B80-B84D-4BDA-B41B-E78F0EBA3923}" srcOrd="0" destOrd="0" presId="urn:microsoft.com/office/officeart/2011/layout/CircleProcess"/>
    <dgm:cxn modelId="{2D997031-FC32-4FB1-BDBA-E2AD4F07D297}" type="presParOf" srcId="{5C272B0A-C76F-4EAF-B7B3-CA6BECE3D143}" destId="{D306E091-D73E-4727-A61A-5763A3476D90}" srcOrd="2" destOrd="0" presId="urn:microsoft.com/office/officeart/2011/layout/CircleProcess"/>
    <dgm:cxn modelId="{4223F2DA-D501-48B0-BCCA-4CC1EA1F6858}" type="presParOf" srcId="{5C272B0A-C76F-4EAF-B7B3-CA6BECE3D143}" destId="{1EA439DB-86A8-4DA8-B753-DFF523B6B8A5}" srcOrd="3" destOrd="0" presId="urn:microsoft.com/office/officeart/2011/layout/CircleProcess"/>
    <dgm:cxn modelId="{1FF49C24-7E20-47BC-A54F-A930EDB39C6A}" type="presParOf" srcId="{1EA439DB-86A8-4DA8-B753-DFF523B6B8A5}" destId="{124CC1EC-220F-4D9A-B418-445168E30BA9}" srcOrd="0" destOrd="0" presId="urn:microsoft.com/office/officeart/2011/layout/CircleProcess"/>
    <dgm:cxn modelId="{8B5A9A04-E5B6-44DB-8B67-5DBED28F924E}" type="presParOf" srcId="{5C272B0A-C76F-4EAF-B7B3-CA6BECE3D143}" destId="{7B8AB834-47E5-4FC7-B350-B757D933F4E5}" srcOrd="4" destOrd="0" presId="urn:microsoft.com/office/officeart/2011/layout/CircleProcess"/>
    <dgm:cxn modelId="{577F7ADB-FB8A-4A01-8460-0499B8D5208F}" type="presParOf" srcId="{7B8AB834-47E5-4FC7-B350-B757D933F4E5}" destId="{C9BFF37B-97D3-43D8-913C-920A6BA9F352}" srcOrd="0" destOrd="0" presId="urn:microsoft.com/office/officeart/2011/layout/CircleProcess"/>
    <dgm:cxn modelId="{EABFDCC0-5AC6-4C3E-8C12-9A2275829259}" type="presParOf" srcId="{5C272B0A-C76F-4EAF-B7B3-CA6BECE3D143}" destId="{C7BD8E7F-DA18-403E-A199-1F98283C1C8A}" srcOrd="5" destOrd="0" presId="urn:microsoft.com/office/officeart/2011/layout/CircleProcess"/>
    <dgm:cxn modelId="{1D1AF341-FD30-4FDD-8C18-BE0E36D33AF7}" type="presParOf" srcId="{5C272B0A-C76F-4EAF-B7B3-CA6BECE3D143}" destId="{476D71AB-5F29-460A-B3BD-D47922190BDA}" srcOrd="6" destOrd="0" presId="urn:microsoft.com/office/officeart/2011/layout/CircleProcess"/>
    <dgm:cxn modelId="{B3FA7871-FB78-4CFF-AAA7-DA18D9CB3EC5}" type="presParOf" srcId="{476D71AB-5F29-460A-B3BD-D47922190BDA}" destId="{30376186-B2C2-4006-A1AB-0B0983B1DF90}" srcOrd="0" destOrd="0" presId="urn:microsoft.com/office/officeart/2011/layout/CircleProcess"/>
    <dgm:cxn modelId="{4CCA2D1D-E48F-4950-9F18-EE712E452455}" type="presParOf" srcId="{5C272B0A-C76F-4EAF-B7B3-CA6BECE3D143}" destId="{BF29C44E-EF0E-46CE-9267-B345222ABDAC}" srcOrd="7" destOrd="0" presId="urn:microsoft.com/office/officeart/2011/layout/CircleProcess"/>
    <dgm:cxn modelId="{B0EF617C-C14F-4517-818B-EA9FFB822524}" type="presParOf" srcId="{BF29C44E-EF0E-46CE-9267-B345222ABDAC}" destId="{2601CFEA-79FE-4A77-B314-1D00B0BBFB27}" srcOrd="0" destOrd="0" presId="urn:microsoft.com/office/officeart/2011/layout/CircleProcess"/>
    <dgm:cxn modelId="{F32C0CB4-AAF9-477F-9536-C14347FEDFA8}" type="presParOf" srcId="{5C272B0A-C76F-4EAF-B7B3-CA6BECE3D143}" destId="{BADEA31E-2FC0-4B0A-B031-CC47AD076E7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BC96-D3F3-4006-AE7C-4CE90DCD3906}">
      <dsp:nvSpPr>
        <dsp:cNvPr id="0" name=""/>
        <dsp:cNvSpPr/>
      </dsp:nvSpPr>
      <dsp:spPr>
        <a:xfrm>
          <a:off x="1844038" y="0"/>
          <a:ext cx="3949150" cy="3949150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6F744-A5E6-4C87-AF06-68B496EFB9F4}">
      <dsp:nvSpPr>
        <dsp:cNvPr id="0" name=""/>
        <dsp:cNvSpPr/>
      </dsp:nvSpPr>
      <dsp:spPr>
        <a:xfrm>
          <a:off x="3818613" y="39530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Inattention to Results</a:t>
          </a:r>
        </a:p>
      </dsp:txBody>
      <dsp:txXfrm>
        <a:off x="3846024" y="422711"/>
        <a:ext cx="2512125" cy="506697"/>
      </dsp:txXfrm>
    </dsp:sp>
    <dsp:sp modelId="{33FD82E9-C384-4C47-92D8-393C926610D7}">
      <dsp:nvSpPr>
        <dsp:cNvPr id="0" name=""/>
        <dsp:cNvSpPr/>
      </dsp:nvSpPr>
      <dsp:spPr>
        <a:xfrm>
          <a:off x="3818613" y="102701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4191"/>
              <a:satOff val="-8755"/>
              <a:lumOff val="82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Avoidance of Accountability</a:t>
          </a:r>
        </a:p>
      </dsp:txBody>
      <dsp:txXfrm>
        <a:off x="3846024" y="1054421"/>
        <a:ext cx="2512125" cy="506697"/>
      </dsp:txXfrm>
    </dsp:sp>
    <dsp:sp modelId="{0AC9AF8A-217F-43F2-A938-CDE1051177F7}">
      <dsp:nvSpPr>
        <dsp:cNvPr id="0" name=""/>
        <dsp:cNvSpPr/>
      </dsp:nvSpPr>
      <dsp:spPr>
        <a:xfrm>
          <a:off x="3818613" y="1658720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8383"/>
              <a:satOff val="-17511"/>
              <a:lumOff val="164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Commitment</a:t>
          </a:r>
        </a:p>
      </dsp:txBody>
      <dsp:txXfrm>
        <a:off x="3846024" y="1686131"/>
        <a:ext cx="2512125" cy="506697"/>
      </dsp:txXfrm>
    </dsp:sp>
    <dsp:sp modelId="{8CC2AD6C-4647-4E65-B7C7-3164373AF8F5}">
      <dsp:nvSpPr>
        <dsp:cNvPr id="0" name=""/>
        <dsp:cNvSpPr/>
      </dsp:nvSpPr>
      <dsp:spPr>
        <a:xfrm>
          <a:off x="3818613" y="229042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12574"/>
              <a:satOff val="-26266"/>
              <a:lumOff val="24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of Conflict</a:t>
          </a:r>
        </a:p>
      </dsp:txBody>
      <dsp:txXfrm>
        <a:off x="3846024" y="2317840"/>
        <a:ext cx="2512125" cy="506697"/>
      </dsp:txXfrm>
    </dsp:sp>
    <dsp:sp modelId="{9C8B537B-6D61-4D2F-B223-E5A9F456F4A1}">
      <dsp:nvSpPr>
        <dsp:cNvPr id="0" name=""/>
        <dsp:cNvSpPr/>
      </dsp:nvSpPr>
      <dsp:spPr>
        <a:xfrm>
          <a:off x="3818613" y="2922139"/>
          <a:ext cx="2566947" cy="56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16765"/>
              <a:satOff val="-35021"/>
              <a:lumOff val="32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Absence of Trust</a:t>
          </a:r>
        </a:p>
      </dsp:txBody>
      <dsp:txXfrm>
        <a:off x="3846024" y="2949550"/>
        <a:ext cx="2512125" cy="506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E633A-585E-4B3E-86D8-28CC6FB324C1}">
      <dsp:nvSpPr>
        <dsp:cNvPr id="0" name=""/>
        <dsp:cNvSpPr/>
      </dsp:nvSpPr>
      <dsp:spPr>
        <a:xfrm>
          <a:off x="4726380" y="646628"/>
          <a:ext cx="1712903" cy="1713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A7B80-B84D-4BDA-B41B-E78F0EBA3923}">
      <dsp:nvSpPr>
        <dsp:cNvPr id="0" name=""/>
        <dsp:cNvSpPr/>
      </dsp:nvSpPr>
      <dsp:spPr>
        <a:xfrm>
          <a:off x="4783254" y="703746"/>
          <a:ext cx="1599155" cy="15989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Trust</a:t>
          </a:r>
        </a:p>
      </dsp:txBody>
      <dsp:txXfrm>
        <a:off x="5011864" y="932215"/>
        <a:ext cx="1141935" cy="1142046"/>
      </dsp:txXfrm>
    </dsp:sp>
    <dsp:sp modelId="{124CC1EC-220F-4D9A-B418-445168E30BA9}">
      <dsp:nvSpPr>
        <dsp:cNvPr id="0" name=""/>
        <dsp:cNvSpPr/>
      </dsp:nvSpPr>
      <dsp:spPr>
        <a:xfrm rot="2700000">
          <a:off x="2958108" y="648699"/>
          <a:ext cx="1708777" cy="1708777"/>
        </a:xfrm>
        <a:prstGeom prst="teardrop">
          <a:avLst>
            <a:gd name="adj" fmla="val 100000"/>
          </a:avLst>
        </a:prstGeom>
        <a:solidFill>
          <a:schemeClr val="accent3">
            <a:hueOff val="-704236"/>
            <a:satOff val="-2382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FF37B-97D3-43D8-913C-920A6BA9F352}">
      <dsp:nvSpPr>
        <dsp:cNvPr id="0" name=""/>
        <dsp:cNvSpPr/>
      </dsp:nvSpPr>
      <dsp:spPr>
        <a:xfrm>
          <a:off x="3012919" y="703746"/>
          <a:ext cx="1599155" cy="15989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04236"/>
              <a:satOff val="-2382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Vulnerability</a:t>
          </a:r>
        </a:p>
      </dsp:txBody>
      <dsp:txXfrm>
        <a:off x="3241530" y="932215"/>
        <a:ext cx="1141935" cy="1142046"/>
      </dsp:txXfrm>
    </dsp:sp>
    <dsp:sp modelId="{30376186-B2C2-4006-A1AB-0B0983B1DF90}">
      <dsp:nvSpPr>
        <dsp:cNvPr id="0" name=""/>
        <dsp:cNvSpPr/>
      </dsp:nvSpPr>
      <dsp:spPr>
        <a:xfrm rot="2700000">
          <a:off x="1187774" y="648699"/>
          <a:ext cx="1708777" cy="1708777"/>
        </a:xfrm>
        <a:prstGeom prst="teardrop">
          <a:avLst>
            <a:gd name="adj" fmla="val 100000"/>
          </a:avLst>
        </a:prstGeom>
        <a:solidFill>
          <a:schemeClr val="accent3">
            <a:hueOff val="-1408471"/>
            <a:satOff val="-4763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CFEA-79FE-4A77-B314-1D00B0BBFB27}">
      <dsp:nvSpPr>
        <dsp:cNvPr id="0" name=""/>
        <dsp:cNvSpPr/>
      </dsp:nvSpPr>
      <dsp:spPr>
        <a:xfrm>
          <a:off x="1242585" y="703746"/>
          <a:ext cx="1599155" cy="15989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08471"/>
              <a:satOff val="-4763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Humility</a:t>
          </a:r>
        </a:p>
      </dsp:txBody>
      <dsp:txXfrm>
        <a:off x="1471195" y="932215"/>
        <a:ext cx="1141935" cy="11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42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67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49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916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553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4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1d4239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1d4239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93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19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1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647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61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cb94445b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cb94445b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06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490650"/>
            <a:ext cx="4114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225054"/>
            <a:ext cx="41148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465/amr.2014.0335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Go Team Clipart #10781 - Clipartion.com">
            <a:extLst>
              <a:ext uri="{FF2B5EF4-FFF2-40B4-BE49-F238E27FC236}">
                <a16:creationId xmlns:a16="http://schemas.microsoft.com/office/drawing/2014/main" id="{3C42F965-1687-436A-8898-B8A65938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30" y="716756"/>
            <a:ext cx="4897673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57200" y="1490650"/>
            <a:ext cx="4114800" cy="960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Team Trust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57200" y="2291255"/>
            <a:ext cx="4114800" cy="1361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High-Performance Work Teams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/>
        </p:nvGraphicFramePr>
        <p:xfrm>
          <a:off x="-1560786" y="78524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531F-68AD-44D9-8571-80B8031A129A}"/>
              </a:ext>
            </a:extLst>
          </p:cNvPr>
          <p:cNvSpPr txBox="1"/>
          <p:nvPr/>
        </p:nvSpPr>
        <p:spPr>
          <a:xfrm>
            <a:off x="4897820" y="374168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Lack of vulnerability leads to limited formation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of team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04859-AA6B-4B08-9B4F-3D81F69D1592}"/>
              </a:ext>
            </a:extLst>
          </p:cNvPr>
          <p:cNvSpPr txBox="1"/>
          <p:nvPr/>
        </p:nvSpPr>
        <p:spPr>
          <a:xfrm>
            <a:off x="4897820" y="3086817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Absence of trust prevents cognitive conflict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while fueling affective conflict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83D38-AA45-49AC-BD01-15C287107443}"/>
              </a:ext>
            </a:extLst>
          </p:cNvPr>
          <p:cNvSpPr txBox="1"/>
          <p:nvPr/>
        </p:nvSpPr>
        <p:spPr>
          <a:xfrm>
            <a:off x="4897820" y="2470911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Without opinions being heard (cognitive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conflict), members fail to commit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67A87-73C5-4638-B01D-FBBB4DADA382}"/>
              </a:ext>
            </a:extLst>
          </p:cNvPr>
          <p:cNvSpPr txBox="1"/>
          <p:nvPr/>
        </p:nvSpPr>
        <p:spPr>
          <a:xfrm>
            <a:off x="4869283" y="1816046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Members avoid accountability for outcomes</a:t>
            </a:r>
          </a:p>
          <a:p>
            <a:r>
              <a:rPr lang="en-US" b="1" i="1" dirty="0"/>
              <a:t>in which they have no ownership</a:t>
            </a:r>
          </a:p>
        </p:txBody>
      </p:sp>
    </p:spTree>
    <p:extLst>
      <p:ext uri="{BB962C8B-B14F-4D97-AF65-F5344CB8AC3E}">
        <p14:creationId xmlns:p14="http://schemas.microsoft.com/office/powerpoint/2010/main" val="190647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/>
        </p:nvGraphicFramePr>
        <p:xfrm>
          <a:off x="-1560786" y="78524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531F-68AD-44D9-8571-80B8031A129A}"/>
              </a:ext>
            </a:extLst>
          </p:cNvPr>
          <p:cNvSpPr txBox="1"/>
          <p:nvPr/>
        </p:nvSpPr>
        <p:spPr>
          <a:xfrm>
            <a:off x="4897820" y="374168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Lack of vulnerability leads to limited formation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of team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04859-AA6B-4B08-9B4F-3D81F69D1592}"/>
              </a:ext>
            </a:extLst>
          </p:cNvPr>
          <p:cNvSpPr txBox="1"/>
          <p:nvPr/>
        </p:nvSpPr>
        <p:spPr>
          <a:xfrm>
            <a:off x="4897820" y="3086817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Absence of trust prevents cognitive conflict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while fueling affective conflict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83D38-AA45-49AC-BD01-15C287107443}"/>
              </a:ext>
            </a:extLst>
          </p:cNvPr>
          <p:cNvSpPr txBox="1"/>
          <p:nvPr/>
        </p:nvSpPr>
        <p:spPr>
          <a:xfrm>
            <a:off x="4897820" y="2470911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Without opinions being heard (cognitive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conflict), members fail to commit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67A87-73C5-4638-B01D-FBBB4DADA382}"/>
              </a:ext>
            </a:extLst>
          </p:cNvPr>
          <p:cNvSpPr txBox="1"/>
          <p:nvPr/>
        </p:nvSpPr>
        <p:spPr>
          <a:xfrm>
            <a:off x="4869283" y="1816046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Members avoid accountability for outcomes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in which they have no ownership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6A9DB-9CAB-4016-A80A-AE609D6527D9}"/>
              </a:ext>
            </a:extLst>
          </p:cNvPr>
          <p:cNvSpPr txBox="1"/>
          <p:nvPr/>
        </p:nvSpPr>
        <p:spPr>
          <a:xfrm>
            <a:off x="4884996" y="1200140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Individual desires take precedence over</a:t>
            </a:r>
          </a:p>
          <a:p>
            <a:r>
              <a:rPr lang="en-US" b="1" i="1" dirty="0"/>
              <a:t>team goals</a:t>
            </a:r>
          </a:p>
        </p:txBody>
      </p:sp>
    </p:spTree>
    <p:extLst>
      <p:ext uri="{BB962C8B-B14F-4D97-AF65-F5344CB8AC3E}">
        <p14:creationId xmlns:p14="http://schemas.microsoft.com/office/powerpoint/2010/main" val="37209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854317" y="1137428"/>
            <a:ext cx="7435366" cy="2383537"/>
            <a:chOff x="457176" y="1331775"/>
            <a:chExt cx="3126900" cy="1824059"/>
          </a:xfrm>
        </p:grpSpPr>
        <p:sp>
          <p:nvSpPr>
            <p:cNvPr id="157" name="Google Shape;157;p16"/>
            <p:cNvSpPr txBox="1"/>
            <p:nvPr/>
          </p:nvSpPr>
          <p:spPr>
            <a:xfrm>
              <a:off x="457200" y="1331775"/>
              <a:ext cx="3126876" cy="38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Trust Begins with Leadership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457176" y="2020984"/>
              <a:ext cx="3126900" cy="113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When organizational interests do not appear to align with personal interests, trust within the organization is diminished.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(Do, 2018)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98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FFA2-F037-4E59-A48D-96220F36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9E73-B3FE-4900-AC38-C98D97A5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152224"/>
            <a:ext cx="8520600" cy="1598451"/>
          </a:xfrm>
        </p:spPr>
        <p:txBody>
          <a:bodyPr>
            <a:normAutofit/>
          </a:bodyPr>
          <a:lstStyle/>
          <a:p>
            <a:pPr marL="139700" indent="0" algn="l">
              <a:buNone/>
            </a:pPr>
            <a:r>
              <a:rPr lang="en-US" dirty="0"/>
              <a:t>15 questions – respond honestly and without over-thinking…</a:t>
            </a:r>
          </a:p>
          <a:p>
            <a:pPr marL="139700" indent="0" algn="l">
              <a:buNone/>
            </a:pPr>
            <a:endParaRPr lang="en-US" dirty="0"/>
          </a:p>
          <a:p>
            <a:pPr marL="139700" indent="0" algn="l">
              <a:buNone/>
            </a:pPr>
            <a:r>
              <a:rPr lang="en-US" dirty="0"/>
              <a:t>Make a note of the statement number and your score for each question.  Scores are:</a:t>
            </a:r>
          </a:p>
          <a:p>
            <a:pPr algn="l"/>
            <a:r>
              <a:rPr lang="en-US" dirty="0"/>
              <a:t>3 – Usually</a:t>
            </a:r>
          </a:p>
          <a:p>
            <a:pPr algn="l"/>
            <a:r>
              <a:rPr lang="en-US" dirty="0"/>
              <a:t>2 – Sometimes</a:t>
            </a:r>
          </a:p>
          <a:p>
            <a:pPr algn="l"/>
            <a:r>
              <a:rPr lang="en-US" dirty="0"/>
              <a:t>1 – Rarely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4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20B0-51FF-4042-82D6-95815645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82600" indent="-342900">
              <a:buFont typeface="+mj-lt"/>
              <a:buAutoNum type="arabicPeriod"/>
            </a:pPr>
            <a:r>
              <a:rPr lang="en-US" sz="2000" b="1" dirty="0"/>
              <a:t>Team members are passionate and unguarded in their discussion of issues.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/>
            </a:pPr>
            <a:r>
              <a:rPr lang="en-US" sz="2000" b="1" dirty="0"/>
              <a:t>Team members call out one another’s deficiencies or unproductive behaviors.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/>
            </a:pPr>
            <a:r>
              <a:rPr lang="en-US" sz="2000" b="1" dirty="0"/>
              <a:t>Team members know what their peers are working on and how they contribute to the collective good of the team.</a:t>
            </a:r>
          </a:p>
        </p:txBody>
      </p:sp>
    </p:spTree>
    <p:extLst>
      <p:ext uri="{BB962C8B-B14F-4D97-AF65-F5344CB8AC3E}">
        <p14:creationId xmlns:p14="http://schemas.microsoft.com/office/powerpoint/2010/main" val="347812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20B0-51FF-4042-82D6-95815645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indent="-457200">
              <a:buFont typeface="+mj-lt"/>
              <a:buAutoNum type="arabicPeriod" startAt="4"/>
            </a:pPr>
            <a:r>
              <a:rPr lang="en-US" sz="2000" b="1" dirty="0"/>
              <a:t>Team members quickly and genuinely apologize to one another when they say or do something inappropriate or possibly damaging to the team.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4"/>
            </a:pPr>
            <a:r>
              <a:rPr lang="en-US" sz="2000" b="1" dirty="0"/>
              <a:t>Team members willingly make sacrifices (such as budget, turf, head count, time, etc.) for the good of the team.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4"/>
            </a:pPr>
            <a:r>
              <a:rPr lang="en-US" sz="2000" b="1" dirty="0"/>
              <a:t>Team members openly admit their weaknesses and mistakes.</a:t>
            </a:r>
          </a:p>
        </p:txBody>
      </p:sp>
    </p:spTree>
    <p:extLst>
      <p:ext uri="{BB962C8B-B14F-4D97-AF65-F5344CB8AC3E}">
        <p14:creationId xmlns:p14="http://schemas.microsoft.com/office/powerpoint/2010/main" val="247560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20B0-51FF-4042-82D6-95815645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indent="-457200">
              <a:buFont typeface="+mj-lt"/>
              <a:buAutoNum type="arabicPeriod" startAt="7"/>
            </a:pPr>
            <a:r>
              <a:rPr lang="en-US" sz="2000" b="1" dirty="0"/>
              <a:t>Team meetings are compelling and not boring.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7"/>
            </a:pPr>
            <a:r>
              <a:rPr lang="en-US" sz="2000" b="1" dirty="0"/>
              <a:t>Team members leave meetings confident that their peers are completely committed to the decisions that were agreed on, even if there was initial disagreement.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7"/>
            </a:pPr>
            <a:r>
              <a:rPr lang="en-US" sz="2000" b="1" dirty="0"/>
              <a:t>Morale is significantly affected by the failure to achieve team goals.</a:t>
            </a:r>
          </a:p>
        </p:txBody>
      </p:sp>
    </p:spTree>
    <p:extLst>
      <p:ext uri="{BB962C8B-B14F-4D97-AF65-F5344CB8AC3E}">
        <p14:creationId xmlns:p14="http://schemas.microsoft.com/office/powerpoint/2010/main" val="14606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20B0-51FF-4042-82D6-95815645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indent="-457200">
              <a:buFont typeface="+mj-lt"/>
              <a:buAutoNum type="arabicPeriod" startAt="10"/>
            </a:pPr>
            <a:r>
              <a:rPr lang="en-US" sz="2000" b="1" dirty="0"/>
              <a:t>During team meetings, the most important – and difficult – issues are put on the table to be resolved.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10"/>
            </a:pPr>
            <a:r>
              <a:rPr lang="en-US" sz="2000" b="1" dirty="0"/>
              <a:t>Team members are deeply concerned about the prospect of letting down their peers.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10"/>
            </a:pPr>
            <a:r>
              <a:rPr lang="en-US" sz="2000" b="1" dirty="0"/>
              <a:t>Team members know about one another’s personal lives and are comfortable discussing them.</a:t>
            </a:r>
          </a:p>
        </p:txBody>
      </p:sp>
    </p:spTree>
    <p:extLst>
      <p:ext uri="{BB962C8B-B14F-4D97-AF65-F5344CB8AC3E}">
        <p14:creationId xmlns:p14="http://schemas.microsoft.com/office/powerpoint/2010/main" val="216804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20B0-51FF-4042-82D6-95815645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indent="-457200">
              <a:buFont typeface="+mj-lt"/>
              <a:buAutoNum type="arabicPeriod" startAt="13"/>
            </a:pPr>
            <a:r>
              <a:rPr lang="en-US" sz="2000" b="1" dirty="0"/>
              <a:t>Team members end discussions with clear and specific resolutions and calls to action.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13"/>
            </a:pPr>
            <a:r>
              <a:rPr lang="en-US" sz="2000" b="1" dirty="0"/>
              <a:t>Team members challenge one another about their plans and approaches.</a:t>
            </a:r>
            <a:br>
              <a:rPr lang="en-US" sz="2000" b="1" dirty="0"/>
            </a:br>
            <a:endParaRPr lang="en-US" sz="2000" b="1" dirty="0"/>
          </a:p>
          <a:p>
            <a:pPr marL="482600" indent="-342900">
              <a:buFont typeface="+mj-lt"/>
              <a:buAutoNum type="arabicPeriod" startAt="13"/>
            </a:pPr>
            <a:r>
              <a:rPr lang="en-US" sz="2000" b="1" dirty="0"/>
              <a:t>Team members are slow to seek credit for their own contributions, but quick to point out those of others.</a:t>
            </a:r>
          </a:p>
        </p:txBody>
      </p:sp>
    </p:spTree>
    <p:extLst>
      <p:ext uri="{BB962C8B-B14F-4D97-AF65-F5344CB8AC3E}">
        <p14:creationId xmlns:p14="http://schemas.microsoft.com/office/powerpoint/2010/main" val="181309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737-29C9-4BB1-B362-29AECFF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Summary</a:t>
            </a:r>
          </a:p>
        </p:txBody>
      </p:sp>
      <p:graphicFrame>
        <p:nvGraphicFramePr>
          <p:cNvPr id="6" name="Google Shape;1065;p34">
            <a:extLst>
              <a:ext uri="{FF2B5EF4-FFF2-40B4-BE49-F238E27FC236}">
                <a16:creationId xmlns:a16="http://schemas.microsoft.com/office/drawing/2014/main" id="{F61AAC05-8679-4887-A153-8C3CE467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625129"/>
              </p:ext>
            </p:extLst>
          </p:nvPr>
        </p:nvGraphicFramePr>
        <p:xfrm>
          <a:off x="457200" y="922017"/>
          <a:ext cx="8229600" cy="2338570"/>
        </p:xfrm>
        <a:graphic>
          <a:graphicData uri="http://schemas.openxmlformats.org/drawingml/2006/table">
            <a:tbl>
              <a:tblPr>
                <a:noFill/>
                <a:tableStyleId>{249FDDF8-7EBB-4B0A-8C72-E98E66D6B687}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437464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54244156"/>
                    </a:ext>
                  </a:extLst>
                </a:gridCol>
              </a:tblGrid>
              <a:tr h="43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Absence of Trust</a:t>
                      </a:r>
                      <a:endParaRPr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Fear of Conflict</a:t>
                      </a:r>
                      <a:endParaRPr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Lack of Commitment</a:t>
                      </a:r>
                      <a:endParaRPr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Avoidance of Accountability</a:t>
                      </a:r>
                      <a:endParaRPr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Inattention to Results</a:t>
                      </a:r>
                      <a:endParaRPr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#4  _____</a:t>
                      </a: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8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#3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#2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#5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#6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#7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8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#8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#11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#9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#12 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#10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8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#13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#14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#15 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91175"/>
                  </a:ext>
                </a:extLst>
              </a:tr>
              <a:tr h="432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_____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8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_____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B177">
                        <a:alpha val="1254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75109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652384-0514-4A6A-9A7C-3B5B4BDC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262957"/>
            <a:ext cx="8520600" cy="1598451"/>
          </a:xfrm>
        </p:spPr>
        <p:txBody>
          <a:bodyPr>
            <a:normAutofit lnSpcReduction="10000"/>
          </a:bodyPr>
          <a:lstStyle/>
          <a:p>
            <a:pPr marL="139700" indent="0" algn="l">
              <a:buNone/>
            </a:pPr>
            <a:r>
              <a:rPr lang="en-US" dirty="0"/>
              <a:t>Understanding the column totals:</a:t>
            </a:r>
          </a:p>
          <a:p>
            <a:pPr algn="l"/>
            <a:r>
              <a:rPr lang="en-US" dirty="0"/>
              <a:t>8-9 – Indicates that dysfunction is likely not a problem</a:t>
            </a:r>
          </a:p>
          <a:p>
            <a:pPr algn="l"/>
            <a:r>
              <a:rPr lang="en-US" dirty="0"/>
              <a:t>6-7 – Indicates the dysfunction could be a problem</a:t>
            </a:r>
          </a:p>
          <a:p>
            <a:pPr algn="l"/>
            <a:r>
              <a:rPr lang="en-US" dirty="0"/>
              <a:t>3-5 – Indicates the dysfunction likely needs to be addressed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i="1" dirty="0"/>
              <a:t>Ultimately, every team needs constant attention and work; otherwise, the team will deviate toward dysfunction regardless of score…</a:t>
            </a:r>
          </a:p>
        </p:txBody>
      </p:sp>
      <p:sp>
        <p:nvSpPr>
          <p:cNvPr id="8" name="Google Shape;165;p16">
            <a:extLst>
              <a:ext uri="{FF2B5EF4-FFF2-40B4-BE49-F238E27FC236}">
                <a16:creationId xmlns:a16="http://schemas.microsoft.com/office/drawing/2014/main" id="{76BAB565-0896-495A-9C15-079840D8D0AC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752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Teams?</a:t>
            </a:r>
            <a:endParaRPr dirty="0"/>
          </a:p>
        </p:txBody>
      </p:sp>
      <p:grpSp>
        <p:nvGrpSpPr>
          <p:cNvPr id="159" name="Google Shape;159;p16"/>
          <p:cNvGrpSpPr/>
          <p:nvPr/>
        </p:nvGrpSpPr>
        <p:grpSpPr>
          <a:xfrm>
            <a:off x="1209695" y="3790305"/>
            <a:ext cx="2805259" cy="680663"/>
            <a:chOff x="3794999" y="1275738"/>
            <a:chExt cx="2187006" cy="680663"/>
          </a:xfrm>
        </p:grpSpPr>
        <p:sp>
          <p:nvSpPr>
            <p:cNvPr id="160" name="Google Shape;160;p16"/>
            <p:cNvSpPr txBox="1"/>
            <p:nvPr/>
          </p:nvSpPr>
          <p:spPr>
            <a:xfrm>
              <a:off x="3795000" y="127573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Participation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3794999" y="1557701"/>
              <a:ext cx="2187006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Individual participation increases in low-risk environments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1208934" y="1328485"/>
            <a:ext cx="2644394" cy="680679"/>
            <a:chOff x="6633000" y="2663550"/>
            <a:chExt cx="2061000" cy="680679"/>
          </a:xfrm>
        </p:grpSpPr>
        <p:sp>
          <p:nvSpPr>
            <p:cNvPr id="164" name="Google Shape;164;p16"/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Structure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6633000" y="2940729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More effective than traditional </a:t>
              </a: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hierarchical structures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439504" y="2561045"/>
            <a:ext cx="2610768" cy="680677"/>
            <a:chOff x="3795000" y="4051388"/>
            <a:chExt cx="2061000" cy="680677"/>
          </a:xfrm>
        </p:grpSpPr>
        <p:sp>
          <p:nvSpPr>
            <p:cNvPr id="168" name="Google Shape;168;p16"/>
            <p:cNvSpPr txBox="1"/>
            <p:nvPr/>
          </p:nvSpPr>
          <p:spPr>
            <a:xfrm>
              <a:off x="3795000" y="405138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Decisions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3795000" y="4333365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More efficient decision making practices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8DA11-B958-4293-8CC8-59041FEC913A}"/>
              </a:ext>
            </a:extLst>
          </p:cNvPr>
          <p:cNvGrpSpPr/>
          <p:nvPr/>
        </p:nvGrpSpPr>
        <p:grpSpPr>
          <a:xfrm>
            <a:off x="439504" y="1331170"/>
            <a:ext cx="624600" cy="624600"/>
            <a:chOff x="915310" y="1472857"/>
            <a:chExt cx="624600" cy="624600"/>
          </a:xfrm>
        </p:grpSpPr>
        <p:sp>
          <p:nvSpPr>
            <p:cNvPr id="173" name="Google Shape;173;p16"/>
            <p:cNvSpPr/>
            <p:nvPr/>
          </p:nvSpPr>
          <p:spPr>
            <a:xfrm>
              <a:off x="915310" y="1472857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9544;p78">
              <a:extLst>
                <a:ext uri="{FF2B5EF4-FFF2-40B4-BE49-F238E27FC236}">
                  <a16:creationId xmlns:a16="http://schemas.microsoft.com/office/drawing/2014/main" id="{882A5538-9B7E-4EBB-9427-C1FEEDA5722C}"/>
                </a:ext>
              </a:extLst>
            </p:cNvPr>
            <p:cNvSpPr/>
            <p:nvPr/>
          </p:nvSpPr>
          <p:spPr>
            <a:xfrm>
              <a:off x="1062629" y="1621503"/>
              <a:ext cx="329962" cy="327309"/>
            </a:xfrm>
            <a:custGeom>
              <a:avLst/>
              <a:gdLst/>
              <a:ahLst/>
              <a:cxnLst/>
              <a:rect l="l" t="t" r="r" b="b"/>
              <a:pathLst>
                <a:path w="11816" h="11721" extrusionOk="0">
                  <a:moveTo>
                    <a:pt x="2395" y="631"/>
                  </a:moveTo>
                  <a:cubicBezTo>
                    <a:pt x="2584" y="631"/>
                    <a:pt x="2742" y="789"/>
                    <a:pt x="2742" y="978"/>
                  </a:cubicBezTo>
                  <a:cubicBezTo>
                    <a:pt x="2742" y="1167"/>
                    <a:pt x="2584" y="1324"/>
                    <a:pt x="2395" y="1324"/>
                  </a:cubicBezTo>
                  <a:lnTo>
                    <a:pt x="1009" y="1324"/>
                  </a:lnTo>
                  <a:cubicBezTo>
                    <a:pt x="820" y="1324"/>
                    <a:pt x="663" y="1167"/>
                    <a:pt x="663" y="978"/>
                  </a:cubicBezTo>
                  <a:cubicBezTo>
                    <a:pt x="663" y="789"/>
                    <a:pt x="820" y="631"/>
                    <a:pt x="1009" y="631"/>
                  </a:cubicBezTo>
                  <a:close/>
                  <a:moveTo>
                    <a:pt x="6554" y="631"/>
                  </a:moveTo>
                  <a:cubicBezTo>
                    <a:pt x="6774" y="631"/>
                    <a:pt x="6932" y="789"/>
                    <a:pt x="6932" y="978"/>
                  </a:cubicBezTo>
                  <a:cubicBezTo>
                    <a:pt x="6932" y="1167"/>
                    <a:pt x="6774" y="1324"/>
                    <a:pt x="6554" y="1324"/>
                  </a:cubicBezTo>
                  <a:lnTo>
                    <a:pt x="5199" y="1324"/>
                  </a:lnTo>
                  <a:cubicBezTo>
                    <a:pt x="4979" y="1324"/>
                    <a:pt x="4821" y="1167"/>
                    <a:pt x="4821" y="978"/>
                  </a:cubicBezTo>
                  <a:cubicBezTo>
                    <a:pt x="4821" y="789"/>
                    <a:pt x="4979" y="631"/>
                    <a:pt x="5199" y="631"/>
                  </a:cubicBezTo>
                  <a:close/>
                  <a:moveTo>
                    <a:pt x="10776" y="631"/>
                  </a:moveTo>
                  <a:cubicBezTo>
                    <a:pt x="10965" y="631"/>
                    <a:pt x="11122" y="789"/>
                    <a:pt x="11122" y="978"/>
                  </a:cubicBezTo>
                  <a:cubicBezTo>
                    <a:pt x="11122" y="1167"/>
                    <a:pt x="10965" y="1324"/>
                    <a:pt x="10776" y="1324"/>
                  </a:cubicBezTo>
                  <a:lnTo>
                    <a:pt x="9389" y="1324"/>
                  </a:lnTo>
                  <a:cubicBezTo>
                    <a:pt x="9200" y="1324"/>
                    <a:pt x="9043" y="1167"/>
                    <a:pt x="9043" y="978"/>
                  </a:cubicBezTo>
                  <a:cubicBezTo>
                    <a:pt x="9043" y="789"/>
                    <a:pt x="9200" y="631"/>
                    <a:pt x="9389" y="631"/>
                  </a:cubicBezTo>
                  <a:close/>
                  <a:moveTo>
                    <a:pt x="7279" y="4790"/>
                  </a:moveTo>
                  <a:cubicBezTo>
                    <a:pt x="7468" y="4790"/>
                    <a:pt x="7625" y="4947"/>
                    <a:pt x="7625" y="5136"/>
                  </a:cubicBezTo>
                  <a:lnTo>
                    <a:pt x="7625" y="6554"/>
                  </a:lnTo>
                  <a:cubicBezTo>
                    <a:pt x="7625" y="6775"/>
                    <a:pt x="7468" y="6932"/>
                    <a:pt x="7279" y="6932"/>
                  </a:cubicBezTo>
                  <a:lnTo>
                    <a:pt x="4506" y="6932"/>
                  </a:lnTo>
                  <a:cubicBezTo>
                    <a:pt x="4317" y="6932"/>
                    <a:pt x="4160" y="6775"/>
                    <a:pt x="4160" y="6554"/>
                  </a:cubicBezTo>
                  <a:lnTo>
                    <a:pt x="4160" y="5136"/>
                  </a:lnTo>
                  <a:cubicBezTo>
                    <a:pt x="4160" y="4947"/>
                    <a:pt x="4317" y="4790"/>
                    <a:pt x="4506" y="4790"/>
                  </a:cubicBezTo>
                  <a:close/>
                  <a:moveTo>
                    <a:pt x="2395" y="10398"/>
                  </a:moveTo>
                  <a:cubicBezTo>
                    <a:pt x="2584" y="10398"/>
                    <a:pt x="2742" y="10555"/>
                    <a:pt x="2742" y="10744"/>
                  </a:cubicBezTo>
                  <a:cubicBezTo>
                    <a:pt x="2742" y="10933"/>
                    <a:pt x="2584" y="11091"/>
                    <a:pt x="2395" y="11091"/>
                  </a:cubicBezTo>
                  <a:lnTo>
                    <a:pt x="1009" y="11091"/>
                  </a:lnTo>
                  <a:cubicBezTo>
                    <a:pt x="820" y="11091"/>
                    <a:pt x="663" y="10933"/>
                    <a:pt x="663" y="10744"/>
                  </a:cubicBezTo>
                  <a:cubicBezTo>
                    <a:pt x="663" y="10555"/>
                    <a:pt x="820" y="10398"/>
                    <a:pt x="1009" y="10398"/>
                  </a:cubicBezTo>
                  <a:close/>
                  <a:moveTo>
                    <a:pt x="6585" y="10398"/>
                  </a:moveTo>
                  <a:cubicBezTo>
                    <a:pt x="6806" y="10398"/>
                    <a:pt x="6964" y="10555"/>
                    <a:pt x="6964" y="10744"/>
                  </a:cubicBezTo>
                  <a:cubicBezTo>
                    <a:pt x="6964" y="10933"/>
                    <a:pt x="6806" y="11091"/>
                    <a:pt x="6585" y="11091"/>
                  </a:cubicBezTo>
                  <a:lnTo>
                    <a:pt x="5231" y="11091"/>
                  </a:lnTo>
                  <a:cubicBezTo>
                    <a:pt x="5010" y="11091"/>
                    <a:pt x="4853" y="10933"/>
                    <a:pt x="4853" y="10744"/>
                  </a:cubicBezTo>
                  <a:cubicBezTo>
                    <a:pt x="4853" y="10555"/>
                    <a:pt x="5010" y="10398"/>
                    <a:pt x="5231" y="10398"/>
                  </a:cubicBezTo>
                  <a:close/>
                  <a:moveTo>
                    <a:pt x="10776" y="10398"/>
                  </a:moveTo>
                  <a:cubicBezTo>
                    <a:pt x="10965" y="10398"/>
                    <a:pt x="11122" y="10555"/>
                    <a:pt x="11122" y="10744"/>
                  </a:cubicBezTo>
                  <a:cubicBezTo>
                    <a:pt x="11122" y="10933"/>
                    <a:pt x="10965" y="11091"/>
                    <a:pt x="10776" y="11091"/>
                  </a:cubicBezTo>
                  <a:lnTo>
                    <a:pt x="9389" y="11091"/>
                  </a:lnTo>
                  <a:cubicBezTo>
                    <a:pt x="9200" y="11091"/>
                    <a:pt x="9043" y="10933"/>
                    <a:pt x="9043" y="10744"/>
                  </a:cubicBezTo>
                  <a:cubicBezTo>
                    <a:pt x="9043" y="10555"/>
                    <a:pt x="9200" y="10398"/>
                    <a:pt x="9389" y="10398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4"/>
                    <a:pt x="1" y="1009"/>
                  </a:cubicBezTo>
                  <a:cubicBezTo>
                    <a:pt x="1" y="1608"/>
                    <a:pt x="473" y="2049"/>
                    <a:pt x="1009" y="2049"/>
                  </a:cubicBezTo>
                  <a:lnTo>
                    <a:pt x="1356" y="2049"/>
                  </a:lnTo>
                  <a:lnTo>
                    <a:pt x="1356" y="2395"/>
                  </a:lnTo>
                  <a:cubicBezTo>
                    <a:pt x="1356" y="2994"/>
                    <a:pt x="1828" y="3403"/>
                    <a:pt x="2395" y="3403"/>
                  </a:cubicBezTo>
                  <a:lnTo>
                    <a:pt x="5546" y="3403"/>
                  </a:lnTo>
                  <a:lnTo>
                    <a:pt x="5546" y="4128"/>
                  </a:lnTo>
                  <a:lnTo>
                    <a:pt x="4506" y="4128"/>
                  </a:lnTo>
                  <a:cubicBezTo>
                    <a:pt x="3939" y="4128"/>
                    <a:pt x="3466" y="4601"/>
                    <a:pt x="3466" y="5136"/>
                  </a:cubicBezTo>
                  <a:lnTo>
                    <a:pt x="3466" y="6554"/>
                  </a:lnTo>
                  <a:cubicBezTo>
                    <a:pt x="3466" y="7153"/>
                    <a:pt x="3939" y="7594"/>
                    <a:pt x="4506" y="7594"/>
                  </a:cubicBezTo>
                  <a:lnTo>
                    <a:pt x="5546" y="7594"/>
                  </a:lnTo>
                  <a:lnTo>
                    <a:pt x="5546" y="8287"/>
                  </a:lnTo>
                  <a:lnTo>
                    <a:pt x="2395" y="8287"/>
                  </a:lnTo>
                  <a:cubicBezTo>
                    <a:pt x="1797" y="8287"/>
                    <a:pt x="1356" y="8759"/>
                    <a:pt x="1356" y="9326"/>
                  </a:cubicBezTo>
                  <a:lnTo>
                    <a:pt x="1356" y="9673"/>
                  </a:lnTo>
                  <a:lnTo>
                    <a:pt x="1009" y="9673"/>
                  </a:lnTo>
                  <a:cubicBezTo>
                    <a:pt x="410" y="9673"/>
                    <a:pt x="1" y="10146"/>
                    <a:pt x="1" y="10713"/>
                  </a:cubicBezTo>
                  <a:cubicBezTo>
                    <a:pt x="1" y="11280"/>
                    <a:pt x="473" y="11721"/>
                    <a:pt x="1009" y="11721"/>
                  </a:cubicBezTo>
                  <a:lnTo>
                    <a:pt x="2395" y="11721"/>
                  </a:lnTo>
                  <a:cubicBezTo>
                    <a:pt x="2994" y="11721"/>
                    <a:pt x="3403" y="11248"/>
                    <a:pt x="3403" y="10713"/>
                  </a:cubicBezTo>
                  <a:cubicBezTo>
                    <a:pt x="3403" y="10114"/>
                    <a:pt x="2931" y="9673"/>
                    <a:pt x="2395" y="9673"/>
                  </a:cubicBezTo>
                  <a:lnTo>
                    <a:pt x="2049" y="9673"/>
                  </a:lnTo>
                  <a:lnTo>
                    <a:pt x="2049" y="9326"/>
                  </a:lnTo>
                  <a:cubicBezTo>
                    <a:pt x="2049" y="9137"/>
                    <a:pt x="2206" y="8980"/>
                    <a:pt x="2395" y="8980"/>
                  </a:cubicBezTo>
                  <a:lnTo>
                    <a:pt x="5546" y="8980"/>
                  </a:lnTo>
                  <a:lnTo>
                    <a:pt x="5546" y="9673"/>
                  </a:lnTo>
                  <a:lnTo>
                    <a:pt x="5199" y="9673"/>
                  </a:lnTo>
                  <a:cubicBezTo>
                    <a:pt x="4601" y="9673"/>
                    <a:pt x="4160" y="10146"/>
                    <a:pt x="4160" y="10713"/>
                  </a:cubicBezTo>
                  <a:cubicBezTo>
                    <a:pt x="4160" y="11280"/>
                    <a:pt x="4632" y="11721"/>
                    <a:pt x="5199" y="11721"/>
                  </a:cubicBezTo>
                  <a:lnTo>
                    <a:pt x="6554" y="11721"/>
                  </a:lnTo>
                  <a:cubicBezTo>
                    <a:pt x="7153" y="11721"/>
                    <a:pt x="7594" y="11248"/>
                    <a:pt x="7594" y="10713"/>
                  </a:cubicBezTo>
                  <a:cubicBezTo>
                    <a:pt x="7594" y="10114"/>
                    <a:pt x="7121" y="9673"/>
                    <a:pt x="6554" y="9673"/>
                  </a:cubicBezTo>
                  <a:lnTo>
                    <a:pt x="6207" y="9673"/>
                  </a:lnTo>
                  <a:lnTo>
                    <a:pt x="6207" y="8980"/>
                  </a:lnTo>
                  <a:lnTo>
                    <a:pt x="9358" y="8980"/>
                  </a:lnTo>
                  <a:cubicBezTo>
                    <a:pt x="9547" y="8980"/>
                    <a:pt x="9704" y="9137"/>
                    <a:pt x="9704" y="9326"/>
                  </a:cubicBezTo>
                  <a:lnTo>
                    <a:pt x="9704" y="9673"/>
                  </a:lnTo>
                  <a:lnTo>
                    <a:pt x="9358" y="9673"/>
                  </a:lnTo>
                  <a:cubicBezTo>
                    <a:pt x="8759" y="9673"/>
                    <a:pt x="8350" y="10146"/>
                    <a:pt x="8350" y="10713"/>
                  </a:cubicBezTo>
                  <a:cubicBezTo>
                    <a:pt x="8350" y="11280"/>
                    <a:pt x="8791" y="11721"/>
                    <a:pt x="9358" y="11721"/>
                  </a:cubicBezTo>
                  <a:lnTo>
                    <a:pt x="10744" y="11721"/>
                  </a:lnTo>
                  <a:cubicBezTo>
                    <a:pt x="11311" y="11721"/>
                    <a:pt x="11752" y="11248"/>
                    <a:pt x="11752" y="10713"/>
                  </a:cubicBezTo>
                  <a:cubicBezTo>
                    <a:pt x="11752" y="10114"/>
                    <a:pt x="11280" y="9673"/>
                    <a:pt x="10744" y="9673"/>
                  </a:cubicBezTo>
                  <a:lnTo>
                    <a:pt x="10366" y="9673"/>
                  </a:lnTo>
                  <a:lnTo>
                    <a:pt x="10366" y="9326"/>
                  </a:lnTo>
                  <a:cubicBezTo>
                    <a:pt x="10366" y="8728"/>
                    <a:pt x="9925" y="8287"/>
                    <a:pt x="9358" y="8287"/>
                  </a:cubicBezTo>
                  <a:lnTo>
                    <a:pt x="6207" y="8287"/>
                  </a:lnTo>
                  <a:lnTo>
                    <a:pt x="6207" y="7594"/>
                  </a:lnTo>
                  <a:lnTo>
                    <a:pt x="7216" y="7594"/>
                  </a:lnTo>
                  <a:cubicBezTo>
                    <a:pt x="7814" y="7594"/>
                    <a:pt x="8287" y="7121"/>
                    <a:pt x="8287" y="6554"/>
                  </a:cubicBezTo>
                  <a:lnTo>
                    <a:pt x="8287" y="5136"/>
                  </a:lnTo>
                  <a:cubicBezTo>
                    <a:pt x="8287" y="4569"/>
                    <a:pt x="7814" y="4128"/>
                    <a:pt x="7216" y="4128"/>
                  </a:cubicBezTo>
                  <a:lnTo>
                    <a:pt x="6207" y="4128"/>
                  </a:lnTo>
                  <a:lnTo>
                    <a:pt x="6207" y="3403"/>
                  </a:lnTo>
                  <a:lnTo>
                    <a:pt x="9389" y="3403"/>
                  </a:lnTo>
                  <a:cubicBezTo>
                    <a:pt x="9988" y="3403"/>
                    <a:pt x="10429" y="2931"/>
                    <a:pt x="10429" y="2395"/>
                  </a:cubicBezTo>
                  <a:lnTo>
                    <a:pt x="10429" y="2049"/>
                  </a:lnTo>
                  <a:lnTo>
                    <a:pt x="10776" y="2049"/>
                  </a:lnTo>
                  <a:cubicBezTo>
                    <a:pt x="11374" y="2049"/>
                    <a:pt x="11815" y="1576"/>
                    <a:pt x="11815" y="1009"/>
                  </a:cubicBezTo>
                  <a:cubicBezTo>
                    <a:pt x="11815" y="411"/>
                    <a:pt x="11343" y="1"/>
                    <a:pt x="10776" y="1"/>
                  </a:cubicBezTo>
                  <a:lnTo>
                    <a:pt x="9389" y="1"/>
                  </a:lnTo>
                  <a:cubicBezTo>
                    <a:pt x="8822" y="1"/>
                    <a:pt x="8381" y="474"/>
                    <a:pt x="8381" y="1009"/>
                  </a:cubicBezTo>
                  <a:cubicBezTo>
                    <a:pt x="8381" y="1608"/>
                    <a:pt x="8854" y="2049"/>
                    <a:pt x="9389" y="2049"/>
                  </a:cubicBezTo>
                  <a:lnTo>
                    <a:pt x="9767" y="2049"/>
                  </a:lnTo>
                  <a:lnTo>
                    <a:pt x="9767" y="2395"/>
                  </a:lnTo>
                  <a:cubicBezTo>
                    <a:pt x="9767" y="2584"/>
                    <a:pt x="9610" y="2742"/>
                    <a:pt x="9389" y="2742"/>
                  </a:cubicBezTo>
                  <a:lnTo>
                    <a:pt x="6239" y="2742"/>
                  </a:lnTo>
                  <a:lnTo>
                    <a:pt x="6239" y="2049"/>
                  </a:lnTo>
                  <a:lnTo>
                    <a:pt x="6617" y="2049"/>
                  </a:lnTo>
                  <a:cubicBezTo>
                    <a:pt x="7184" y="2049"/>
                    <a:pt x="7625" y="1576"/>
                    <a:pt x="7625" y="1009"/>
                  </a:cubicBezTo>
                  <a:cubicBezTo>
                    <a:pt x="7625" y="411"/>
                    <a:pt x="7153" y="1"/>
                    <a:pt x="6617" y="1"/>
                  </a:cubicBezTo>
                  <a:lnTo>
                    <a:pt x="5231" y="1"/>
                  </a:lnTo>
                  <a:cubicBezTo>
                    <a:pt x="4632" y="1"/>
                    <a:pt x="4191" y="474"/>
                    <a:pt x="4191" y="1009"/>
                  </a:cubicBezTo>
                  <a:cubicBezTo>
                    <a:pt x="4191" y="1608"/>
                    <a:pt x="4664" y="2049"/>
                    <a:pt x="5231" y="2049"/>
                  </a:cubicBezTo>
                  <a:lnTo>
                    <a:pt x="5577" y="2049"/>
                  </a:lnTo>
                  <a:lnTo>
                    <a:pt x="5577" y="2742"/>
                  </a:lnTo>
                  <a:lnTo>
                    <a:pt x="2427" y="2742"/>
                  </a:lnTo>
                  <a:cubicBezTo>
                    <a:pt x="2238" y="2742"/>
                    <a:pt x="2080" y="2584"/>
                    <a:pt x="2080" y="2395"/>
                  </a:cubicBezTo>
                  <a:lnTo>
                    <a:pt x="2080" y="2049"/>
                  </a:lnTo>
                  <a:lnTo>
                    <a:pt x="2427" y="2049"/>
                  </a:lnTo>
                  <a:cubicBezTo>
                    <a:pt x="3025" y="2049"/>
                    <a:pt x="3466" y="1576"/>
                    <a:pt x="3466" y="1009"/>
                  </a:cubicBezTo>
                  <a:cubicBezTo>
                    <a:pt x="3466" y="411"/>
                    <a:pt x="2994" y="1"/>
                    <a:pt x="2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72B11-B37A-411A-87E8-33418B309025}"/>
              </a:ext>
            </a:extLst>
          </p:cNvPr>
          <p:cNvGrpSpPr/>
          <p:nvPr/>
        </p:nvGrpSpPr>
        <p:grpSpPr>
          <a:xfrm>
            <a:off x="3228728" y="2571598"/>
            <a:ext cx="624600" cy="624600"/>
            <a:chOff x="1898027" y="1480231"/>
            <a:chExt cx="624600" cy="624600"/>
          </a:xfrm>
        </p:grpSpPr>
        <p:sp>
          <p:nvSpPr>
            <p:cNvPr id="89" name="Google Shape;173;p16">
              <a:extLst>
                <a:ext uri="{FF2B5EF4-FFF2-40B4-BE49-F238E27FC236}">
                  <a16:creationId xmlns:a16="http://schemas.microsoft.com/office/drawing/2014/main" id="{7FB50D37-980E-40B0-B51D-3DA74D789B05}"/>
                </a:ext>
              </a:extLst>
            </p:cNvPr>
            <p:cNvSpPr/>
            <p:nvPr/>
          </p:nvSpPr>
          <p:spPr>
            <a:xfrm>
              <a:off x="1898027" y="1480231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99" name="Google Shape;7445;p73">
              <a:extLst>
                <a:ext uri="{FF2B5EF4-FFF2-40B4-BE49-F238E27FC236}">
                  <a16:creationId xmlns:a16="http://schemas.microsoft.com/office/drawing/2014/main" id="{67B293C6-2D3B-494D-9466-73EBE1E119AF}"/>
                </a:ext>
              </a:extLst>
            </p:cNvPr>
            <p:cNvGrpSpPr/>
            <p:nvPr/>
          </p:nvGrpSpPr>
          <p:grpSpPr>
            <a:xfrm>
              <a:off x="2041965" y="1624613"/>
              <a:ext cx="336724" cy="335836"/>
              <a:chOff x="-34778075" y="2272675"/>
              <a:chExt cx="293800" cy="293025"/>
            </a:xfrm>
            <a:solidFill>
              <a:schemeClr val="bg1"/>
            </a:solidFill>
          </p:grpSpPr>
          <p:sp>
            <p:nvSpPr>
              <p:cNvPr id="100" name="Google Shape;7446;p73">
                <a:extLst>
                  <a:ext uri="{FF2B5EF4-FFF2-40B4-BE49-F238E27FC236}">
                    <a16:creationId xmlns:a16="http://schemas.microsoft.com/office/drawing/2014/main" id="{0E8B699F-B82B-492C-B65E-19EDF276E071}"/>
                  </a:ext>
                </a:extLst>
              </p:cNvPr>
              <p:cNvSpPr/>
              <p:nvPr/>
            </p:nvSpPr>
            <p:spPr>
              <a:xfrm>
                <a:off x="-34725300" y="2324675"/>
                <a:ext cx="187475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7530" extrusionOk="0">
                    <a:moveTo>
                      <a:pt x="4127" y="693"/>
                    </a:moveTo>
                    <a:lnTo>
                      <a:pt x="4127" y="1134"/>
                    </a:lnTo>
                    <a:cubicBezTo>
                      <a:pt x="4127" y="1292"/>
                      <a:pt x="4253" y="1418"/>
                      <a:pt x="4411" y="1449"/>
                    </a:cubicBezTo>
                    <a:cubicBezTo>
                      <a:pt x="4600" y="1481"/>
                      <a:pt x="4821" y="1607"/>
                      <a:pt x="4978" y="1701"/>
                    </a:cubicBezTo>
                    <a:cubicBezTo>
                      <a:pt x="5023" y="1724"/>
                      <a:pt x="5075" y="1734"/>
                      <a:pt x="5130" y="1734"/>
                    </a:cubicBezTo>
                    <a:cubicBezTo>
                      <a:pt x="5230" y="1734"/>
                      <a:pt x="5338" y="1699"/>
                      <a:pt x="5419" y="1638"/>
                    </a:cubicBezTo>
                    <a:lnTo>
                      <a:pt x="5734" y="1323"/>
                    </a:lnTo>
                    <a:lnTo>
                      <a:pt x="6207" y="1796"/>
                    </a:lnTo>
                    <a:lnTo>
                      <a:pt x="5892" y="2111"/>
                    </a:lnTo>
                    <a:cubicBezTo>
                      <a:pt x="5766" y="2237"/>
                      <a:pt x="5766" y="2394"/>
                      <a:pt x="5860" y="2552"/>
                    </a:cubicBezTo>
                    <a:cubicBezTo>
                      <a:pt x="5986" y="2741"/>
                      <a:pt x="6049" y="2961"/>
                      <a:pt x="6081" y="3150"/>
                    </a:cubicBezTo>
                    <a:cubicBezTo>
                      <a:pt x="6144" y="3308"/>
                      <a:pt x="6238" y="3434"/>
                      <a:pt x="6396" y="3434"/>
                    </a:cubicBezTo>
                    <a:lnTo>
                      <a:pt x="6837" y="3434"/>
                    </a:lnTo>
                    <a:lnTo>
                      <a:pt x="6837" y="4096"/>
                    </a:lnTo>
                    <a:lnTo>
                      <a:pt x="6396" y="4096"/>
                    </a:lnTo>
                    <a:cubicBezTo>
                      <a:pt x="6238" y="4096"/>
                      <a:pt x="6144" y="4222"/>
                      <a:pt x="6081" y="4379"/>
                    </a:cubicBezTo>
                    <a:cubicBezTo>
                      <a:pt x="6049" y="4568"/>
                      <a:pt x="5923" y="4789"/>
                      <a:pt x="5860" y="4946"/>
                    </a:cubicBezTo>
                    <a:cubicBezTo>
                      <a:pt x="5766" y="5072"/>
                      <a:pt x="5829" y="5261"/>
                      <a:pt x="5892" y="5387"/>
                    </a:cubicBezTo>
                    <a:lnTo>
                      <a:pt x="6207" y="5702"/>
                    </a:lnTo>
                    <a:lnTo>
                      <a:pt x="5734" y="6175"/>
                    </a:lnTo>
                    <a:lnTo>
                      <a:pt x="5419" y="5860"/>
                    </a:lnTo>
                    <a:cubicBezTo>
                      <a:pt x="5352" y="5792"/>
                      <a:pt x="5275" y="5761"/>
                      <a:pt x="5194" y="5761"/>
                    </a:cubicBezTo>
                    <a:cubicBezTo>
                      <a:pt x="5124" y="5761"/>
                      <a:pt x="5051" y="5785"/>
                      <a:pt x="4978" y="5828"/>
                    </a:cubicBezTo>
                    <a:cubicBezTo>
                      <a:pt x="4789" y="5954"/>
                      <a:pt x="4600" y="6017"/>
                      <a:pt x="4411" y="6049"/>
                    </a:cubicBezTo>
                    <a:cubicBezTo>
                      <a:pt x="4253" y="6080"/>
                      <a:pt x="4127" y="6206"/>
                      <a:pt x="4127" y="6364"/>
                    </a:cubicBezTo>
                    <a:lnTo>
                      <a:pt x="4127" y="6805"/>
                    </a:lnTo>
                    <a:lnTo>
                      <a:pt x="3466" y="6805"/>
                    </a:lnTo>
                    <a:lnTo>
                      <a:pt x="3466" y="6364"/>
                    </a:lnTo>
                    <a:cubicBezTo>
                      <a:pt x="3466" y="6206"/>
                      <a:pt x="3340" y="6112"/>
                      <a:pt x="3182" y="6049"/>
                    </a:cubicBezTo>
                    <a:cubicBezTo>
                      <a:pt x="2993" y="6017"/>
                      <a:pt x="2741" y="5891"/>
                      <a:pt x="2584" y="5828"/>
                    </a:cubicBezTo>
                    <a:cubicBezTo>
                      <a:pt x="2549" y="5794"/>
                      <a:pt x="2497" y="5780"/>
                      <a:pt x="2441" y="5780"/>
                    </a:cubicBezTo>
                    <a:cubicBezTo>
                      <a:pt x="2344" y="5780"/>
                      <a:pt x="2234" y="5820"/>
                      <a:pt x="2174" y="5860"/>
                    </a:cubicBezTo>
                    <a:lnTo>
                      <a:pt x="1859" y="6175"/>
                    </a:lnTo>
                    <a:lnTo>
                      <a:pt x="1387" y="5702"/>
                    </a:lnTo>
                    <a:lnTo>
                      <a:pt x="1702" y="5387"/>
                    </a:lnTo>
                    <a:cubicBezTo>
                      <a:pt x="1796" y="5261"/>
                      <a:pt x="1796" y="5104"/>
                      <a:pt x="1733" y="4946"/>
                    </a:cubicBezTo>
                    <a:cubicBezTo>
                      <a:pt x="1607" y="4757"/>
                      <a:pt x="1544" y="4568"/>
                      <a:pt x="1481" y="4379"/>
                    </a:cubicBezTo>
                    <a:cubicBezTo>
                      <a:pt x="1450" y="4222"/>
                      <a:pt x="1324" y="4096"/>
                      <a:pt x="1166" y="4096"/>
                    </a:cubicBezTo>
                    <a:lnTo>
                      <a:pt x="756" y="4096"/>
                    </a:lnTo>
                    <a:lnTo>
                      <a:pt x="756" y="3434"/>
                    </a:lnTo>
                    <a:lnTo>
                      <a:pt x="1166" y="3434"/>
                    </a:lnTo>
                    <a:cubicBezTo>
                      <a:pt x="1324" y="3434"/>
                      <a:pt x="1450" y="3308"/>
                      <a:pt x="1481" y="3150"/>
                    </a:cubicBezTo>
                    <a:cubicBezTo>
                      <a:pt x="1544" y="2961"/>
                      <a:pt x="1639" y="2709"/>
                      <a:pt x="1733" y="2552"/>
                    </a:cubicBezTo>
                    <a:cubicBezTo>
                      <a:pt x="1796" y="2426"/>
                      <a:pt x="1765" y="2237"/>
                      <a:pt x="1702" y="2111"/>
                    </a:cubicBezTo>
                    <a:lnTo>
                      <a:pt x="1387" y="1796"/>
                    </a:lnTo>
                    <a:lnTo>
                      <a:pt x="1859" y="1323"/>
                    </a:lnTo>
                    <a:lnTo>
                      <a:pt x="2174" y="1638"/>
                    </a:lnTo>
                    <a:cubicBezTo>
                      <a:pt x="2230" y="1712"/>
                      <a:pt x="2307" y="1743"/>
                      <a:pt x="2392" y="1743"/>
                    </a:cubicBezTo>
                    <a:cubicBezTo>
                      <a:pt x="2453" y="1743"/>
                      <a:pt x="2518" y="1727"/>
                      <a:pt x="2584" y="1701"/>
                    </a:cubicBezTo>
                    <a:cubicBezTo>
                      <a:pt x="2804" y="1575"/>
                      <a:pt x="2993" y="1481"/>
                      <a:pt x="3182" y="1449"/>
                    </a:cubicBezTo>
                    <a:cubicBezTo>
                      <a:pt x="3340" y="1418"/>
                      <a:pt x="3466" y="1292"/>
                      <a:pt x="3466" y="1134"/>
                    </a:cubicBezTo>
                    <a:lnTo>
                      <a:pt x="3466" y="693"/>
                    </a:lnTo>
                    <a:close/>
                    <a:moveTo>
                      <a:pt x="3056" y="0"/>
                    </a:moveTo>
                    <a:cubicBezTo>
                      <a:pt x="2867" y="0"/>
                      <a:pt x="2710" y="158"/>
                      <a:pt x="2710" y="347"/>
                    </a:cubicBezTo>
                    <a:lnTo>
                      <a:pt x="2710" y="851"/>
                    </a:lnTo>
                    <a:cubicBezTo>
                      <a:pt x="2584" y="914"/>
                      <a:pt x="2521" y="945"/>
                      <a:pt x="2426" y="977"/>
                    </a:cubicBezTo>
                    <a:lnTo>
                      <a:pt x="2080" y="630"/>
                    </a:lnTo>
                    <a:cubicBezTo>
                      <a:pt x="1985" y="536"/>
                      <a:pt x="1922" y="504"/>
                      <a:pt x="1828" y="504"/>
                    </a:cubicBezTo>
                    <a:cubicBezTo>
                      <a:pt x="1765" y="504"/>
                      <a:pt x="1639" y="536"/>
                      <a:pt x="1607" y="630"/>
                    </a:cubicBezTo>
                    <a:lnTo>
                      <a:pt x="630" y="1607"/>
                    </a:lnTo>
                    <a:cubicBezTo>
                      <a:pt x="536" y="1701"/>
                      <a:pt x="504" y="1764"/>
                      <a:pt x="504" y="1859"/>
                    </a:cubicBezTo>
                    <a:cubicBezTo>
                      <a:pt x="504" y="1922"/>
                      <a:pt x="536" y="2048"/>
                      <a:pt x="630" y="2079"/>
                    </a:cubicBezTo>
                    <a:lnTo>
                      <a:pt x="977" y="2426"/>
                    </a:lnTo>
                    <a:cubicBezTo>
                      <a:pt x="945" y="2520"/>
                      <a:pt x="914" y="2646"/>
                      <a:pt x="851" y="2709"/>
                    </a:cubicBezTo>
                    <a:lnTo>
                      <a:pt x="347" y="2709"/>
                    </a:lnTo>
                    <a:cubicBezTo>
                      <a:pt x="158" y="2709"/>
                      <a:pt x="0" y="2867"/>
                      <a:pt x="0" y="3056"/>
                    </a:cubicBezTo>
                    <a:lnTo>
                      <a:pt x="0" y="4442"/>
                    </a:lnTo>
                    <a:cubicBezTo>
                      <a:pt x="0" y="4631"/>
                      <a:pt x="158" y="4789"/>
                      <a:pt x="347" y="4789"/>
                    </a:cubicBezTo>
                    <a:lnTo>
                      <a:pt x="851" y="4789"/>
                    </a:lnTo>
                    <a:cubicBezTo>
                      <a:pt x="882" y="4915"/>
                      <a:pt x="945" y="5009"/>
                      <a:pt x="977" y="5072"/>
                    </a:cubicBezTo>
                    <a:lnTo>
                      <a:pt x="630" y="5419"/>
                    </a:lnTo>
                    <a:cubicBezTo>
                      <a:pt x="536" y="5513"/>
                      <a:pt x="504" y="5576"/>
                      <a:pt x="504" y="5671"/>
                    </a:cubicBezTo>
                    <a:cubicBezTo>
                      <a:pt x="504" y="5734"/>
                      <a:pt x="536" y="5860"/>
                      <a:pt x="630" y="5891"/>
                    </a:cubicBezTo>
                    <a:lnTo>
                      <a:pt x="1607" y="6900"/>
                    </a:lnTo>
                    <a:cubicBezTo>
                      <a:pt x="1670" y="6963"/>
                      <a:pt x="1765" y="6994"/>
                      <a:pt x="1828" y="6994"/>
                    </a:cubicBezTo>
                    <a:cubicBezTo>
                      <a:pt x="1922" y="6994"/>
                      <a:pt x="2048" y="6963"/>
                      <a:pt x="2080" y="6900"/>
                    </a:cubicBezTo>
                    <a:lnTo>
                      <a:pt x="2426" y="6521"/>
                    </a:lnTo>
                    <a:cubicBezTo>
                      <a:pt x="2521" y="6585"/>
                      <a:pt x="2615" y="6616"/>
                      <a:pt x="2710" y="6648"/>
                    </a:cubicBezTo>
                    <a:lnTo>
                      <a:pt x="2710" y="7152"/>
                    </a:lnTo>
                    <a:cubicBezTo>
                      <a:pt x="2710" y="7372"/>
                      <a:pt x="2867" y="7530"/>
                      <a:pt x="3056" y="7530"/>
                    </a:cubicBezTo>
                    <a:lnTo>
                      <a:pt x="4443" y="7530"/>
                    </a:lnTo>
                    <a:cubicBezTo>
                      <a:pt x="4632" y="7530"/>
                      <a:pt x="4789" y="7372"/>
                      <a:pt x="4789" y="7152"/>
                    </a:cubicBezTo>
                    <a:lnTo>
                      <a:pt x="4789" y="6648"/>
                    </a:lnTo>
                    <a:cubicBezTo>
                      <a:pt x="4915" y="6616"/>
                      <a:pt x="4978" y="6585"/>
                      <a:pt x="5073" y="6521"/>
                    </a:cubicBezTo>
                    <a:lnTo>
                      <a:pt x="5419" y="6900"/>
                    </a:lnTo>
                    <a:cubicBezTo>
                      <a:pt x="5514" y="6963"/>
                      <a:pt x="5577" y="6994"/>
                      <a:pt x="5671" y="6994"/>
                    </a:cubicBezTo>
                    <a:cubicBezTo>
                      <a:pt x="5734" y="6994"/>
                      <a:pt x="5860" y="6963"/>
                      <a:pt x="5892" y="6900"/>
                    </a:cubicBezTo>
                    <a:lnTo>
                      <a:pt x="6868" y="5891"/>
                    </a:lnTo>
                    <a:cubicBezTo>
                      <a:pt x="6994" y="5797"/>
                      <a:pt x="6994" y="5545"/>
                      <a:pt x="6868" y="5419"/>
                    </a:cubicBezTo>
                    <a:lnTo>
                      <a:pt x="6522" y="5072"/>
                    </a:lnTo>
                    <a:cubicBezTo>
                      <a:pt x="6553" y="5009"/>
                      <a:pt x="6616" y="4883"/>
                      <a:pt x="6648" y="4789"/>
                    </a:cubicBezTo>
                    <a:lnTo>
                      <a:pt x="7152" y="4789"/>
                    </a:lnTo>
                    <a:cubicBezTo>
                      <a:pt x="7341" y="4789"/>
                      <a:pt x="7499" y="4631"/>
                      <a:pt x="7499" y="4442"/>
                    </a:cubicBezTo>
                    <a:lnTo>
                      <a:pt x="7499" y="3056"/>
                    </a:lnTo>
                    <a:cubicBezTo>
                      <a:pt x="7499" y="2867"/>
                      <a:pt x="7341" y="2709"/>
                      <a:pt x="7152" y="2709"/>
                    </a:cubicBezTo>
                    <a:lnTo>
                      <a:pt x="6648" y="2709"/>
                    </a:lnTo>
                    <a:cubicBezTo>
                      <a:pt x="6616" y="2583"/>
                      <a:pt x="6553" y="2520"/>
                      <a:pt x="6522" y="2426"/>
                    </a:cubicBezTo>
                    <a:lnTo>
                      <a:pt x="6868" y="2079"/>
                    </a:lnTo>
                    <a:cubicBezTo>
                      <a:pt x="6994" y="1953"/>
                      <a:pt x="6994" y="1733"/>
                      <a:pt x="6868" y="1607"/>
                    </a:cubicBezTo>
                    <a:lnTo>
                      <a:pt x="5892" y="630"/>
                    </a:lnTo>
                    <a:cubicBezTo>
                      <a:pt x="5829" y="536"/>
                      <a:pt x="5734" y="504"/>
                      <a:pt x="5671" y="504"/>
                    </a:cubicBezTo>
                    <a:cubicBezTo>
                      <a:pt x="5577" y="504"/>
                      <a:pt x="5451" y="536"/>
                      <a:pt x="5419" y="630"/>
                    </a:cubicBezTo>
                    <a:lnTo>
                      <a:pt x="5073" y="977"/>
                    </a:lnTo>
                    <a:cubicBezTo>
                      <a:pt x="4978" y="945"/>
                      <a:pt x="4884" y="914"/>
                      <a:pt x="4789" y="851"/>
                    </a:cubicBezTo>
                    <a:lnTo>
                      <a:pt x="4789" y="347"/>
                    </a:ln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447;p73">
                <a:extLst>
                  <a:ext uri="{FF2B5EF4-FFF2-40B4-BE49-F238E27FC236}">
                    <a16:creationId xmlns:a16="http://schemas.microsoft.com/office/drawing/2014/main" id="{19C67583-D399-4F36-9F96-86D1E7D4AE1A}"/>
                  </a:ext>
                </a:extLst>
              </p:cNvPr>
              <p:cNvSpPr/>
              <p:nvPr/>
            </p:nvSpPr>
            <p:spPr>
              <a:xfrm>
                <a:off x="-34673325" y="2375850"/>
                <a:ext cx="851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372" extrusionOk="0">
                    <a:moveTo>
                      <a:pt x="1702" y="662"/>
                    </a:moveTo>
                    <a:cubicBezTo>
                      <a:pt x="2238" y="662"/>
                      <a:pt x="2710" y="1135"/>
                      <a:pt x="2710" y="1702"/>
                    </a:cubicBezTo>
                    <a:cubicBezTo>
                      <a:pt x="2710" y="2238"/>
                      <a:pt x="2238" y="2710"/>
                      <a:pt x="1702" y="2710"/>
                    </a:cubicBezTo>
                    <a:cubicBezTo>
                      <a:pt x="1135" y="2710"/>
                      <a:pt x="662" y="2238"/>
                      <a:pt x="662" y="1702"/>
                    </a:cubicBezTo>
                    <a:cubicBezTo>
                      <a:pt x="662" y="1135"/>
                      <a:pt x="1135" y="662"/>
                      <a:pt x="1702" y="662"/>
                    </a:cubicBezTo>
                    <a:close/>
                    <a:moveTo>
                      <a:pt x="1702" y="1"/>
                    </a:moveTo>
                    <a:cubicBezTo>
                      <a:pt x="757" y="1"/>
                      <a:pt x="1" y="757"/>
                      <a:pt x="1" y="1702"/>
                    </a:cubicBezTo>
                    <a:cubicBezTo>
                      <a:pt x="1" y="2647"/>
                      <a:pt x="757" y="3372"/>
                      <a:pt x="1702" y="3372"/>
                    </a:cubicBezTo>
                    <a:cubicBezTo>
                      <a:pt x="2647" y="3372"/>
                      <a:pt x="3403" y="2647"/>
                      <a:pt x="3403" y="1702"/>
                    </a:cubicBezTo>
                    <a:cubicBezTo>
                      <a:pt x="3372" y="757"/>
                      <a:pt x="2647" y="1"/>
                      <a:pt x="17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448;p73">
                <a:extLst>
                  <a:ext uri="{FF2B5EF4-FFF2-40B4-BE49-F238E27FC236}">
                    <a16:creationId xmlns:a16="http://schemas.microsoft.com/office/drawing/2014/main" id="{C3DFD6AB-840D-498D-A5F2-FFFDA60D3C97}"/>
                  </a:ext>
                </a:extLst>
              </p:cNvPr>
              <p:cNvSpPr/>
              <p:nvPr/>
            </p:nvSpPr>
            <p:spPr>
              <a:xfrm>
                <a:off x="-34778075" y="2272675"/>
                <a:ext cx="29380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721" extrusionOk="0">
                    <a:moveTo>
                      <a:pt x="5892" y="694"/>
                    </a:moveTo>
                    <a:cubicBezTo>
                      <a:pt x="8727" y="694"/>
                      <a:pt x="11027" y="3025"/>
                      <a:pt x="11027" y="5861"/>
                    </a:cubicBezTo>
                    <a:cubicBezTo>
                      <a:pt x="10996" y="8665"/>
                      <a:pt x="8727" y="10964"/>
                      <a:pt x="5892" y="10964"/>
                    </a:cubicBezTo>
                    <a:cubicBezTo>
                      <a:pt x="4884" y="10964"/>
                      <a:pt x="3939" y="10712"/>
                      <a:pt x="3119" y="10177"/>
                    </a:cubicBezTo>
                    <a:cubicBezTo>
                      <a:pt x="3075" y="10154"/>
                      <a:pt x="2999" y="10132"/>
                      <a:pt x="2936" y="10132"/>
                    </a:cubicBezTo>
                    <a:cubicBezTo>
                      <a:pt x="2910" y="10132"/>
                      <a:pt x="2886" y="10136"/>
                      <a:pt x="2867" y="10145"/>
                    </a:cubicBezTo>
                    <a:lnTo>
                      <a:pt x="914" y="10775"/>
                    </a:lnTo>
                    <a:lnTo>
                      <a:pt x="1544" y="8854"/>
                    </a:lnTo>
                    <a:cubicBezTo>
                      <a:pt x="1576" y="8759"/>
                      <a:pt x="1544" y="8665"/>
                      <a:pt x="1513" y="8570"/>
                    </a:cubicBezTo>
                    <a:cubicBezTo>
                      <a:pt x="1009" y="7751"/>
                      <a:pt x="725" y="6806"/>
                      <a:pt x="725" y="5861"/>
                    </a:cubicBezTo>
                    <a:cubicBezTo>
                      <a:pt x="725" y="3025"/>
                      <a:pt x="3056" y="694"/>
                      <a:pt x="5892" y="694"/>
                    </a:cubicBezTo>
                    <a:close/>
                    <a:moveTo>
                      <a:pt x="5892" y="1"/>
                    </a:moveTo>
                    <a:cubicBezTo>
                      <a:pt x="4348" y="1"/>
                      <a:pt x="2867" y="568"/>
                      <a:pt x="1733" y="1733"/>
                    </a:cubicBezTo>
                    <a:cubicBezTo>
                      <a:pt x="631" y="2836"/>
                      <a:pt x="0" y="4285"/>
                      <a:pt x="0" y="5861"/>
                    </a:cubicBezTo>
                    <a:cubicBezTo>
                      <a:pt x="0" y="6869"/>
                      <a:pt x="284" y="7908"/>
                      <a:pt x="851" y="8822"/>
                    </a:cubicBezTo>
                    <a:lnTo>
                      <a:pt x="63" y="11248"/>
                    </a:lnTo>
                    <a:cubicBezTo>
                      <a:pt x="0" y="11374"/>
                      <a:pt x="63" y="11531"/>
                      <a:pt x="127" y="11594"/>
                    </a:cubicBezTo>
                    <a:cubicBezTo>
                      <a:pt x="197" y="11665"/>
                      <a:pt x="304" y="11701"/>
                      <a:pt x="392" y="11701"/>
                    </a:cubicBezTo>
                    <a:cubicBezTo>
                      <a:pt x="422" y="11701"/>
                      <a:pt x="449" y="11697"/>
                      <a:pt x="473" y="11689"/>
                    </a:cubicBezTo>
                    <a:lnTo>
                      <a:pt x="2930" y="10901"/>
                    </a:lnTo>
                    <a:cubicBezTo>
                      <a:pt x="3844" y="11437"/>
                      <a:pt x="4852" y="11720"/>
                      <a:pt x="5892" y="11720"/>
                    </a:cubicBezTo>
                    <a:cubicBezTo>
                      <a:pt x="7404" y="11720"/>
                      <a:pt x="8916" y="11122"/>
                      <a:pt x="10019" y="9988"/>
                    </a:cubicBezTo>
                    <a:cubicBezTo>
                      <a:pt x="11122" y="8885"/>
                      <a:pt x="11752" y="7436"/>
                      <a:pt x="11752" y="5861"/>
                    </a:cubicBezTo>
                    <a:cubicBezTo>
                      <a:pt x="11752" y="4317"/>
                      <a:pt x="11153" y="2805"/>
                      <a:pt x="10019" y="1702"/>
                    </a:cubicBezTo>
                    <a:cubicBezTo>
                      <a:pt x="8885" y="568"/>
                      <a:pt x="7404" y="1"/>
                      <a:pt x="58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DE99D1-96E1-49B6-A16F-C951FF23D0CB}"/>
              </a:ext>
            </a:extLst>
          </p:cNvPr>
          <p:cNvGrpSpPr/>
          <p:nvPr/>
        </p:nvGrpSpPr>
        <p:grpSpPr>
          <a:xfrm>
            <a:off x="439504" y="3841324"/>
            <a:ext cx="624600" cy="624600"/>
            <a:chOff x="2880744" y="1454598"/>
            <a:chExt cx="624600" cy="624600"/>
          </a:xfrm>
        </p:grpSpPr>
        <p:sp>
          <p:nvSpPr>
            <p:cNvPr id="91" name="Google Shape;173;p16">
              <a:extLst>
                <a:ext uri="{FF2B5EF4-FFF2-40B4-BE49-F238E27FC236}">
                  <a16:creationId xmlns:a16="http://schemas.microsoft.com/office/drawing/2014/main" id="{DE17FF04-F572-4A19-A09B-D63F63E0C28A}"/>
                </a:ext>
              </a:extLst>
            </p:cNvPr>
            <p:cNvSpPr/>
            <p:nvPr/>
          </p:nvSpPr>
          <p:spPr>
            <a:xfrm>
              <a:off x="2880744" y="1454598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3" name="Google Shape;9602;p78">
              <a:extLst>
                <a:ext uri="{FF2B5EF4-FFF2-40B4-BE49-F238E27FC236}">
                  <a16:creationId xmlns:a16="http://schemas.microsoft.com/office/drawing/2014/main" id="{6257C602-70A1-43EB-9733-B52DA3EEF480}"/>
                </a:ext>
              </a:extLst>
            </p:cNvPr>
            <p:cNvGrpSpPr/>
            <p:nvPr/>
          </p:nvGrpSpPr>
          <p:grpSpPr>
            <a:xfrm>
              <a:off x="3027184" y="1601485"/>
              <a:ext cx="331721" cy="330827"/>
              <a:chOff x="2141000" y="1954475"/>
              <a:chExt cx="296975" cy="296175"/>
            </a:xfrm>
            <a:solidFill>
              <a:schemeClr val="bg1"/>
            </a:solidFill>
          </p:grpSpPr>
          <p:sp>
            <p:nvSpPr>
              <p:cNvPr id="104" name="Google Shape;9603;p78">
                <a:extLst>
                  <a:ext uri="{FF2B5EF4-FFF2-40B4-BE49-F238E27FC236}">
                    <a16:creationId xmlns:a16="http://schemas.microsoft.com/office/drawing/2014/main" id="{2DE9232E-A63B-4EA3-B360-87B4690A689B}"/>
                  </a:ext>
                </a:extLst>
              </p:cNvPr>
              <p:cNvSpPr/>
              <p:nvPr/>
            </p:nvSpPr>
            <p:spPr>
              <a:xfrm>
                <a:off x="2280425" y="1989925"/>
                <a:ext cx="1047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742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05"/>
                      <a:pt x="158" y="662"/>
                      <a:pt x="315" y="662"/>
                    </a:cubicBezTo>
                    <a:lnTo>
                      <a:pt x="2426" y="662"/>
                    </a:lnTo>
                    <a:cubicBezTo>
                      <a:pt x="2615" y="662"/>
                      <a:pt x="2773" y="820"/>
                      <a:pt x="2773" y="1009"/>
                    </a:cubicBezTo>
                    <a:lnTo>
                      <a:pt x="2773" y="1576"/>
                    </a:lnTo>
                    <a:lnTo>
                      <a:pt x="2678" y="1450"/>
                    </a:lnTo>
                    <a:cubicBezTo>
                      <a:pt x="2615" y="1387"/>
                      <a:pt x="2521" y="1355"/>
                      <a:pt x="2430" y="1355"/>
                    </a:cubicBezTo>
                    <a:cubicBezTo>
                      <a:pt x="2340" y="1355"/>
                      <a:pt x="2253" y="1387"/>
                      <a:pt x="2206" y="1450"/>
                    </a:cubicBezTo>
                    <a:cubicBezTo>
                      <a:pt x="2080" y="1576"/>
                      <a:pt x="2080" y="1796"/>
                      <a:pt x="2206" y="1922"/>
                    </a:cubicBezTo>
                    <a:lnTo>
                      <a:pt x="2899" y="2647"/>
                    </a:lnTo>
                    <a:cubicBezTo>
                      <a:pt x="2993" y="2710"/>
                      <a:pt x="3056" y="2741"/>
                      <a:pt x="3151" y="2741"/>
                    </a:cubicBezTo>
                    <a:cubicBezTo>
                      <a:pt x="3214" y="2741"/>
                      <a:pt x="3340" y="2710"/>
                      <a:pt x="3371" y="2647"/>
                    </a:cubicBezTo>
                    <a:lnTo>
                      <a:pt x="4096" y="1922"/>
                    </a:lnTo>
                    <a:cubicBezTo>
                      <a:pt x="4191" y="1796"/>
                      <a:pt x="4191" y="1576"/>
                      <a:pt x="4096" y="1450"/>
                    </a:cubicBezTo>
                    <a:cubicBezTo>
                      <a:pt x="4033" y="1387"/>
                      <a:pt x="3938" y="1355"/>
                      <a:pt x="3848" y="1355"/>
                    </a:cubicBezTo>
                    <a:cubicBezTo>
                      <a:pt x="3757" y="1355"/>
                      <a:pt x="3671" y="1387"/>
                      <a:pt x="3623" y="1450"/>
                    </a:cubicBezTo>
                    <a:lnTo>
                      <a:pt x="3497" y="1576"/>
                    </a:lnTo>
                    <a:lnTo>
                      <a:pt x="3497" y="1009"/>
                    </a:lnTo>
                    <a:cubicBezTo>
                      <a:pt x="3497" y="442"/>
                      <a:pt x="3025" y="0"/>
                      <a:pt x="24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604;p78">
                <a:extLst>
                  <a:ext uri="{FF2B5EF4-FFF2-40B4-BE49-F238E27FC236}">
                    <a16:creationId xmlns:a16="http://schemas.microsoft.com/office/drawing/2014/main" id="{420CF445-C0BD-4B57-8085-92CDEEFAC2F1}"/>
                  </a:ext>
                </a:extLst>
              </p:cNvPr>
              <p:cNvSpPr/>
              <p:nvPr/>
            </p:nvSpPr>
            <p:spPr>
              <a:xfrm>
                <a:off x="2174875" y="2145875"/>
                <a:ext cx="1055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773" extrusionOk="0">
                    <a:moveTo>
                      <a:pt x="1056" y="0"/>
                    </a:moveTo>
                    <a:cubicBezTo>
                      <a:pt x="969" y="0"/>
                      <a:pt x="883" y="32"/>
                      <a:pt x="820" y="95"/>
                    </a:cubicBezTo>
                    <a:lnTo>
                      <a:pt x="95" y="820"/>
                    </a:lnTo>
                    <a:cubicBezTo>
                      <a:pt x="1" y="914"/>
                      <a:pt x="1" y="1166"/>
                      <a:pt x="95" y="1292"/>
                    </a:cubicBezTo>
                    <a:cubicBezTo>
                      <a:pt x="158" y="1339"/>
                      <a:pt x="253" y="1363"/>
                      <a:pt x="343" y="1363"/>
                    </a:cubicBezTo>
                    <a:cubicBezTo>
                      <a:pt x="434" y="1363"/>
                      <a:pt x="521" y="1339"/>
                      <a:pt x="568" y="1292"/>
                    </a:cubicBezTo>
                    <a:lnTo>
                      <a:pt x="694" y="1166"/>
                    </a:lnTo>
                    <a:lnTo>
                      <a:pt x="694" y="1702"/>
                    </a:lnTo>
                    <a:cubicBezTo>
                      <a:pt x="757" y="2300"/>
                      <a:pt x="1229" y="2773"/>
                      <a:pt x="1765" y="2773"/>
                    </a:cubicBezTo>
                    <a:lnTo>
                      <a:pt x="3844" y="2773"/>
                    </a:lnTo>
                    <a:cubicBezTo>
                      <a:pt x="4065" y="2773"/>
                      <a:pt x="4222" y="2615"/>
                      <a:pt x="4222" y="2426"/>
                    </a:cubicBezTo>
                    <a:cubicBezTo>
                      <a:pt x="4222" y="2237"/>
                      <a:pt x="4065" y="2080"/>
                      <a:pt x="3844" y="2080"/>
                    </a:cubicBezTo>
                    <a:lnTo>
                      <a:pt x="1765" y="2080"/>
                    </a:lnTo>
                    <a:cubicBezTo>
                      <a:pt x="1576" y="2080"/>
                      <a:pt x="1418" y="1922"/>
                      <a:pt x="1418" y="1702"/>
                    </a:cubicBezTo>
                    <a:lnTo>
                      <a:pt x="1418" y="1166"/>
                    </a:lnTo>
                    <a:lnTo>
                      <a:pt x="1544" y="1292"/>
                    </a:lnTo>
                    <a:cubicBezTo>
                      <a:pt x="1592" y="1339"/>
                      <a:pt x="1678" y="1363"/>
                      <a:pt x="1769" y="1363"/>
                    </a:cubicBezTo>
                    <a:cubicBezTo>
                      <a:pt x="1859" y="1363"/>
                      <a:pt x="1954" y="1339"/>
                      <a:pt x="2017" y="1292"/>
                    </a:cubicBezTo>
                    <a:cubicBezTo>
                      <a:pt x="2112" y="1166"/>
                      <a:pt x="2112" y="914"/>
                      <a:pt x="2017" y="820"/>
                    </a:cubicBezTo>
                    <a:lnTo>
                      <a:pt x="1292" y="95"/>
                    </a:lnTo>
                    <a:cubicBezTo>
                      <a:pt x="1229" y="32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605;p78">
                <a:extLst>
                  <a:ext uri="{FF2B5EF4-FFF2-40B4-BE49-F238E27FC236}">
                    <a16:creationId xmlns:a16="http://schemas.microsoft.com/office/drawing/2014/main" id="{C40D2BC8-135E-445E-B724-D106DD53FC13}"/>
                  </a:ext>
                </a:extLst>
              </p:cNvPr>
              <p:cNvSpPr/>
              <p:nvPr/>
            </p:nvSpPr>
            <p:spPr>
              <a:xfrm>
                <a:off x="2141000" y="1954475"/>
                <a:ext cx="139450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6964" extrusionOk="0">
                    <a:moveTo>
                      <a:pt x="2773" y="694"/>
                    </a:moveTo>
                    <a:cubicBezTo>
                      <a:pt x="3372" y="694"/>
                      <a:pt x="3782" y="1166"/>
                      <a:pt x="3782" y="1734"/>
                    </a:cubicBezTo>
                    <a:cubicBezTo>
                      <a:pt x="3782" y="2301"/>
                      <a:pt x="3309" y="2742"/>
                      <a:pt x="2773" y="2742"/>
                    </a:cubicBezTo>
                    <a:cubicBezTo>
                      <a:pt x="2175" y="2742"/>
                      <a:pt x="1734" y="2269"/>
                      <a:pt x="1734" y="1734"/>
                    </a:cubicBezTo>
                    <a:cubicBezTo>
                      <a:pt x="1734" y="1166"/>
                      <a:pt x="2206" y="694"/>
                      <a:pt x="2773" y="694"/>
                    </a:cubicBezTo>
                    <a:close/>
                    <a:moveTo>
                      <a:pt x="2773" y="3466"/>
                    </a:moveTo>
                    <a:cubicBezTo>
                      <a:pt x="3908" y="3466"/>
                      <a:pt x="4853" y="4411"/>
                      <a:pt x="4853" y="5546"/>
                    </a:cubicBezTo>
                    <a:lnTo>
                      <a:pt x="4853" y="6270"/>
                    </a:lnTo>
                    <a:lnTo>
                      <a:pt x="694" y="6270"/>
                    </a:lnTo>
                    <a:lnTo>
                      <a:pt x="694" y="5546"/>
                    </a:lnTo>
                    <a:cubicBezTo>
                      <a:pt x="694" y="4411"/>
                      <a:pt x="1639" y="3466"/>
                      <a:pt x="2773" y="3466"/>
                    </a:cubicBezTo>
                    <a:close/>
                    <a:moveTo>
                      <a:pt x="2805" y="1"/>
                    </a:moveTo>
                    <a:cubicBezTo>
                      <a:pt x="1860" y="1"/>
                      <a:pt x="1072" y="788"/>
                      <a:pt x="1072" y="1734"/>
                    </a:cubicBezTo>
                    <a:cubicBezTo>
                      <a:pt x="1072" y="2238"/>
                      <a:pt x="1324" y="2710"/>
                      <a:pt x="1671" y="3025"/>
                    </a:cubicBezTo>
                    <a:cubicBezTo>
                      <a:pt x="726" y="3466"/>
                      <a:pt x="64" y="4443"/>
                      <a:pt x="64" y="5577"/>
                    </a:cubicBezTo>
                    <a:lnTo>
                      <a:pt x="64" y="6617"/>
                    </a:lnTo>
                    <a:cubicBezTo>
                      <a:pt x="1" y="6806"/>
                      <a:pt x="159" y="6963"/>
                      <a:pt x="379" y="6963"/>
                    </a:cubicBezTo>
                    <a:lnTo>
                      <a:pt x="5199" y="6963"/>
                    </a:lnTo>
                    <a:cubicBezTo>
                      <a:pt x="5420" y="6963"/>
                      <a:pt x="5577" y="6806"/>
                      <a:pt x="5577" y="6617"/>
                    </a:cubicBezTo>
                    <a:lnTo>
                      <a:pt x="5577" y="5577"/>
                    </a:lnTo>
                    <a:cubicBezTo>
                      <a:pt x="5577" y="4443"/>
                      <a:pt x="4884" y="3498"/>
                      <a:pt x="3939" y="3025"/>
                    </a:cubicBezTo>
                    <a:cubicBezTo>
                      <a:pt x="4317" y="2710"/>
                      <a:pt x="4538" y="2238"/>
                      <a:pt x="4538" y="1734"/>
                    </a:cubicBezTo>
                    <a:cubicBezTo>
                      <a:pt x="4538" y="788"/>
                      <a:pt x="3750" y="1"/>
                      <a:pt x="28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606;p78">
                <a:extLst>
                  <a:ext uri="{FF2B5EF4-FFF2-40B4-BE49-F238E27FC236}">
                    <a16:creationId xmlns:a16="http://schemas.microsoft.com/office/drawing/2014/main" id="{61D5B1DC-75FE-4157-98CB-D5C2CEC3F09C}"/>
                  </a:ext>
                </a:extLst>
              </p:cNvPr>
              <p:cNvSpPr/>
              <p:nvPr/>
            </p:nvSpPr>
            <p:spPr>
              <a:xfrm>
                <a:off x="2298525" y="2076550"/>
                <a:ext cx="139450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6964" extrusionOk="0">
                    <a:moveTo>
                      <a:pt x="2773" y="663"/>
                    </a:moveTo>
                    <a:cubicBezTo>
                      <a:pt x="3372" y="663"/>
                      <a:pt x="3782" y="1135"/>
                      <a:pt x="3782" y="1702"/>
                    </a:cubicBezTo>
                    <a:cubicBezTo>
                      <a:pt x="3782" y="2238"/>
                      <a:pt x="3309" y="2710"/>
                      <a:pt x="2773" y="2710"/>
                    </a:cubicBezTo>
                    <a:cubicBezTo>
                      <a:pt x="2175" y="2710"/>
                      <a:pt x="1734" y="2238"/>
                      <a:pt x="1734" y="1702"/>
                    </a:cubicBezTo>
                    <a:cubicBezTo>
                      <a:pt x="1734" y="1135"/>
                      <a:pt x="2175" y="663"/>
                      <a:pt x="2773" y="663"/>
                    </a:cubicBezTo>
                    <a:close/>
                    <a:moveTo>
                      <a:pt x="2773" y="3467"/>
                    </a:moveTo>
                    <a:cubicBezTo>
                      <a:pt x="3908" y="3467"/>
                      <a:pt x="4853" y="4412"/>
                      <a:pt x="4853" y="5546"/>
                    </a:cubicBezTo>
                    <a:lnTo>
                      <a:pt x="4853" y="6270"/>
                    </a:lnTo>
                    <a:lnTo>
                      <a:pt x="694" y="6270"/>
                    </a:lnTo>
                    <a:lnTo>
                      <a:pt x="694" y="5546"/>
                    </a:lnTo>
                    <a:cubicBezTo>
                      <a:pt x="694" y="4412"/>
                      <a:pt x="1639" y="3467"/>
                      <a:pt x="2773" y="3467"/>
                    </a:cubicBezTo>
                    <a:close/>
                    <a:moveTo>
                      <a:pt x="2773" y="1"/>
                    </a:moveTo>
                    <a:cubicBezTo>
                      <a:pt x="1828" y="1"/>
                      <a:pt x="1041" y="789"/>
                      <a:pt x="1041" y="1734"/>
                    </a:cubicBezTo>
                    <a:cubicBezTo>
                      <a:pt x="1041" y="2238"/>
                      <a:pt x="1261" y="2710"/>
                      <a:pt x="1608" y="3025"/>
                    </a:cubicBezTo>
                    <a:cubicBezTo>
                      <a:pt x="663" y="3467"/>
                      <a:pt x="1" y="4443"/>
                      <a:pt x="1" y="5546"/>
                    </a:cubicBezTo>
                    <a:lnTo>
                      <a:pt x="1" y="6617"/>
                    </a:lnTo>
                    <a:cubicBezTo>
                      <a:pt x="1" y="6806"/>
                      <a:pt x="159" y="6964"/>
                      <a:pt x="379" y="6964"/>
                    </a:cubicBezTo>
                    <a:lnTo>
                      <a:pt x="5199" y="6964"/>
                    </a:lnTo>
                    <a:cubicBezTo>
                      <a:pt x="5420" y="6964"/>
                      <a:pt x="5577" y="6806"/>
                      <a:pt x="5577" y="6617"/>
                    </a:cubicBezTo>
                    <a:lnTo>
                      <a:pt x="5577" y="5546"/>
                    </a:lnTo>
                    <a:cubicBezTo>
                      <a:pt x="5514" y="4412"/>
                      <a:pt x="4853" y="3467"/>
                      <a:pt x="3908" y="3025"/>
                    </a:cubicBezTo>
                    <a:cubicBezTo>
                      <a:pt x="4254" y="2710"/>
                      <a:pt x="4506" y="2238"/>
                      <a:pt x="4506" y="1734"/>
                    </a:cubicBezTo>
                    <a:cubicBezTo>
                      <a:pt x="4506" y="789"/>
                      <a:pt x="3719" y="1"/>
                      <a:pt x="27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22FF8A-2800-4D5C-9457-F2F91FE59154}"/>
              </a:ext>
            </a:extLst>
          </p:cNvPr>
          <p:cNvGrpSpPr/>
          <p:nvPr/>
        </p:nvGrpSpPr>
        <p:grpSpPr>
          <a:xfrm>
            <a:off x="5301181" y="2571598"/>
            <a:ext cx="624600" cy="624600"/>
            <a:chOff x="1062629" y="2475139"/>
            <a:chExt cx="624600" cy="624600"/>
          </a:xfrm>
        </p:grpSpPr>
        <p:sp>
          <p:nvSpPr>
            <p:cNvPr id="93" name="Google Shape;173;p16">
              <a:extLst>
                <a:ext uri="{FF2B5EF4-FFF2-40B4-BE49-F238E27FC236}">
                  <a16:creationId xmlns:a16="http://schemas.microsoft.com/office/drawing/2014/main" id="{8AD11691-4C53-44BC-BFF4-6B57E7E14EBA}"/>
                </a:ext>
              </a:extLst>
            </p:cNvPr>
            <p:cNvSpPr/>
            <p:nvPr/>
          </p:nvSpPr>
          <p:spPr>
            <a:xfrm>
              <a:off x="1062629" y="2475139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" name="Google Shape;9156;p77">
              <a:extLst>
                <a:ext uri="{FF2B5EF4-FFF2-40B4-BE49-F238E27FC236}">
                  <a16:creationId xmlns:a16="http://schemas.microsoft.com/office/drawing/2014/main" id="{5F528F04-475A-4F0D-99FC-F541FCC09477}"/>
                </a:ext>
              </a:extLst>
            </p:cNvPr>
            <p:cNvSpPr/>
            <p:nvPr/>
          </p:nvSpPr>
          <p:spPr>
            <a:xfrm>
              <a:off x="1209696" y="2622642"/>
              <a:ext cx="330466" cy="32959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6490" y="662"/>
                  </a:moveTo>
                  <a:cubicBezTo>
                    <a:pt x="6711" y="662"/>
                    <a:pt x="6868" y="820"/>
                    <a:pt x="6868" y="1009"/>
                  </a:cubicBezTo>
                  <a:lnTo>
                    <a:pt x="6868" y="1355"/>
                  </a:lnTo>
                  <a:lnTo>
                    <a:pt x="5167" y="1355"/>
                  </a:lnTo>
                  <a:cubicBezTo>
                    <a:pt x="4600" y="1355"/>
                    <a:pt x="4127" y="1828"/>
                    <a:pt x="4127" y="2395"/>
                  </a:cubicBezTo>
                  <a:lnTo>
                    <a:pt x="4127" y="2773"/>
                  </a:lnTo>
                  <a:lnTo>
                    <a:pt x="3088" y="2773"/>
                  </a:lnTo>
                  <a:cubicBezTo>
                    <a:pt x="2993" y="2773"/>
                    <a:pt x="2867" y="2836"/>
                    <a:pt x="2836" y="2899"/>
                  </a:cubicBezTo>
                  <a:lnTo>
                    <a:pt x="2048" y="3687"/>
                  </a:lnTo>
                  <a:lnTo>
                    <a:pt x="2048" y="3151"/>
                  </a:lnTo>
                  <a:cubicBezTo>
                    <a:pt x="2048" y="2931"/>
                    <a:pt x="1891" y="2773"/>
                    <a:pt x="1702" y="2773"/>
                  </a:cubicBezTo>
                  <a:lnTo>
                    <a:pt x="1040" y="2773"/>
                  </a:lnTo>
                  <a:cubicBezTo>
                    <a:pt x="819" y="2773"/>
                    <a:pt x="662" y="2616"/>
                    <a:pt x="662" y="2427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649" y="1986"/>
                  </a:moveTo>
                  <a:cubicBezTo>
                    <a:pt x="10838" y="1986"/>
                    <a:pt x="10995" y="2143"/>
                    <a:pt x="10995" y="2364"/>
                  </a:cubicBezTo>
                  <a:lnTo>
                    <a:pt x="10995" y="3781"/>
                  </a:lnTo>
                  <a:cubicBezTo>
                    <a:pt x="10995" y="3970"/>
                    <a:pt x="10838" y="4128"/>
                    <a:pt x="10649" y="4128"/>
                  </a:cubicBezTo>
                  <a:lnTo>
                    <a:pt x="8601" y="4128"/>
                  </a:lnTo>
                  <a:cubicBezTo>
                    <a:pt x="8412" y="4128"/>
                    <a:pt x="8255" y="4285"/>
                    <a:pt x="8255" y="4474"/>
                  </a:cubicBezTo>
                  <a:lnTo>
                    <a:pt x="8255" y="5041"/>
                  </a:lnTo>
                  <a:lnTo>
                    <a:pt x="7404" y="4191"/>
                  </a:lnTo>
                  <a:cubicBezTo>
                    <a:pt x="7372" y="4159"/>
                    <a:pt x="7246" y="4128"/>
                    <a:pt x="7183" y="4128"/>
                  </a:cubicBezTo>
                  <a:lnTo>
                    <a:pt x="5136" y="4128"/>
                  </a:lnTo>
                  <a:cubicBezTo>
                    <a:pt x="4947" y="4128"/>
                    <a:pt x="4789" y="3970"/>
                    <a:pt x="4789" y="3781"/>
                  </a:cubicBezTo>
                  <a:lnTo>
                    <a:pt x="4789" y="2364"/>
                  </a:lnTo>
                  <a:cubicBezTo>
                    <a:pt x="4789" y="2143"/>
                    <a:pt x="4947" y="1986"/>
                    <a:pt x="5136" y="1986"/>
                  </a:cubicBezTo>
                  <a:close/>
                  <a:moveTo>
                    <a:pt x="3088" y="6207"/>
                  </a:moveTo>
                  <a:cubicBezTo>
                    <a:pt x="3623" y="6207"/>
                    <a:pt x="4096" y="6680"/>
                    <a:pt x="4096" y="7247"/>
                  </a:cubicBezTo>
                  <a:cubicBezTo>
                    <a:pt x="4096" y="7782"/>
                    <a:pt x="3623" y="8255"/>
                    <a:pt x="3088" y="8255"/>
                  </a:cubicBezTo>
                  <a:cubicBezTo>
                    <a:pt x="2521" y="8255"/>
                    <a:pt x="2048" y="7782"/>
                    <a:pt x="2048" y="7247"/>
                  </a:cubicBezTo>
                  <a:cubicBezTo>
                    <a:pt x="2048" y="6648"/>
                    <a:pt x="2489" y="6207"/>
                    <a:pt x="3088" y="6207"/>
                  </a:cubicBezTo>
                  <a:close/>
                  <a:moveTo>
                    <a:pt x="8601" y="6207"/>
                  </a:moveTo>
                  <a:cubicBezTo>
                    <a:pt x="9137" y="6207"/>
                    <a:pt x="9609" y="6648"/>
                    <a:pt x="9609" y="7247"/>
                  </a:cubicBezTo>
                  <a:cubicBezTo>
                    <a:pt x="9609" y="7782"/>
                    <a:pt x="9137" y="8255"/>
                    <a:pt x="8601" y="8255"/>
                  </a:cubicBezTo>
                  <a:cubicBezTo>
                    <a:pt x="8003" y="8255"/>
                    <a:pt x="7530" y="7782"/>
                    <a:pt x="7530" y="7247"/>
                  </a:cubicBezTo>
                  <a:cubicBezTo>
                    <a:pt x="7530" y="6680"/>
                    <a:pt x="8003" y="6207"/>
                    <a:pt x="8601" y="6207"/>
                  </a:cubicBezTo>
                  <a:close/>
                  <a:moveTo>
                    <a:pt x="3749" y="8980"/>
                  </a:moveTo>
                  <a:cubicBezTo>
                    <a:pt x="4695" y="8980"/>
                    <a:pt x="5451" y="9704"/>
                    <a:pt x="5451" y="10649"/>
                  </a:cubicBezTo>
                  <a:lnTo>
                    <a:pt x="5451" y="11027"/>
                  </a:lnTo>
                  <a:lnTo>
                    <a:pt x="630" y="11027"/>
                  </a:lnTo>
                  <a:lnTo>
                    <a:pt x="630" y="10649"/>
                  </a:lnTo>
                  <a:lnTo>
                    <a:pt x="662" y="10649"/>
                  </a:lnTo>
                  <a:cubicBezTo>
                    <a:pt x="662" y="9704"/>
                    <a:pt x="1418" y="8980"/>
                    <a:pt x="2363" y="8980"/>
                  </a:cubicBezTo>
                  <a:close/>
                  <a:moveTo>
                    <a:pt x="9369" y="8976"/>
                  </a:moveTo>
                  <a:cubicBezTo>
                    <a:pt x="10266" y="8976"/>
                    <a:pt x="10995" y="9740"/>
                    <a:pt x="10995" y="10649"/>
                  </a:cubicBezTo>
                  <a:lnTo>
                    <a:pt x="10995" y="11027"/>
                  </a:lnTo>
                  <a:lnTo>
                    <a:pt x="6144" y="11027"/>
                  </a:lnTo>
                  <a:lnTo>
                    <a:pt x="6144" y="10649"/>
                  </a:lnTo>
                  <a:cubicBezTo>
                    <a:pt x="6144" y="9704"/>
                    <a:pt x="6900" y="8980"/>
                    <a:pt x="7845" y="8980"/>
                  </a:cubicBezTo>
                  <a:lnTo>
                    <a:pt x="9263" y="8980"/>
                  </a:lnTo>
                  <a:cubicBezTo>
                    <a:pt x="9298" y="8977"/>
                    <a:pt x="9334" y="8976"/>
                    <a:pt x="9369" y="8976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2427"/>
                  </a:lnTo>
                  <a:cubicBezTo>
                    <a:pt x="0" y="2994"/>
                    <a:pt x="473" y="3466"/>
                    <a:pt x="1040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88"/>
                    <a:pt x="1546" y="4829"/>
                    <a:pt x="1727" y="4829"/>
                  </a:cubicBezTo>
                  <a:cubicBezTo>
                    <a:pt x="1813" y="4829"/>
                    <a:pt x="1904" y="4797"/>
                    <a:pt x="1985" y="4726"/>
                  </a:cubicBezTo>
                  <a:lnTo>
                    <a:pt x="3245" y="3466"/>
                  </a:lnTo>
                  <a:lnTo>
                    <a:pt x="4096" y="3466"/>
                  </a:lnTo>
                  <a:lnTo>
                    <a:pt x="4096" y="3813"/>
                  </a:lnTo>
                  <a:cubicBezTo>
                    <a:pt x="4096" y="4348"/>
                    <a:pt x="4568" y="4821"/>
                    <a:pt x="5136" y="4821"/>
                  </a:cubicBezTo>
                  <a:lnTo>
                    <a:pt x="7057" y="4821"/>
                  </a:lnTo>
                  <a:lnTo>
                    <a:pt x="7908" y="5672"/>
                  </a:lnTo>
                  <a:cubicBezTo>
                    <a:pt x="7341" y="5924"/>
                    <a:pt x="6868" y="6522"/>
                    <a:pt x="6868" y="7247"/>
                  </a:cubicBezTo>
                  <a:cubicBezTo>
                    <a:pt x="6868" y="7625"/>
                    <a:pt x="7026" y="8034"/>
                    <a:pt x="7278" y="8349"/>
                  </a:cubicBezTo>
                  <a:cubicBezTo>
                    <a:pt x="6648" y="8507"/>
                    <a:pt x="6144" y="8885"/>
                    <a:pt x="5829" y="9452"/>
                  </a:cubicBezTo>
                  <a:cubicBezTo>
                    <a:pt x="5514" y="8917"/>
                    <a:pt x="5010" y="8539"/>
                    <a:pt x="4411" y="8381"/>
                  </a:cubicBezTo>
                  <a:cubicBezTo>
                    <a:pt x="4663" y="8066"/>
                    <a:pt x="4821" y="7719"/>
                    <a:pt x="4821" y="7278"/>
                  </a:cubicBezTo>
                  <a:cubicBezTo>
                    <a:pt x="4821" y="6333"/>
                    <a:pt x="4064" y="5577"/>
                    <a:pt x="3119" y="5577"/>
                  </a:cubicBezTo>
                  <a:cubicBezTo>
                    <a:pt x="2174" y="5577"/>
                    <a:pt x="1418" y="6333"/>
                    <a:pt x="1418" y="7278"/>
                  </a:cubicBezTo>
                  <a:cubicBezTo>
                    <a:pt x="1418" y="7719"/>
                    <a:pt x="1576" y="8097"/>
                    <a:pt x="1828" y="8381"/>
                  </a:cubicBezTo>
                  <a:cubicBezTo>
                    <a:pt x="788" y="8665"/>
                    <a:pt x="32" y="9610"/>
                    <a:pt x="32" y="10712"/>
                  </a:cubicBezTo>
                  <a:lnTo>
                    <a:pt x="32" y="11374"/>
                  </a:lnTo>
                  <a:cubicBezTo>
                    <a:pt x="32" y="11563"/>
                    <a:pt x="189" y="11721"/>
                    <a:pt x="410" y="11721"/>
                  </a:cubicBezTo>
                  <a:lnTo>
                    <a:pt x="11374" y="11721"/>
                  </a:lnTo>
                  <a:cubicBezTo>
                    <a:pt x="11594" y="11721"/>
                    <a:pt x="11752" y="11563"/>
                    <a:pt x="11752" y="11374"/>
                  </a:cubicBezTo>
                  <a:lnTo>
                    <a:pt x="11752" y="10712"/>
                  </a:lnTo>
                  <a:cubicBezTo>
                    <a:pt x="11752" y="9610"/>
                    <a:pt x="10995" y="8665"/>
                    <a:pt x="9956" y="8381"/>
                  </a:cubicBezTo>
                  <a:cubicBezTo>
                    <a:pt x="10208" y="8066"/>
                    <a:pt x="10365" y="7719"/>
                    <a:pt x="10365" y="7278"/>
                  </a:cubicBezTo>
                  <a:cubicBezTo>
                    <a:pt x="10365" y="6459"/>
                    <a:pt x="9767" y="5735"/>
                    <a:pt x="8979" y="5577"/>
                  </a:cubicBezTo>
                  <a:lnTo>
                    <a:pt x="8979" y="4884"/>
                  </a:lnTo>
                  <a:lnTo>
                    <a:pt x="10649" y="4884"/>
                  </a:lnTo>
                  <a:lnTo>
                    <a:pt x="10649" y="4821"/>
                  </a:lnTo>
                  <a:cubicBezTo>
                    <a:pt x="11185" y="4821"/>
                    <a:pt x="11657" y="4348"/>
                    <a:pt x="11657" y="3813"/>
                  </a:cubicBezTo>
                  <a:lnTo>
                    <a:pt x="11657" y="2395"/>
                  </a:lnTo>
                  <a:cubicBezTo>
                    <a:pt x="11657" y="1828"/>
                    <a:pt x="11185" y="1355"/>
                    <a:pt x="10649" y="1355"/>
                  </a:cubicBezTo>
                  <a:lnTo>
                    <a:pt x="7530" y="1355"/>
                  </a:lnTo>
                  <a:lnTo>
                    <a:pt x="7530" y="1009"/>
                  </a:lnTo>
                  <a:cubicBezTo>
                    <a:pt x="7530" y="473"/>
                    <a:pt x="7057" y="1"/>
                    <a:pt x="64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C86E37-4B4A-4498-9DA8-8421B15AC49D}"/>
              </a:ext>
            </a:extLst>
          </p:cNvPr>
          <p:cNvGrpSpPr/>
          <p:nvPr/>
        </p:nvGrpSpPr>
        <p:grpSpPr>
          <a:xfrm>
            <a:off x="8045620" y="1331378"/>
            <a:ext cx="624600" cy="624600"/>
            <a:chOff x="4846178" y="1480231"/>
            <a:chExt cx="624600" cy="624600"/>
          </a:xfrm>
        </p:grpSpPr>
        <p:sp>
          <p:nvSpPr>
            <p:cNvPr id="95" name="Google Shape;173;p16">
              <a:extLst>
                <a:ext uri="{FF2B5EF4-FFF2-40B4-BE49-F238E27FC236}">
                  <a16:creationId xmlns:a16="http://schemas.microsoft.com/office/drawing/2014/main" id="{C29C9BAD-966A-47E3-AB4C-774A678FA377}"/>
                </a:ext>
              </a:extLst>
            </p:cNvPr>
            <p:cNvSpPr/>
            <p:nvPr/>
          </p:nvSpPr>
          <p:spPr>
            <a:xfrm>
              <a:off x="4846178" y="1480231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9" name="Google Shape;9561;p78">
              <a:extLst>
                <a:ext uri="{FF2B5EF4-FFF2-40B4-BE49-F238E27FC236}">
                  <a16:creationId xmlns:a16="http://schemas.microsoft.com/office/drawing/2014/main" id="{CA53084F-77AA-4B3E-BA34-86DB71E850CC}"/>
                </a:ext>
              </a:extLst>
            </p:cNvPr>
            <p:cNvGrpSpPr/>
            <p:nvPr/>
          </p:nvGrpSpPr>
          <p:grpSpPr>
            <a:xfrm>
              <a:off x="4992185" y="1627564"/>
              <a:ext cx="332587" cy="329934"/>
              <a:chOff x="6167350" y="2672800"/>
              <a:chExt cx="297750" cy="295375"/>
            </a:xfrm>
            <a:solidFill>
              <a:schemeClr val="bg1"/>
            </a:solidFill>
          </p:grpSpPr>
          <p:sp>
            <p:nvSpPr>
              <p:cNvPr id="110" name="Google Shape;9562;p78">
                <a:extLst>
                  <a:ext uri="{FF2B5EF4-FFF2-40B4-BE49-F238E27FC236}">
                    <a16:creationId xmlns:a16="http://schemas.microsoft.com/office/drawing/2014/main" id="{65CCA507-CF2B-4EA2-B291-E6C40B73D2B0}"/>
                  </a:ext>
                </a:extLst>
              </p:cNvPr>
              <p:cNvSpPr/>
              <p:nvPr/>
            </p:nvSpPr>
            <p:spPr>
              <a:xfrm>
                <a:off x="6167350" y="2672800"/>
                <a:ext cx="226850" cy="2953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1815" extrusionOk="0">
                    <a:moveTo>
                      <a:pt x="4537" y="725"/>
                    </a:moveTo>
                    <a:cubicBezTo>
                      <a:pt x="4758" y="725"/>
                      <a:pt x="4915" y="882"/>
                      <a:pt x="4915" y="1071"/>
                    </a:cubicBezTo>
                    <a:cubicBezTo>
                      <a:pt x="4915" y="1260"/>
                      <a:pt x="5073" y="1418"/>
                      <a:pt x="5262" y="1418"/>
                    </a:cubicBezTo>
                    <a:lnTo>
                      <a:pt x="5955" y="1418"/>
                    </a:lnTo>
                    <a:cubicBezTo>
                      <a:pt x="6175" y="1418"/>
                      <a:pt x="6333" y="1575"/>
                      <a:pt x="6333" y="1796"/>
                    </a:cubicBezTo>
                    <a:cubicBezTo>
                      <a:pt x="6333" y="1985"/>
                      <a:pt x="6175" y="2142"/>
                      <a:pt x="5955" y="2142"/>
                    </a:cubicBezTo>
                    <a:lnTo>
                      <a:pt x="3119" y="2142"/>
                    </a:lnTo>
                    <a:cubicBezTo>
                      <a:pt x="2930" y="2142"/>
                      <a:pt x="2773" y="1985"/>
                      <a:pt x="2773" y="1796"/>
                    </a:cubicBezTo>
                    <a:cubicBezTo>
                      <a:pt x="2773" y="1575"/>
                      <a:pt x="2930" y="1418"/>
                      <a:pt x="3151" y="1418"/>
                    </a:cubicBezTo>
                    <a:lnTo>
                      <a:pt x="3844" y="1418"/>
                    </a:lnTo>
                    <a:cubicBezTo>
                      <a:pt x="4033" y="1418"/>
                      <a:pt x="4191" y="1260"/>
                      <a:pt x="4191" y="1071"/>
                    </a:cubicBezTo>
                    <a:cubicBezTo>
                      <a:pt x="4191" y="882"/>
                      <a:pt x="4348" y="725"/>
                      <a:pt x="4537" y="725"/>
                    </a:cubicBezTo>
                    <a:close/>
                    <a:moveTo>
                      <a:pt x="8066" y="2111"/>
                    </a:moveTo>
                    <a:cubicBezTo>
                      <a:pt x="8255" y="2111"/>
                      <a:pt x="8412" y="2268"/>
                      <a:pt x="8412" y="2458"/>
                    </a:cubicBezTo>
                    <a:lnTo>
                      <a:pt x="8412" y="10806"/>
                    </a:lnTo>
                    <a:lnTo>
                      <a:pt x="8381" y="10806"/>
                    </a:lnTo>
                    <a:cubicBezTo>
                      <a:pt x="8381" y="10995"/>
                      <a:pt x="8223" y="11153"/>
                      <a:pt x="8034" y="11153"/>
                    </a:cubicBezTo>
                    <a:lnTo>
                      <a:pt x="1040" y="11153"/>
                    </a:lnTo>
                    <a:cubicBezTo>
                      <a:pt x="851" y="11153"/>
                      <a:pt x="693" y="10995"/>
                      <a:pt x="693" y="10806"/>
                    </a:cubicBezTo>
                    <a:lnTo>
                      <a:pt x="693" y="2458"/>
                    </a:lnTo>
                    <a:cubicBezTo>
                      <a:pt x="693" y="2268"/>
                      <a:pt x="851" y="2111"/>
                      <a:pt x="1040" y="2111"/>
                    </a:cubicBezTo>
                    <a:lnTo>
                      <a:pt x="2143" y="2111"/>
                    </a:lnTo>
                    <a:cubicBezTo>
                      <a:pt x="2300" y="2489"/>
                      <a:pt x="2647" y="2804"/>
                      <a:pt x="3119" y="2804"/>
                    </a:cubicBezTo>
                    <a:lnTo>
                      <a:pt x="5986" y="2804"/>
                    </a:lnTo>
                    <a:cubicBezTo>
                      <a:pt x="6396" y="2804"/>
                      <a:pt x="6805" y="2521"/>
                      <a:pt x="6963" y="2111"/>
                    </a:cubicBezTo>
                    <a:close/>
                    <a:moveTo>
                      <a:pt x="4506" y="0"/>
                    </a:moveTo>
                    <a:cubicBezTo>
                      <a:pt x="4096" y="0"/>
                      <a:pt x="3686" y="284"/>
                      <a:pt x="3529" y="725"/>
                    </a:cubicBezTo>
                    <a:lnTo>
                      <a:pt x="3088" y="725"/>
                    </a:lnTo>
                    <a:cubicBezTo>
                      <a:pt x="2678" y="725"/>
                      <a:pt x="2269" y="1008"/>
                      <a:pt x="2111" y="1418"/>
                    </a:cubicBezTo>
                    <a:lnTo>
                      <a:pt x="1009" y="1418"/>
                    </a:lnTo>
                    <a:cubicBezTo>
                      <a:pt x="410" y="1418"/>
                      <a:pt x="0" y="1890"/>
                      <a:pt x="0" y="2458"/>
                    </a:cubicBezTo>
                    <a:lnTo>
                      <a:pt x="0" y="10806"/>
                    </a:lnTo>
                    <a:cubicBezTo>
                      <a:pt x="0" y="11405"/>
                      <a:pt x="473" y="11814"/>
                      <a:pt x="1009" y="11814"/>
                    </a:cubicBezTo>
                    <a:lnTo>
                      <a:pt x="7971" y="11814"/>
                    </a:lnTo>
                    <a:cubicBezTo>
                      <a:pt x="8570" y="11814"/>
                      <a:pt x="9011" y="11342"/>
                      <a:pt x="9011" y="10806"/>
                    </a:cubicBezTo>
                    <a:lnTo>
                      <a:pt x="9011" y="2458"/>
                    </a:lnTo>
                    <a:cubicBezTo>
                      <a:pt x="9074" y="1859"/>
                      <a:pt x="8601" y="1418"/>
                      <a:pt x="8034" y="1418"/>
                    </a:cubicBezTo>
                    <a:lnTo>
                      <a:pt x="6931" y="1418"/>
                    </a:lnTo>
                    <a:cubicBezTo>
                      <a:pt x="6774" y="1040"/>
                      <a:pt x="6396" y="725"/>
                      <a:pt x="5923" y="725"/>
                    </a:cubicBezTo>
                    <a:lnTo>
                      <a:pt x="5545" y="725"/>
                    </a:lnTo>
                    <a:cubicBezTo>
                      <a:pt x="5514" y="567"/>
                      <a:pt x="5388" y="441"/>
                      <a:pt x="5262" y="315"/>
                    </a:cubicBezTo>
                    <a:cubicBezTo>
                      <a:pt x="5073" y="126"/>
                      <a:pt x="4789" y="0"/>
                      <a:pt x="4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563;p78">
                <a:extLst>
                  <a:ext uri="{FF2B5EF4-FFF2-40B4-BE49-F238E27FC236}">
                    <a16:creationId xmlns:a16="http://schemas.microsoft.com/office/drawing/2014/main" id="{5DB93438-1122-4FF9-80B5-6B923E4444BE}"/>
                  </a:ext>
                </a:extLst>
              </p:cNvPr>
              <p:cNvSpPr/>
              <p:nvPr/>
            </p:nvSpPr>
            <p:spPr>
              <a:xfrm>
                <a:off x="6201225" y="2762575"/>
                <a:ext cx="527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986" extrusionOk="0">
                    <a:moveTo>
                      <a:pt x="406" y="1"/>
                    </a:moveTo>
                    <a:cubicBezTo>
                      <a:pt x="315" y="1"/>
                      <a:pt x="221" y="32"/>
                      <a:pt x="158" y="95"/>
                    </a:cubicBezTo>
                    <a:cubicBezTo>
                      <a:pt x="63" y="190"/>
                      <a:pt x="63" y="442"/>
                      <a:pt x="158" y="568"/>
                    </a:cubicBezTo>
                    <a:lnTo>
                      <a:pt x="599" y="977"/>
                    </a:lnTo>
                    <a:lnTo>
                      <a:pt x="158" y="1418"/>
                    </a:lnTo>
                    <a:cubicBezTo>
                      <a:pt x="0" y="1544"/>
                      <a:pt x="0" y="1733"/>
                      <a:pt x="158" y="1891"/>
                    </a:cubicBezTo>
                    <a:cubicBezTo>
                      <a:pt x="221" y="1954"/>
                      <a:pt x="315" y="1985"/>
                      <a:pt x="406" y="1985"/>
                    </a:cubicBezTo>
                    <a:cubicBezTo>
                      <a:pt x="496" y="1985"/>
                      <a:pt x="583" y="1954"/>
                      <a:pt x="630" y="1891"/>
                    </a:cubicBezTo>
                    <a:lnTo>
                      <a:pt x="1071" y="1450"/>
                    </a:lnTo>
                    <a:lnTo>
                      <a:pt x="1512" y="1891"/>
                    </a:lnTo>
                    <a:cubicBezTo>
                      <a:pt x="1575" y="1954"/>
                      <a:pt x="1662" y="1985"/>
                      <a:pt x="1749" y="1985"/>
                    </a:cubicBezTo>
                    <a:cubicBezTo>
                      <a:pt x="1835" y="1985"/>
                      <a:pt x="1922" y="1954"/>
                      <a:pt x="1985" y="1891"/>
                    </a:cubicBezTo>
                    <a:cubicBezTo>
                      <a:pt x="2111" y="1765"/>
                      <a:pt x="2111" y="1544"/>
                      <a:pt x="1985" y="1418"/>
                    </a:cubicBezTo>
                    <a:lnTo>
                      <a:pt x="1544" y="977"/>
                    </a:lnTo>
                    <a:lnTo>
                      <a:pt x="1985" y="568"/>
                    </a:lnTo>
                    <a:cubicBezTo>
                      <a:pt x="2111" y="442"/>
                      <a:pt x="2111" y="190"/>
                      <a:pt x="1985" y="95"/>
                    </a:cubicBezTo>
                    <a:cubicBezTo>
                      <a:pt x="1922" y="32"/>
                      <a:pt x="1835" y="1"/>
                      <a:pt x="1749" y="1"/>
                    </a:cubicBezTo>
                    <a:cubicBezTo>
                      <a:pt x="1662" y="1"/>
                      <a:pt x="1575" y="32"/>
                      <a:pt x="1512" y="95"/>
                    </a:cubicBezTo>
                    <a:lnTo>
                      <a:pt x="1071" y="505"/>
                    </a:lnTo>
                    <a:lnTo>
                      <a:pt x="630" y="95"/>
                    </a:lnTo>
                    <a:cubicBezTo>
                      <a:pt x="583" y="32"/>
                      <a:pt x="496" y="1"/>
                      <a:pt x="4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564;p78">
                <a:extLst>
                  <a:ext uri="{FF2B5EF4-FFF2-40B4-BE49-F238E27FC236}">
                    <a16:creationId xmlns:a16="http://schemas.microsoft.com/office/drawing/2014/main" id="{979F815C-0EE1-4520-ABC8-8A22B36D9522}"/>
                  </a:ext>
                </a:extLst>
              </p:cNvPr>
              <p:cNvSpPr/>
              <p:nvPr/>
            </p:nvSpPr>
            <p:spPr>
              <a:xfrm>
                <a:off x="6308325" y="2882300"/>
                <a:ext cx="5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986" extrusionOk="0">
                    <a:moveTo>
                      <a:pt x="363" y="0"/>
                    </a:moveTo>
                    <a:cubicBezTo>
                      <a:pt x="276" y="0"/>
                      <a:pt x="190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lnTo>
                      <a:pt x="568" y="1009"/>
                    </a:lnTo>
                    <a:lnTo>
                      <a:pt x="127" y="1450"/>
                    </a:lnTo>
                    <a:cubicBezTo>
                      <a:pt x="1" y="1544"/>
                      <a:pt x="1" y="1796"/>
                      <a:pt x="127" y="1891"/>
                    </a:cubicBezTo>
                    <a:cubicBezTo>
                      <a:pt x="190" y="1954"/>
                      <a:pt x="276" y="1985"/>
                      <a:pt x="363" y="1985"/>
                    </a:cubicBezTo>
                    <a:cubicBezTo>
                      <a:pt x="450" y="1985"/>
                      <a:pt x="536" y="1954"/>
                      <a:pt x="599" y="1891"/>
                    </a:cubicBezTo>
                    <a:lnTo>
                      <a:pt x="1040" y="1481"/>
                    </a:lnTo>
                    <a:lnTo>
                      <a:pt x="1481" y="1891"/>
                    </a:lnTo>
                    <a:cubicBezTo>
                      <a:pt x="1529" y="1954"/>
                      <a:pt x="1615" y="1985"/>
                      <a:pt x="1706" y="1985"/>
                    </a:cubicBezTo>
                    <a:cubicBezTo>
                      <a:pt x="1797" y="1985"/>
                      <a:pt x="1891" y="1954"/>
                      <a:pt x="1954" y="1891"/>
                    </a:cubicBezTo>
                    <a:cubicBezTo>
                      <a:pt x="2049" y="1796"/>
                      <a:pt x="2049" y="1544"/>
                      <a:pt x="1954" y="1450"/>
                    </a:cubicBezTo>
                    <a:lnTo>
                      <a:pt x="1513" y="1009"/>
                    </a:lnTo>
                    <a:lnTo>
                      <a:pt x="1954" y="567"/>
                    </a:lnTo>
                    <a:cubicBezTo>
                      <a:pt x="2049" y="441"/>
                      <a:pt x="2049" y="252"/>
                      <a:pt x="1954" y="95"/>
                    </a:cubicBezTo>
                    <a:cubicBezTo>
                      <a:pt x="1891" y="32"/>
                      <a:pt x="1804" y="0"/>
                      <a:pt x="1718" y="0"/>
                    </a:cubicBezTo>
                    <a:cubicBezTo>
                      <a:pt x="1631" y="0"/>
                      <a:pt x="1544" y="32"/>
                      <a:pt x="1481" y="95"/>
                    </a:cubicBezTo>
                    <a:lnTo>
                      <a:pt x="1040" y="536"/>
                    </a:lnTo>
                    <a:lnTo>
                      <a:pt x="599" y="95"/>
                    </a:lnTo>
                    <a:cubicBezTo>
                      <a:pt x="536" y="32"/>
                      <a:pt x="450" y="0"/>
                      <a:pt x="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565;p78">
                <a:extLst>
                  <a:ext uri="{FF2B5EF4-FFF2-40B4-BE49-F238E27FC236}">
                    <a16:creationId xmlns:a16="http://schemas.microsoft.com/office/drawing/2014/main" id="{6EAD91ED-3F54-432D-B1AB-A4BAE12CB94C}"/>
                  </a:ext>
                </a:extLst>
              </p:cNvPr>
              <p:cNvSpPr/>
              <p:nvPr/>
            </p:nvSpPr>
            <p:spPr>
              <a:xfrm>
                <a:off x="6200425" y="2759425"/>
                <a:ext cx="156775" cy="1748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95" extrusionOk="0">
                    <a:moveTo>
                      <a:pt x="1103" y="5609"/>
                    </a:moveTo>
                    <a:cubicBezTo>
                      <a:pt x="1292" y="5609"/>
                      <a:pt x="1450" y="5766"/>
                      <a:pt x="1450" y="5955"/>
                    </a:cubicBezTo>
                    <a:cubicBezTo>
                      <a:pt x="1450" y="6144"/>
                      <a:pt x="1292" y="6302"/>
                      <a:pt x="1103" y="6302"/>
                    </a:cubicBezTo>
                    <a:cubicBezTo>
                      <a:pt x="914" y="6302"/>
                      <a:pt x="757" y="6144"/>
                      <a:pt x="757" y="5955"/>
                    </a:cubicBezTo>
                    <a:cubicBezTo>
                      <a:pt x="757" y="5766"/>
                      <a:pt x="914" y="5609"/>
                      <a:pt x="1103" y="5609"/>
                    </a:cubicBezTo>
                    <a:close/>
                    <a:moveTo>
                      <a:pt x="5325" y="1"/>
                    </a:moveTo>
                    <a:cubicBezTo>
                      <a:pt x="5230" y="1"/>
                      <a:pt x="5136" y="64"/>
                      <a:pt x="5073" y="127"/>
                    </a:cubicBezTo>
                    <a:lnTo>
                      <a:pt x="4380" y="851"/>
                    </a:lnTo>
                    <a:cubicBezTo>
                      <a:pt x="4254" y="946"/>
                      <a:pt x="4254" y="1198"/>
                      <a:pt x="4380" y="1324"/>
                    </a:cubicBezTo>
                    <a:cubicBezTo>
                      <a:pt x="4443" y="1371"/>
                      <a:pt x="4529" y="1395"/>
                      <a:pt x="4616" y="1395"/>
                    </a:cubicBezTo>
                    <a:cubicBezTo>
                      <a:pt x="4703" y="1395"/>
                      <a:pt x="4789" y="1371"/>
                      <a:pt x="4852" y="1324"/>
                    </a:cubicBezTo>
                    <a:lnTo>
                      <a:pt x="4978" y="1198"/>
                    </a:lnTo>
                    <a:lnTo>
                      <a:pt x="4978" y="2458"/>
                    </a:lnTo>
                    <a:cubicBezTo>
                      <a:pt x="4978" y="2647"/>
                      <a:pt x="4821" y="2805"/>
                      <a:pt x="4600" y="2805"/>
                    </a:cubicBezTo>
                    <a:lnTo>
                      <a:pt x="1765" y="2805"/>
                    </a:lnTo>
                    <a:cubicBezTo>
                      <a:pt x="1513" y="2805"/>
                      <a:pt x="1229" y="2931"/>
                      <a:pt x="1040" y="3120"/>
                    </a:cubicBezTo>
                    <a:cubicBezTo>
                      <a:pt x="820" y="3309"/>
                      <a:pt x="725" y="3592"/>
                      <a:pt x="725" y="3876"/>
                    </a:cubicBezTo>
                    <a:lnTo>
                      <a:pt x="725" y="4978"/>
                    </a:lnTo>
                    <a:cubicBezTo>
                      <a:pt x="316" y="5136"/>
                      <a:pt x="1" y="5482"/>
                      <a:pt x="1" y="5955"/>
                    </a:cubicBezTo>
                    <a:cubicBezTo>
                      <a:pt x="1" y="6554"/>
                      <a:pt x="473" y="6995"/>
                      <a:pt x="1040" y="6995"/>
                    </a:cubicBezTo>
                    <a:cubicBezTo>
                      <a:pt x="1607" y="6995"/>
                      <a:pt x="2048" y="6522"/>
                      <a:pt x="2048" y="5955"/>
                    </a:cubicBezTo>
                    <a:cubicBezTo>
                      <a:pt x="2048" y="5514"/>
                      <a:pt x="1765" y="5136"/>
                      <a:pt x="1355" y="4978"/>
                    </a:cubicBezTo>
                    <a:lnTo>
                      <a:pt x="1355" y="3876"/>
                    </a:lnTo>
                    <a:cubicBezTo>
                      <a:pt x="1355" y="3687"/>
                      <a:pt x="1513" y="3529"/>
                      <a:pt x="1702" y="3529"/>
                    </a:cubicBezTo>
                    <a:lnTo>
                      <a:pt x="4537" y="3529"/>
                    </a:lnTo>
                    <a:cubicBezTo>
                      <a:pt x="5136" y="3529"/>
                      <a:pt x="5545" y="3057"/>
                      <a:pt x="5545" y="2490"/>
                    </a:cubicBezTo>
                    <a:lnTo>
                      <a:pt x="5545" y="1229"/>
                    </a:lnTo>
                    <a:lnTo>
                      <a:pt x="5671" y="1355"/>
                    </a:lnTo>
                    <a:cubicBezTo>
                      <a:pt x="5734" y="1418"/>
                      <a:pt x="5821" y="1450"/>
                      <a:pt x="5908" y="1450"/>
                    </a:cubicBezTo>
                    <a:cubicBezTo>
                      <a:pt x="5994" y="1450"/>
                      <a:pt x="6081" y="1418"/>
                      <a:pt x="6144" y="1355"/>
                    </a:cubicBezTo>
                    <a:cubicBezTo>
                      <a:pt x="6270" y="1229"/>
                      <a:pt x="6270" y="1009"/>
                      <a:pt x="6144" y="883"/>
                    </a:cubicBezTo>
                    <a:lnTo>
                      <a:pt x="5545" y="127"/>
                    </a:lnTo>
                    <a:cubicBezTo>
                      <a:pt x="5482" y="64"/>
                      <a:pt x="5388" y="1"/>
                      <a:pt x="53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566;p78">
                <a:extLst>
                  <a:ext uri="{FF2B5EF4-FFF2-40B4-BE49-F238E27FC236}">
                    <a16:creationId xmlns:a16="http://schemas.microsoft.com/office/drawing/2014/main" id="{4367044C-0C38-470B-AA9D-F30BDB6C45DF}"/>
                  </a:ext>
                </a:extLst>
              </p:cNvPr>
              <p:cNvSpPr/>
              <p:nvPr/>
            </p:nvSpPr>
            <p:spPr>
              <a:xfrm>
                <a:off x="6412300" y="2742900"/>
                <a:ext cx="52800" cy="2087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8349" extrusionOk="0">
                    <a:moveTo>
                      <a:pt x="1009" y="662"/>
                    </a:moveTo>
                    <a:cubicBezTo>
                      <a:pt x="1229" y="662"/>
                      <a:pt x="1387" y="819"/>
                      <a:pt x="1387" y="1040"/>
                    </a:cubicBezTo>
                    <a:lnTo>
                      <a:pt x="1387" y="1386"/>
                    </a:lnTo>
                    <a:lnTo>
                      <a:pt x="662" y="1386"/>
                    </a:lnTo>
                    <a:lnTo>
                      <a:pt x="662" y="1040"/>
                    </a:lnTo>
                    <a:cubicBezTo>
                      <a:pt x="662" y="819"/>
                      <a:pt x="820" y="662"/>
                      <a:pt x="1009" y="662"/>
                    </a:cubicBezTo>
                    <a:close/>
                    <a:moveTo>
                      <a:pt x="1387" y="2048"/>
                    </a:moveTo>
                    <a:lnTo>
                      <a:pt x="1387" y="6017"/>
                    </a:lnTo>
                    <a:cubicBezTo>
                      <a:pt x="1261" y="5986"/>
                      <a:pt x="1142" y="5970"/>
                      <a:pt x="1024" y="5970"/>
                    </a:cubicBezTo>
                    <a:cubicBezTo>
                      <a:pt x="906" y="5970"/>
                      <a:pt x="788" y="5986"/>
                      <a:pt x="662" y="6017"/>
                    </a:cubicBezTo>
                    <a:lnTo>
                      <a:pt x="662" y="2048"/>
                    </a:lnTo>
                    <a:close/>
                    <a:moveTo>
                      <a:pt x="1009" y="6711"/>
                    </a:moveTo>
                    <a:cubicBezTo>
                      <a:pt x="1103" y="6711"/>
                      <a:pt x="1166" y="6711"/>
                      <a:pt x="1261" y="6742"/>
                    </a:cubicBezTo>
                    <a:lnTo>
                      <a:pt x="1009" y="7246"/>
                    </a:lnTo>
                    <a:lnTo>
                      <a:pt x="788" y="6742"/>
                    </a:lnTo>
                    <a:cubicBezTo>
                      <a:pt x="851" y="6711"/>
                      <a:pt x="946" y="6711"/>
                      <a:pt x="1009" y="6711"/>
                    </a:cubicBezTo>
                    <a:close/>
                    <a:moveTo>
                      <a:pt x="1009" y="0"/>
                    </a:moveTo>
                    <a:cubicBezTo>
                      <a:pt x="441" y="0"/>
                      <a:pt x="0" y="473"/>
                      <a:pt x="0" y="1040"/>
                    </a:cubicBezTo>
                    <a:lnTo>
                      <a:pt x="0" y="6616"/>
                    </a:lnTo>
                    <a:cubicBezTo>
                      <a:pt x="0" y="6648"/>
                      <a:pt x="0" y="6742"/>
                      <a:pt x="32" y="6774"/>
                    </a:cubicBezTo>
                    <a:lnTo>
                      <a:pt x="757" y="8160"/>
                    </a:lnTo>
                    <a:cubicBezTo>
                      <a:pt x="788" y="8286"/>
                      <a:pt x="946" y="8349"/>
                      <a:pt x="1040" y="8349"/>
                    </a:cubicBezTo>
                    <a:cubicBezTo>
                      <a:pt x="1166" y="8349"/>
                      <a:pt x="1292" y="8286"/>
                      <a:pt x="1355" y="8160"/>
                    </a:cubicBezTo>
                    <a:lnTo>
                      <a:pt x="2080" y="6774"/>
                    </a:lnTo>
                    <a:cubicBezTo>
                      <a:pt x="2111" y="6742"/>
                      <a:pt x="2111" y="6648"/>
                      <a:pt x="2111" y="6616"/>
                    </a:cubicBezTo>
                    <a:lnTo>
                      <a:pt x="2111" y="1040"/>
                    </a:lnTo>
                    <a:cubicBezTo>
                      <a:pt x="2048" y="473"/>
                      <a:pt x="1576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20E8D-7BB7-4103-81E7-D30FDBEF9215}"/>
              </a:ext>
            </a:extLst>
          </p:cNvPr>
          <p:cNvGrpSpPr/>
          <p:nvPr/>
        </p:nvGrpSpPr>
        <p:grpSpPr>
          <a:xfrm>
            <a:off x="8080308" y="3841324"/>
            <a:ext cx="624600" cy="624600"/>
            <a:chOff x="5817137" y="1465109"/>
            <a:chExt cx="624600" cy="624600"/>
          </a:xfrm>
        </p:grpSpPr>
        <p:sp>
          <p:nvSpPr>
            <p:cNvPr id="97" name="Google Shape;173;p16">
              <a:extLst>
                <a:ext uri="{FF2B5EF4-FFF2-40B4-BE49-F238E27FC236}">
                  <a16:creationId xmlns:a16="http://schemas.microsoft.com/office/drawing/2014/main" id="{212812C8-DFEA-46CB-BD95-77E694C0FB34}"/>
                </a:ext>
              </a:extLst>
            </p:cNvPr>
            <p:cNvSpPr/>
            <p:nvPr/>
          </p:nvSpPr>
          <p:spPr>
            <a:xfrm>
              <a:off x="5817137" y="1465109"/>
              <a:ext cx="624600" cy="62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9" name="Google Shape;5611;p69">
              <a:extLst>
                <a:ext uri="{FF2B5EF4-FFF2-40B4-BE49-F238E27FC236}">
                  <a16:creationId xmlns:a16="http://schemas.microsoft.com/office/drawing/2014/main" id="{BFC42766-36C0-4A6A-9164-6766FD09182A}"/>
                </a:ext>
              </a:extLst>
            </p:cNvPr>
            <p:cNvGrpSpPr/>
            <p:nvPr/>
          </p:nvGrpSpPr>
          <p:grpSpPr>
            <a:xfrm>
              <a:off x="5977706" y="1603029"/>
              <a:ext cx="303463" cy="348761"/>
              <a:chOff x="-62496925" y="1931475"/>
              <a:chExt cx="275675" cy="316825"/>
            </a:xfrm>
            <a:solidFill>
              <a:schemeClr val="bg1"/>
            </a:solidFill>
          </p:grpSpPr>
          <p:sp>
            <p:nvSpPr>
              <p:cNvPr id="120" name="Google Shape;5612;p69">
                <a:extLst>
                  <a:ext uri="{FF2B5EF4-FFF2-40B4-BE49-F238E27FC236}">
                    <a16:creationId xmlns:a16="http://schemas.microsoft.com/office/drawing/2014/main" id="{EC57BD27-6BD8-46E5-830D-B4186B8D5DDC}"/>
                  </a:ext>
                </a:extLst>
              </p:cNvPr>
              <p:cNvSpPr/>
              <p:nvPr/>
            </p:nvSpPr>
            <p:spPr>
              <a:xfrm>
                <a:off x="-62496925" y="1931475"/>
                <a:ext cx="275675" cy="316825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2673" extrusionOk="0">
                    <a:moveTo>
                      <a:pt x="5514" y="1047"/>
                    </a:moveTo>
                    <a:cubicBezTo>
                      <a:pt x="6238" y="1519"/>
                      <a:pt x="7215" y="1834"/>
                      <a:pt x="8003" y="1834"/>
                    </a:cubicBezTo>
                    <a:cubicBezTo>
                      <a:pt x="8538" y="1834"/>
                      <a:pt x="9294" y="1708"/>
                      <a:pt x="10208" y="1204"/>
                    </a:cubicBezTo>
                    <a:lnTo>
                      <a:pt x="10208" y="5237"/>
                    </a:lnTo>
                    <a:cubicBezTo>
                      <a:pt x="10177" y="8198"/>
                      <a:pt x="8349" y="10845"/>
                      <a:pt x="5514" y="11821"/>
                    </a:cubicBezTo>
                    <a:cubicBezTo>
                      <a:pt x="2710" y="10845"/>
                      <a:pt x="820" y="8198"/>
                      <a:pt x="820" y="5237"/>
                    </a:cubicBezTo>
                    <a:lnTo>
                      <a:pt x="820" y="1204"/>
                    </a:lnTo>
                    <a:cubicBezTo>
                      <a:pt x="1513" y="1582"/>
                      <a:pt x="2269" y="1834"/>
                      <a:pt x="3025" y="1834"/>
                    </a:cubicBezTo>
                    <a:cubicBezTo>
                      <a:pt x="3844" y="1834"/>
                      <a:pt x="4758" y="1551"/>
                      <a:pt x="5514" y="1047"/>
                    </a:cubicBezTo>
                    <a:close/>
                    <a:moveTo>
                      <a:pt x="10654" y="1"/>
                    </a:moveTo>
                    <a:cubicBezTo>
                      <a:pt x="10567" y="1"/>
                      <a:pt x="10476" y="33"/>
                      <a:pt x="10397" y="102"/>
                    </a:cubicBezTo>
                    <a:cubicBezTo>
                      <a:pt x="9389" y="826"/>
                      <a:pt x="8538" y="952"/>
                      <a:pt x="8034" y="952"/>
                    </a:cubicBezTo>
                    <a:cubicBezTo>
                      <a:pt x="7310" y="952"/>
                      <a:pt x="6396" y="637"/>
                      <a:pt x="5766" y="165"/>
                    </a:cubicBezTo>
                    <a:cubicBezTo>
                      <a:pt x="5703" y="102"/>
                      <a:pt x="5616" y="70"/>
                      <a:pt x="5526" y="70"/>
                    </a:cubicBezTo>
                    <a:cubicBezTo>
                      <a:pt x="5435" y="70"/>
                      <a:pt x="5341" y="102"/>
                      <a:pt x="5262" y="165"/>
                    </a:cubicBezTo>
                    <a:cubicBezTo>
                      <a:pt x="4632" y="637"/>
                      <a:pt x="3781" y="952"/>
                      <a:pt x="3025" y="952"/>
                    </a:cubicBezTo>
                    <a:cubicBezTo>
                      <a:pt x="2237" y="952"/>
                      <a:pt x="1450" y="637"/>
                      <a:pt x="662" y="102"/>
                    </a:cubicBezTo>
                    <a:cubicBezTo>
                      <a:pt x="582" y="40"/>
                      <a:pt x="495" y="13"/>
                      <a:pt x="411" y="13"/>
                    </a:cubicBezTo>
                    <a:cubicBezTo>
                      <a:pt x="196" y="13"/>
                      <a:pt x="0" y="190"/>
                      <a:pt x="0" y="417"/>
                    </a:cubicBezTo>
                    <a:lnTo>
                      <a:pt x="0" y="5237"/>
                    </a:lnTo>
                    <a:cubicBezTo>
                      <a:pt x="0" y="8608"/>
                      <a:pt x="2080" y="11601"/>
                      <a:pt x="5388" y="12641"/>
                    </a:cubicBezTo>
                    <a:cubicBezTo>
                      <a:pt x="5419" y="12641"/>
                      <a:pt x="5451" y="12672"/>
                      <a:pt x="5514" y="12672"/>
                    </a:cubicBezTo>
                    <a:cubicBezTo>
                      <a:pt x="5545" y="12672"/>
                      <a:pt x="5577" y="12672"/>
                      <a:pt x="5640" y="12641"/>
                    </a:cubicBezTo>
                    <a:cubicBezTo>
                      <a:pt x="8979" y="11538"/>
                      <a:pt x="11027" y="8513"/>
                      <a:pt x="11027" y="5237"/>
                    </a:cubicBezTo>
                    <a:lnTo>
                      <a:pt x="11027" y="417"/>
                    </a:lnTo>
                    <a:cubicBezTo>
                      <a:pt x="11027" y="157"/>
                      <a:pt x="10848" y="1"/>
                      <a:pt x="106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613;p69">
                <a:extLst>
                  <a:ext uri="{FF2B5EF4-FFF2-40B4-BE49-F238E27FC236}">
                    <a16:creationId xmlns:a16="http://schemas.microsoft.com/office/drawing/2014/main" id="{14CF0FFB-EBB4-4477-84DA-8D768045B494}"/>
                  </a:ext>
                </a:extLst>
              </p:cNvPr>
              <p:cNvSpPr/>
              <p:nvPr/>
            </p:nvSpPr>
            <p:spPr>
              <a:xfrm>
                <a:off x="-62390600" y="2016700"/>
                <a:ext cx="6302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861" extrusionOk="0">
                    <a:moveTo>
                      <a:pt x="1261" y="1"/>
                    </a:moveTo>
                    <a:cubicBezTo>
                      <a:pt x="1009" y="1"/>
                      <a:pt x="820" y="190"/>
                      <a:pt x="820" y="410"/>
                    </a:cubicBezTo>
                    <a:lnTo>
                      <a:pt x="820" y="694"/>
                    </a:lnTo>
                    <a:cubicBezTo>
                      <a:pt x="347" y="851"/>
                      <a:pt x="1" y="1324"/>
                      <a:pt x="1" y="1891"/>
                    </a:cubicBezTo>
                    <a:cubicBezTo>
                      <a:pt x="1" y="2553"/>
                      <a:pt x="536" y="2931"/>
                      <a:pt x="977" y="3246"/>
                    </a:cubicBezTo>
                    <a:cubicBezTo>
                      <a:pt x="1292" y="3498"/>
                      <a:pt x="1639" y="3718"/>
                      <a:pt x="1639" y="3970"/>
                    </a:cubicBezTo>
                    <a:cubicBezTo>
                      <a:pt x="1639" y="4191"/>
                      <a:pt x="1450" y="4411"/>
                      <a:pt x="1261" y="4411"/>
                    </a:cubicBezTo>
                    <a:cubicBezTo>
                      <a:pt x="1040" y="4411"/>
                      <a:pt x="820" y="4191"/>
                      <a:pt x="820" y="3970"/>
                    </a:cubicBezTo>
                    <a:cubicBezTo>
                      <a:pt x="820" y="3718"/>
                      <a:pt x="631" y="3561"/>
                      <a:pt x="410" y="3561"/>
                    </a:cubicBezTo>
                    <a:cubicBezTo>
                      <a:pt x="221" y="3561"/>
                      <a:pt x="32" y="3781"/>
                      <a:pt x="32" y="3970"/>
                    </a:cubicBezTo>
                    <a:cubicBezTo>
                      <a:pt x="32" y="4506"/>
                      <a:pt x="379" y="4947"/>
                      <a:pt x="851" y="5136"/>
                    </a:cubicBezTo>
                    <a:lnTo>
                      <a:pt x="851" y="5419"/>
                    </a:lnTo>
                    <a:cubicBezTo>
                      <a:pt x="851" y="5671"/>
                      <a:pt x="1040" y="5861"/>
                      <a:pt x="1292" y="5861"/>
                    </a:cubicBezTo>
                    <a:cubicBezTo>
                      <a:pt x="1513" y="5861"/>
                      <a:pt x="1670" y="5671"/>
                      <a:pt x="1670" y="5419"/>
                    </a:cubicBezTo>
                    <a:lnTo>
                      <a:pt x="1670" y="5136"/>
                    </a:lnTo>
                    <a:cubicBezTo>
                      <a:pt x="2143" y="4978"/>
                      <a:pt x="2521" y="4506"/>
                      <a:pt x="2521" y="3970"/>
                    </a:cubicBezTo>
                    <a:cubicBezTo>
                      <a:pt x="2521" y="3309"/>
                      <a:pt x="1954" y="2899"/>
                      <a:pt x="1513" y="2584"/>
                    </a:cubicBezTo>
                    <a:cubicBezTo>
                      <a:pt x="1198" y="2363"/>
                      <a:pt x="851" y="2111"/>
                      <a:pt x="851" y="1891"/>
                    </a:cubicBezTo>
                    <a:cubicBezTo>
                      <a:pt x="851" y="1670"/>
                      <a:pt x="1040" y="1481"/>
                      <a:pt x="1261" y="1481"/>
                    </a:cubicBezTo>
                    <a:cubicBezTo>
                      <a:pt x="1481" y="1481"/>
                      <a:pt x="1639" y="1670"/>
                      <a:pt x="1639" y="1891"/>
                    </a:cubicBezTo>
                    <a:cubicBezTo>
                      <a:pt x="1639" y="2111"/>
                      <a:pt x="1828" y="2300"/>
                      <a:pt x="2080" y="2300"/>
                    </a:cubicBezTo>
                    <a:cubicBezTo>
                      <a:pt x="2300" y="2300"/>
                      <a:pt x="2458" y="2111"/>
                      <a:pt x="2458" y="1891"/>
                    </a:cubicBezTo>
                    <a:cubicBezTo>
                      <a:pt x="2458" y="1324"/>
                      <a:pt x="2111" y="883"/>
                      <a:pt x="1639" y="694"/>
                    </a:cubicBezTo>
                    <a:lnTo>
                      <a:pt x="1639" y="410"/>
                    </a:lnTo>
                    <a:cubicBezTo>
                      <a:pt x="1639" y="190"/>
                      <a:pt x="1450" y="1"/>
                      <a:pt x="12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" name="Google Shape;167;p16">
            <a:extLst>
              <a:ext uri="{FF2B5EF4-FFF2-40B4-BE49-F238E27FC236}">
                <a16:creationId xmlns:a16="http://schemas.microsoft.com/office/drawing/2014/main" id="{F903A406-F5E4-4A75-AFC1-186467FC612E}"/>
              </a:ext>
            </a:extLst>
          </p:cNvPr>
          <p:cNvGrpSpPr/>
          <p:nvPr/>
        </p:nvGrpSpPr>
        <p:grpSpPr>
          <a:xfrm>
            <a:off x="5352498" y="3842341"/>
            <a:ext cx="2610768" cy="680677"/>
            <a:chOff x="3795000" y="4051388"/>
            <a:chExt cx="2061000" cy="680677"/>
          </a:xfrm>
        </p:grpSpPr>
        <p:sp>
          <p:nvSpPr>
            <p:cNvPr id="129" name="Google Shape;168;p16">
              <a:extLst>
                <a:ext uri="{FF2B5EF4-FFF2-40B4-BE49-F238E27FC236}">
                  <a16:creationId xmlns:a16="http://schemas.microsoft.com/office/drawing/2014/main" id="{ACBCBB4A-7F52-49F1-952B-408DF2202F06}"/>
                </a:ext>
              </a:extLst>
            </p:cNvPr>
            <p:cNvSpPr txBox="1"/>
            <p:nvPr/>
          </p:nvSpPr>
          <p:spPr>
            <a:xfrm>
              <a:off x="3795000" y="405138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Sustainability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" name="Google Shape;169;p16">
              <a:extLst>
                <a:ext uri="{FF2B5EF4-FFF2-40B4-BE49-F238E27FC236}">
                  <a16:creationId xmlns:a16="http://schemas.microsoft.com/office/drawing/2014/main" id="{5E044F3E-25B1-404B-92A8-0E72242671B3}"/>
                </a:ext>
              </a:extLst>
            </p:cNvPr>
            <p:cNvSpPr txBox="1"/>
            <p:nvPr/>
          </p:nvSpPr>
          <p:spPr>
            <a:xfrm>
              <a:off x="3795000" y="4333365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Improved organizational stability leads to sustainability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67;p16">
            <a:extLst>
              <a:ext uri="{FF2B5EF4-FFF2-40B4-BE49-F238E27FC236}">
                <a16:creationId xmlns:a16="http://schemas.microsoft.com/office/drawing/2014/main" id="{22F905A2-2DAF-4331-92F1-738F31AEDA34}"/>
              </a:ext>
            </a:extLst>
          </p:cNvPr>
          <p:cNvGrpSpPr/>
          <p:nvPr/>
        </p:nvGrpSpPr>
        <p:grpSpPr>
          <a:xfrm>
            <a:off x="5352498" y="1350930"/>
            <a:ext cx="2610768" cy="680677"/>
            <a:chOff x="3795000" y="4051388"/>
            <a:chExt cx="2061000" cy="680677"/>
          </a:xfrm>
        </p:grpSpPr>
        <p:sp>
          <p:nvSpPr>
            <p:cNvPr id="132" name="Google Shape;168;p16">
              <a:extLst>
                <a:ext uri="{FF2B5EF4-FFF2-40B4-BE49-F238E27FC236}">
                  <a16:creationId xmlns:a16="http://schemas.microsoft.com/office/drawing/2014/main" id="{BE50C1DF-B255-4B51-A2A1-0888BBCFB012}"/>
                </a:ext>
              </a:extLst>
            </p:cNvPr>
            <p:cNvSpPr txBox="1"/>
            <p:nvPr/>
          </p:nvSpPr>
          <p:spPr>
            <a:xfrm>
              <a:off x="3795000" y="405138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Feedback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" name="Google Shape;169;p16">
              <a:extLst>
                <a:ext uri="{FF2B5EF4-FFF2-40B4-BE49-F238E27FC236}">
                  <a16:creationId xmlns:a16="http://schemas.microsoft.com/office/drawing/2014/main" id="{9059A891-DD49-4C4A-AEA4-CEB114147A06}"/>
                </a:ext>
              </a:extLst>
            </p:cNvPr>
            <p:cNvSpPr txBox="1"/>
            <p:nvPr/>
          </p:nvSpPr>
          <p:spPr>
            <a:xfrm>
              <a:off x="3795000" y="4333365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Higher quality of feedback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in all directions (360-degree)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59;p16">
            <a:extLst>
              <a:ext uri="{FF2B5EF4-FFF2-40B4-BE49-F238E27FC236}">
                <a16:creationId xmlns:a16="http://schemas.microsoft.com/office/drawing/2014/main" id="{F6F427DE-E082-4629-BD7D-C875A24BAF5E}"/>
              </a:ext>
            </a:extLst>
          </p:cNvPr>
          <p:cNvGrpSpPr/>
          <p:nvPr/>
        </p:nvGrpSpPr>
        <p:grpSpPr>
          <a:xfrm>
            <a:off x="6072848" y="2556641"/>
            <a:ext cx="2950276" cy="680663"/>
            <a:chOff x="3794999" y="1275738"/>
            <a:chExt cx="2187006" cy="680663"/>
          </a:xfrm>
        </p:grpSpPr>
        <p:sp>
          <p:nvSpPr>
            <p:cNvPr id="135" name="Google Shape;160;p16">
              <a:extLst>
                <a:ext uri="{FF2B5EF4-FFF2-40B4-BE49-F238E27FC236}">
                  <a16:creationId xmlns:a16="http://schemas.microsoft.com/office/drawing/2014/main" id="{A2201C3A-B0F4-4039-B226-210F376E5129}"/>
                </a:ext>
              </a:extLst>
            </p:cNvPr>
            <p:cNvSpPr txBox="1"/>
            <p:nvPr/>
          </p:nvSpPr>
          <p:spPr>
            <a:xfrm>
              <a:off x="3795000" y="127573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Communication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" name="Google Shape;161;p16">
              <a:extLst>
                <a:ext uri="{FF2B5EF4-FFF2-40B4-BE49-F238E27FC236}">
                  <a16:creationId xmlns:a16="http://schemas.microsoft.com/office/drawing/2014/main" id="{202828C9-1ADA-404E-AD8B-BEB86BC6F5A0}"/>
                </a:ext>
              </a:extLst>
            </p:cNvPr>
            <p:cNvSpPr txBox="1"/>
            <p:nvPr/>
          </p:nvSpPr>
          <p:spPr>
            <a:xfrm>
              <a:off x="3794999" y="1557701"/>
              <a:ext cx="2187006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Communication is encouraged within trust-centered relationships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7" name="Google Shape;165;p16">
            <a:extLst>
              <a:ext uri="{FF2B5EF4-FFF2-40B4-BE49-F238E27FC236}">
                <a16:creationId xmlns:a16="http://schemas.microsoft.com/office/drawing/2014/main" id="{5398BB98-498C-476F-AA9D-161BFF0E5941}"/>
              </a:ext>
            </a:extLst>
          </p:cNvPr>
          <p:cNvSpPr txBox="1"/>
          <p:nvPr/>
        </p:nvSpPr>
        <p:spPr>
          <a:xfrm>
            <a:off x="2879834" y="4893645"/>
            <a:ext cx="6264166" cy="2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(Cole, 1982;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Kuipers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&amp; Procter, 2018)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854317" y="1137428"/>
            <a:ext cx="7435366" cy="2383537"/>
            <a:chOff x="457176" y="1331775"/>
            <a:chExt cx="3126900" cy="1824059"/>
          </a:xfrm>
        </p:grpSpPr>
        <p:sp>
          <p:nvSpPr>
            <p:cNvPr id="157" name="Google Shape;157;p16"/>
            <p:cNvSpPr txBox="1"/>
            <p:nvPr/>
          </p:nvSpPr>
          <p:spPr>
            <a:xfrm>
              <a:off x="457200" y="1331775"/>
              <a:ext cx="3126876" cy="38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Trust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457176" y="2020984"/>
              <a:ext cx="3126900" cy="113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“The confidence among team members that their peers’ intentions are good and that there is no reason to be protective.”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" sz="2400" i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Patrick Lencioni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8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Origin of Trust</a:t>
            </a:r>
            <a:endParaRPr dirty="0"/>
          </a:p>
        </p:txBody>
      </p:sp>
      <p:grpSp>
        <p:nvGrpSpPr>
          <p:cNvPr id="163" name="Google Shape;163;p16"/>
          <p:cNvGrpSpPr/>
          <p:nvPr/>
        </p:nvGrpSpPr>
        <p:grpSpPr>
          <a:xfrm>
            <a:off x="1208934" y="1738060"/>
            <a:ext cx="2644394" cy="680679"/>
            <a:chOff x="6633000" y="2663550"/>
            <a:chExt cx="2061000" cy="680679"/>
          </a:xfrm>
        </p:grpSpPr>
        <p:sp>
          <p:nvSpPr>
            <p:cNvPr id="164" name="Google Shape;164;p16"/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Experience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6633000" y="2827205"/>
              <a:ext cx="2061000" cy="517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Personal and professional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" name="Google Shape;9544;p78">
            <a:extLst>
              <a:ext uri="{FF2B5EF4-FFF2-40B4-BE49-F238E27FC236}">
                <a16:creationId xmlns:a16="http://schemas.microsoft.com/office/drawing/2014/main" id="{882A5538-9B7E-4EBB-9427-C1FEEDA5722C}"/>
              </a:ext>
            </a:extLst>
          </p:cNvPr>
          <p:cNvSpPr/>
          <p:nvPr/>
        </p:nvSpPr>
        <p:spPr>
          <a:xfrm>
            <a:off x="586823" y="1479816"/>
            <a:ext cx="329962" cy="327309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73;p16">
            <a:extLst>
              <a:ext uri="{FF2B5EF4-FFF2-40B4-BE49-F238E27FC236}">
                <a16:creationId xmlns:a16="http://schemas.microsoft.com/office/drawing/2014/main" id="{C29C9BAD-966A-47E3-AB4C-774A678FA377}"/>
              </a:ext>
            </a:extLst>
          </p:cNvPr>
          <p:cNvSpPr/>
          <p:nvPr/>
        </p:nvSpPr>
        <p:spPr>
          <a:xfrm>
            <a:off x="1208934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CF15D7-72CF-4C5C-8C30-F6C4569DEDF1}"/>
              </a:ext>
            </a:extLst>
          </p:cNvPr>
          <p:cNvCxnSpPr/>
          <p:nvPr/>
        </p:nvCxnSpPr>
        <p:spPr>
          <a:xfrm>
            <a:off x="777766" y="2547445"/>
            <a:ext cx="744132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173;p16">
            <a:extLst>
              <a:ext uri="{FF2B5EF4-FFF2-40B4-BE49-F238E27FC236}">
                <a16:creationId xmlns:a16="http://schemas.microsoft.com/office/drawing/2014/main" id="{E89E1528-82E0-4CD1-9E69-67763641CC7E}"/>
              </a:ext>
            </a:extLst>
          </p:cNvPr>
          <p:cNvSpPr/>
          <p:nvPr/>
        </p:nvSpPr>
        <p:spPr>
          <a:xfrm>
            <a:off x="4294836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7" name="Google Shape;163;p16">
            <a:extLst>
              <a:ext uri="{FF2B5EF4-FFF2-40B4-BE49-F238E27FC236}">
                <a16:creationId xmlns:a16="http://schemas.microsoft.com/office/drawing/2014/main" id="{CD98E568-6670-4C34-98AD-F5C9620808E0}"/>
              </a:ext>
            </a:extLst>
          </p:cNvPr>
          <p:cNvGrpSpPr/>
          <p:nvPr/>
        </p:nvGrpSpPr>
        <p:grpSpPr>
          <a:xfrm>
            <a:off x="4230661" y="2844391"/>
            <a:ext cx="2644394" cy="680679"/>
            <a:chOff x="6633000" y="2663550"/>
            <a:chExt cx="2061000" cy="680679"/>
          </a:xfrm>
        </p:grpSpPr>
        <p:sp>
          <p:nvSpPr>
            <p:cNvPr id="58" name="Google Shape;164;p16">
              <a:extLst>
                <a:ext uri="{FF2B5EF4-FFF2-40B4-BE49-F238E27FC236}">
                  <a16:creationId xmlns:a16="http://schemas.microsoft.com/office/drawing/2014/main" id="{87847720-FFEE-4881-A55F-902EA41A7484}"/>
                </a:ext>
              </a:extLst>
            </p:cNvPr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Personal Vulnerability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165;p16">
              <a:extLst>
                <a:ext uri="{FF2B5EF4-FFF2-40B4-BE49-F238E27FC236}">
                  <a16:creationId xmlns:a16="http://schemas.microsoft.com/office/drawing/2014/main" id="{898BBF91-B17B-4239-A22E-D13F47314DD0}"/>
                </a:ext>
              </a:extLst>
            </p:cNvPr>
            <p:cNvSpPr txBox="1"/>
            <p:nvPr/>
          </p:nvSpPr>
          <p:spPr>
            <a:xfrm>
              <a:off x="6633000" y="2940729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Weaknesses, skill deficiencies, mistakes, requests for help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" name="Google Shape;173;p16">
            <a:extLst>
              <a:ext uri="{FF2B5EF4-FFF2-40B4-BE49-F238E27FC236}">
                <a16:creationId xmlns:a16="http://schemas.microsoft.com/office/drawing/2014/main" id="{ADE5FFA0-143B-4AFC-8BD1-6903AC97BCF8}"/>
              </a:ext>
            </a:extLst>
          </p:cNvPr>
          <p:cNvSpPr/>
          <p:nvPr/>
        </p:nvSpPr>
        <p:spPr>
          <a:xfrm>
            <a:off x="7499375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1" name="Google Shape;163;p16">
            <a:extLst>
              <a:ext uri="{FF2B5EF4-FFF2-40B4-BE49-F238E27FC236}">
                <a16:creationId xmlns:a16="http://schemas.microsoft.com/office/drawing/2014/main" id="{1180D614-006A-427F-8674-09D9B106ADE7}"/>
              </a:ext>
            </a:extLst>
          </p:cNvPr>
          <p:cNvGrpSpPr/>
          <p:nvPr/>
        </p:nvGrpSpPr>
        <p:grpSpPr>
          <a:xfrm>
            <a:off x="5207127" y="1615635"/>
            <a:ext cx="2644394" cy="680679"/>
            <a:chOff x="6633000" y="2663550"/>
            <a:chExt cx="2061000" cy="680679"/>
          </a:xfrm>
        </p:grpSpPr>
        <p:sp>
          <p:nvSpPr>
            <p:cNvPr id="62" name="Google Shape;164;p16">
              <a:extLst>
                <a:ext uri="{FF2B5EF4-FFF2-40B4-BE49-F238E27FC236}">
                  <a16:creationId xmlns:a16="http://schemas.microsoft.com/office/drawing/2014/main" id="{863DE6CA-A1F8-4237-AAF7-B84DD7DBF0FE}"/>
                </a:ext>
              </a:extLst>
            </p:cNvPr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Witnessed Vulnerability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165;p16">
              <a:extLst>
                <a:ext uri="{FF2B5EF4-FFF2-40B4-BE49-F238E27FC236}">
                  <a16:creationId xmlns:a16="http://schemas.microsoft.com/office/drawing/2014/main" id="{DC05A4A9-787C-4333-89BC-B0B9DB50F4FC}"/>
                </a:ext>
              </a:extLst>
            </p:cNvPr>
            <p:cNvSpPr txBox="1"/>
            <p:nvPr/>
          </p:nvSpPr>
          <p:spPr>
            <a:xfrm>
              <a:off x="6633000" y="2940729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Recognition of the vulnerability of others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78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Origin of Trust</a:t>
            </a:r>
            <a:endParaRPr dirty="0"/>
          </a:p>
        </p:txBody>
      </p:sp>
      <p:grpSp>
        <p:nvGrpSpPr>
          <p:cNvPr id="163" name="Google Shape;163;p16"/>
          <p:cNvGrpSpPr/>
          <p:nvPr/>
        </p:nvGrpSpPr>
        <p:grpSpPr>
          <a:xfrm>
            <a:off x="1208934" y="1738060"/>
            <a:ext cx="2644394" cy="680679"/>
            <a:chOff x="6633000" y="2663550"/>
            <a:chExt cx="2061000" cy="680679"/>
          </a:xfrm>
        </p:grpSpPr>
        <p:sp>
          <p:nvSpPr>
            <p:cNvPr id="164" name="Google Shape;164;p16"/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Experience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6633000" y="2827205"/>
              <a:ext cx="2061000" cy="517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Personal and professional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" name="Google Shape;9544;p78">
            <a:extLst>
              <a:ext uri="{FF2B5EF4-FFF2-40B4-BE49-F238E27FC236}">
                <a16:creationId xmlns:a16="http://schemas.microsoft.com/office/drawing/2014/main" id="{882A5538-9B7E-4EBB-9427-C1FEEDA5722C}"/>
              </a:ext>
            </a:extLst>
          </p:cNvPr>
          <p:cNvSpPr/>
          <p:nvPr/>
        </p:nvSpPr>
        <p:spPr>
          <a:xfrm>
            <a:off x="586823" y="1479816"/>
            <a:ext cx="329962" cy="327309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73;p16">
            <a:extLst>
              <a:ext uri="{FF2B5EF4-FFF2-40B4-BE49-F238E27FC236}">
                <a16:creationId xmlns:a16="http://schemas.microsoft.com/office/drawing/2014/main" id="{C29C9BAD-966A-47E3-AB4C-774A678FA377}"/>
              </a:ext>
            </a:extLst>
          </p:cNvPr>
          <p:cNvSpPr/>
          <p:nvPr/>
        </p:nvSpPr>
        <p:spPr>
          <a:xfrm>
            <a:off x="1208934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CF15D7-72CF-4C5C-8C30-F6C4569DEDF1}"/>
              </a:ext>
            </a:extLst>
          </p:cNvPr>
          <p:cNvCxnSpPr/>
          <p:nvPr/>
        </p:nvCxnSpPr>
        <p:spPr>
          <a:xfrm>
            <a:off x="777766" y="2547445"/>
            <a:ext cx="744132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173;p16">
            <a:extLst>
              <a:ext uri="{FF2B5EF4-FFF2-40B4-BE49-F238E27FC236}">
                <a16:creationId xmlns:a16="http://schemas.microsoft.com/office/drawing/2014/main" id="{E89E1528-82E0-4CD1-9E69-67763641CC7E}"/>
              </a:ext>
            </a:extLst>
          </p:cNvPr>
          <p:cNvSpPr/>
          <p:nvPr/>
        </p:nvSpPr>
        <p:spPr>
          <a:xfrm>
            <a:off x="4294836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7" name="Google Shape;163;p16">
            <a:extLst>
              <a:ext uri="{FF2B5EF4-FFF2-40B4-BE49-F238E27FC236}">
                <a16:creationId xmlns:a16="http://schemas.microsoft.com/office/drawing/2014/main" id="{CD98E568-6670-4C34-98AD-F5C9620808E0}"/>
              </a:ext>
            </a:extLst>
          </p:cNvPr>
          <p:cNvGrpSpPr/>
          <p:nvPr/>
        </p:nvGrpSpPr>
        <p:grpSpPr>
          <a:xfrm>
            <a:off x="4230661" y="2844391"/>
            <a:ext cx="2644394" cy="680679"/>
            <a:chOff x="6633000" y="2663550"/>
            <a:chExt cx="2061000" cy="680679"/>
          </a:xfrm>
        </p:grpSpPr>
        <p:sp>
          <p:nvSpPr>
            <p:cNvPr id="58" name="Google Shape;164;p16">
              <a:extLst>
                <a:ext uri="{FF2B5EF4-FFF2-40B4-BE49-F238E27FC236}">
                  <a16:creationId xmlns:a16="http://schemas.microsoft.com/office/drawing/2014/main" id="{87847720-FFEE-4881-A55F-902EA41A7484}"/>
                </a:ext>
              </a:extLst>
            </p:cNvPr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Personal Vulnerability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165;p16">
              <a:extLst>
                <a:ext uri="{FF2B5EF4-FFF2-40B4-BE49-F238E27FC236}">
                  <a16:creationId xmlns:a16="http://schemas.microsoft.com/office/drawing/2014/main" id="{898BBF91-B17B-4239-A22E-D13F47314DD0}"/>
                </a:ext>
              </a:extLst>
            </p:cNvPr>
            <p:cNvSpPr txBox="1"/>
            <p:nvPr/>
          </p:nvSpPr>
          <p:spPr>
            <a:xfrm>
              <a:off x="6633000" y="2940729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Weaknesses, skill deficiencies, mistakes, requests for help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" name="Google Shape;173;p16">
            <a:extLst>
              <a:ext uri="{FF2B5EF4-FFF2-40B4-BE49-F238E27FC236}">
                <a16:creationId xmlns:a16="http://schemas.microsoft.com/office/drawing/2014/main" id="{ADE5FFA0-143B-4AFC-8BD1-6903AC97BCF8}"/>
              </a:ext>
            </a:extLst>
          </p:cNvPr>
          <p:cNvSpPr/>
          <p:nvPr/>
        </p:nvSpPr>
        <p:spPr>
          <a:xfrm>
            <a:off x="7499375" y="2386050"/>
            <a:ext cx="352146" cy="37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1" name="Google Shape;163;p16">
            <a:extLst>
              <a:ext uri="{FF2B5EF4-FFF2-40B4-BE49-F238E27FC236}">
                <a16:creationId xmlns:a16="http://schemas.microsoft.com/office/drawing/2014/main" id="{1180D614-006A-427F-8674-09D9B106ADE7}"/>
              </a:ext>
            </a:extLst>
          </p:cNvPr>
          <p:cNvGrpSpPr/>
          <p:nvPr/>
        </p:nvGrpSpPr>
        <p:grpSpPr>
          <a:xfrm>
            <a:off x="5207127" y="1615635"/>
            <a:ext cx="2644394" cy="680679"/>
            <a:chOff x="6633000" y="2663550"/>
            <a:chExt cx="2061000" cy="680679"/>
          </a:xfrm>
        </p:grpSpPr>
        <p:sp>
          <p:nvSpPr>
            <p:cNvPr id="62" name="Google Shape;164;p16">
              <a:extLst>
                <a:ext uri="{FF2B5EF4-FFF2-40B4-BE49-F238E27FC236}">
                  <a16:creationId xmlns:a16="http://schemas.microsoft.com/office/drawing/2014/main" id="{863DE6CA-A1F8-4237-AAF7-B84DD7DBF0FE}"/>
                </a:ext>
              </a:extLst>
            </p:cNvPr>
            <p:cNvSpPr txBox="1"/>
            <p:nvPr/>
          </p:nvSpPr>
          <p:spPr>
            <a:xfrm>
              <a:off x="6633000" y="26635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Witnessed Vulnerability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165;p16">
              <a:extLst>
                <a:ext uri="{FF2B5EF4-FFF2-40B4-BE49-F238E27FC236}">
                  <a16:creationId xmlns:a16="http://schemas.microsoft.com/office/drawing/2014/main" id="{DC05A4A9-787C-4333-89BC-B0B9DB50F4FC}"/>
                </a:ext>
              </a:extLst>
            </p:cNvPr>
            <p:cNvSpPr txBox="1"/>
            <p:nvPr/>
          </p:nvSpPr>
          <p:spPr>
            <a:xfrm>
              <a:off x="6633000" y="2940729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Recognition of the vulnerability of others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oogle Shape;156;p16">
            <a:extLst>
              <a:ext uri="{FF2B5EF4-FFF2-40B4-BE49-F238E27FC236}">
                <a16:creationId xmlns:a16="http://schemas.microsoft.com/office/drawing/2014/main" id="{BFA29509-04D6-4199-9F3E-0F3F8CE5C0FD}"/>
              </a:ext>
            </a:extLst>
          </p:cNvPr>
          <p:cNvGrpSpPr/>
          <p:nvPr/>
        </p:nvGrpSpPr>
        <p:grpSpPr>
          <a:xfrm>
            <a:off x="249223" y="3966226"/>
            <a:ext cx="4957904" cy="927419"/>
            <a:chOff x="457176" y="1331776"/>
            <a:chExt cx="3126900" cy="887860"/>
          </a:xfrm>
        </p:grpSpPr>
        <p:sp>
          <p:nvSpPr>
            <p:cNvPr id="19" name="Google Shape;157;p16">
              <a:extLst>
                <a:ext uri="{FF2B5EF4-FFF2-40B4-BE49-F238E27FC236}">
                  <a16:creationId xmlns:a16="http://schemas.microsoft.com/office/drawing/2014/main" id="{94503190-B4B7-4054-A23A-7774119B6003}"/>
                </a:ext>
              </a:extLst>
            </p:cNvPr>
            <p:cNvSpPr txBox="1"/>
            <p:nvPr/>
          </p:nvSpPr>
          <p:spPr>
            <a:xfrm>
              <a:off x="457200" y="1331776"/>
              <a:ext cx="3126876" cy="38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Pathway to Trust…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158;p16">
              <a:extLst>
                <a:ext uri="{FF2B5EF4-FFF2-40B4-BE49-F238E27FC236}">
                  <a16:creationId xmlns:a16="http://schemas.microsoft.com/office/drawing/2014/main" id="{EE8917FA-D0E9-4C72-9578-C92CED43241D}"/>
                </a:ext>
              </a:extLst>
            </p:cNvPr>
            <p:cNvSpPr txBox="1"/>
            <p:nvPr/>
          </p:nvSpPr>
          <p:spPr>
            <a:xfrm>
              <a:off x="457176" y="1733678"/>
              <a:ext cx="3126900" cy="48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Humility &gt; Vulnerability &gt; Trust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36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D28-9ADC-44CB-86DB-E98A788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Absence of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C996-EA77-4AFB-90D8-F205FDD7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Recognize that the absence of trust leads to all other dysfunctions – then act on it!</a:t>
            </a:r>
          </a:p>
          <a:p>
            <a:r>
              <a:rPr lang="en-US" sz="1800" b="1" dirty="0"/>
              <a:t>Get to know one another – vulnerability is not instantaneous…</a:t>
            </a:r>
          </a:p>
          <a:p>
            <a:pPr lvl="1"/>
            <a:r>
              <a:rPr lang="en-US" sz="1800" dirty="0"/>
              <a:t>Personal histories exercises</a:t>
            </a:r>
          </a:p>
          <a:p>
            <a:pPr lvl="1"/>
            <a:r>
              <a:rPr lang="en-US" sz="1800" dirty="0"/>
              <a:t>Ice-breakers</a:t>
            </a:r>
          </a:p>
          <a:p>
            <a:pPr lvl="1"/>
            <a:r>
              <a:rPr lang="en-US" sz="1800" dirty="0"/>
              <a:t>Personality and behavioral preference profiles</a:t>
            </a:r>
          </a:p>
          <a:p>
            <a:r>
              <a:rPr lang="en-US" sz="1800" b="1" dirty="0"/>
              <a:t>Leaders must take the first step and demonstrate vulnerability</a:t>
            </a:r>
          </a:p>
          <a:p>
            <a:pPr lvl="1"/>
            <a:r>
              <a:rPr lang="en-US" sz="1800" dirty="0"/>
              <a:t>Followers are significantly less inclined to demonstrate vulnerability to a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D28-9ADC-44CB-86DB-E98A788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Fear of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C996-EA77-4AFB-90D8-F205FDD7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Cognitive conflict is productive – affective conflict is not.</a:t>
            </a:r>
          </a:p>
          <a:p>
            <a:r>
              <a:rPr lang="en-US" sz="1800" b="1" dirty="0"/>
              <a:t>Mine for conflict when underlying concerns are probable</a:t>
            </a:r>
          </a:p>
          <a:p>
            <a:pPr lvl="1"/>
            <a:r>
              <a:rPr lang="en-US" sz="1800" dirty="0"/>
              <a:t>Devil’s advocate (but rotate the role…)</a:t>
            </a:r>
          </a:p>
          <a:p>
            <a:r>
              <a:rPr lang="en-US" sz="1800" b="1" dirty="0"/>
              <a:t>Leaders must demonstrate restraint while offering real-time permission</a:t>
            </a:r>
          </a:p>
          <a:p>
            <a:pPr lvl="1"/>
            <a:r>
              <a:rPr lang="en-US" sz="1800" dirty="0"/>
              <a:t>Time matters, but results matter more</a:t>
            </a:r>
          </a:p>
          <a:p>
            <a:pPr lvl="1"/>
            <a:r>
              <a:rPr lang="en-US" sz="1800" dirty="0"/>
              <a:t>Allow respectful debate on relevant matters without forcing an end</a:t>
            </a:r>
          </a:p>
          <a:p>
            <a:pPr lvl="1"/>
            <a:r>
              <a:rPr lang="en-US" sz="1800" dirty="0"/>
              <a:t>If members do not have the opportunity to voice their concerns/opinions, we are responsible for the lack of commitment</a:t>
            </a:r>
          </a:p>
          <a:p>
            <a:pPr lvl="2"/>
            <a:r>
              <a:rPr lang="en-US" sz="1800" i="1" dirty="0"/>
              <a:t>If members do not take the opportunity, they are responsible for their own lack of commitment…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5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D28-9ADC-44CB-86DB-E98A788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Lack of Commitment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C996-EA77-4AFB-90D8-F205FDD7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dirty="0"/>
              <a:t>Recognize the two causes:</a:t>
            </a:r>
          </a:p>
          <a:p>
            <a:pPr lvl="1"/>
            <a:r>
              <a:rPr lang="en-US" sz="1800" dirty="0"/>
              <a:t>Desire for consensus</a:t>
            </a:r>
          </a:p>
          <a:p>
            <a:pPr lvl="1"/>
            <a:r>
              <a:rPr lang="en-US" sz="1800" dirty="0"/>
              <a:t>Need for certainty</a:t>
            </a:r>
          </a:p>
          <a:p>
            <a:r>
              <a:rPr lang="en-US" sz="1800" b="1" dirty="0"/>
              <a:t>Create a culture of oneness</a:t>
            </a:r>
          </a:p>
          <a:p>
            <a:pPr lvl="1"/>
            <a:r>
              <a:rPr lang="en-US" sz="1800" dirty="0"/>
              <a:t>Once all voices are heard, a decision is made.</a:t>
            </a:r>
          </a:p>
          <a:p>
            <a:pPr lvl="1"/>
            <a:r>
              <a:rPr lang="en-US" sz="1800" dirty="0"/>
              <a:t>Once a decision is made, all team members are expected to champion the decision.</a:t>
            </a:r>
          </a:p>
          <a:p>
            <a:r>
              <a:rPr lang="en-US" sz="1800" b="1" dirty="0"/>
              <a:t>Any decision is better than no decision</a:t>
            </a:r>
          </a:p>
          <a:p>
            <a:pPr lvl="1"/>
            <a:r>
              <a:rPr lang="en-US" sz="1800" dirty="0"/>
              <a:t>Make a decision and, if necessary, change course as the situation warrants</a:t>
            </a:r>
          </a:p>
          <a:p>
            <a:pPr lvl="1"/>
            <a:r>
              <a:rPr lang="en-US" sz="1800" dirty="0"/>
              <a:t>Do not falter and fail to make a decision – it only creates uncertainty and stress!</a:t>
            </a:r>
            <a:endParaRPr lang="en-US" sz="18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D28-9ADC-44CB-86DB-E98A788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Avoidance of Accountability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C996-EA77-4AFB-90D8-F205FDD7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Don’t make accountability a “buzz word”</a:t>
            </a:r>
          </a:p>
          <a:p>
            <a:pPr lvl="1"/>
            <a:r>
              <a:rPr lang="en-US" sz="1800" dirty="0"/>
              <a:t>Demand accountability at all levels</a:t>
            </a:r>
          </a:p>
          <a:p>
            <a:pPr lvl="1"/>
            <a:r>
              <a:rPr lang="en-US" sz="1800" dirty="0"/>
              <a:t>Leaders must demonstrate radical accountability</a:t>
            </a:r>
          </a:p>
          <a:p>
            <a:pPr lvl="1"/>
            <a:r>
              <a:rPr lang="en-US" sz="1800" dirty="0"/>
              <a:t>Accountability should be horizontal first, then vertical if necessary</a:t>
            </a:r>
          </a:p>
          <a:p>
            <a:r>
              <a:rPr lang="en-US" sz="1800" b="1" dirty="0"/>
              <a:t>Make expectations known</a:t>
            </a:r>
          </a:p>
          <a:p>
            <a:pPr lvl="1"/>
            <a:r>
              <a:rPr lang="en-US" sz="1800" dirty="0"/>
              <a:t>People need a target for performance</a:t>
            </a:r>
          </a:p>
          <a:p>
            <a:r>
              <a:rPr lang="en-US" sz="1800" b="1" dirty="0"/>
              <a:t>Accountability should not be disciplinary</a:t>
            </a:r>
          </a:p>
          <a:p>
            <a:pPr lvl="1"/>
            <a:r>
              <a:rPr lang="en-US" sz="1800" dirty="0"/>
              <a:t>Mistakes and errors are an opportunity for learning and growth</a:t>
            </a:r>
          </a:p>
          <a:p>
            <a:pPr lvl="1"/>
            <a:r>
              <a:rPr lang="en-US" sz="1800" dirty="0"/>
              <a:t>Reduce bureaucracy and mentor one another</a:t>
            </a:r>
          </a:p>
          <a:p>
            <a:pPr lvl="1"/>
            <a:r>
              <a:rPr lang="en-US" sz="1800" dirty="0"/>
              <a:t>Celebrate successes (</a:t>
            </a:r>
            <a:r>
              <a:rPr lang="en-US" sz="1800" i="1" dirty="0"/>
              <a:t>1,501 Ways to Reward Employees</a:t>
            </a:r>
            <a:r>
              <a:rPr lang="en-US" sz="1800" dirty="0"/>
              <a:t>, B. Nelson)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6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D28-9ADC-44CB-86DB-E98A788F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Inattention to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C996-EA77-4AFB-90D8-F205FDD7C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Celebrate success</a:t>
            </a:r>
          </a:p>
          <a:p>
            <a:pPr lvl="1"/>
            <a:r>
              <a:rPr lang="en-US" sz="1800" dirty="0"/>
              <a:t>Public recognition</a:t>
            </a:r>
          </a:p>
          <a:p>
            <a:pPr lvl="1"/>
            <a:r>
              <a:rPr lang="en-US" sz="1800" dirty="0"/>
              <a:t>Group-based rewards or incentives</a:t>
            </a:r>
          </a:p>
          <a:p>
            <a:pPr lvl="2"/>
            <a:r>
              <a:rPr lang="en-US" sz="1800" i="1" dirty="0"/>
              <a:t>Money is a temporary satisfier – it is not the go-to solution!</a:t>
            </a:r>
          </a:p>
          <a:p>
            <a:r>
              <a:rPr lang="en-US" sz="1800" b="1" dirty="0"/>
              <a:t>Recognize that expectancy is a reality</a:t>
            </a:r>
          </a:p>
          <a:p>
            <a:pPr lvl="1"/>
            <a:r>
              <a:rPr lang="en-US" sz="1800" dirty="0"/>
              <a:t>Vroom’s Expectancy Theory</a:t>
            </a:r>
          </a:p>
          <a:p>
            <a:pPr lvl="2"/>
            <a:r>
              <a:rPr lang="en-US" sz="1800" i="1" dirty="0"/>
              <a:t>Member perspective: Effort &gt; Performance &gt; Reward</a:t>
            </a:r>
          </a:p>
        </p:txBody>
      </p:sp>
    </p:spTree>
    <p:extLst>
      <p:ext uri="{BB962C8B-B14F-4D97-AF65-F5344CB8AC3E}">
        <p14:creationId xmlns:p14="http://schemas.microsoft.com/office/powerpoint/2010/main" val="129021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6;p16">
            <a:extLst>
              <a:ext uri="{FF2B5EF4-FFF2-40B4-BE49-F238E27FC236}">
                <a16:creationId xmlns:a16="http://schemas.microsoft.com/office/drawing/2014/main" id="{A460396B-500F-46BB-BE44-58B4E92C499E}"/>
              </a:ext>
            </a:extLst>
          </p:cNvPr>
          <p:cNvGrpSpPr/>
          <p:nvPr/>
        </p:nvGrpSpPr>
        <p:grpSpPr>
          <a:xfrm>
            <a:off x="854317" y="464766"/>
            <a:ext cx="7435366" cy="2383537"/>
            <a:chOff x="457176" y="1331775"/>
            <a:chExt cx="3126900" cy="1824059"/>
          </a:xfrm>
        </p:grpSpPr>
        <p:sp>
          <p:nvSpPr>
            <p:cNvPr id="3" name="Google Shape;157;p16">
              <a:extLst>
                <a:ext uri="{FF2B5EF4-FFF2-40B4-BE49-F238E27FC236}">
                  <a16:creationId xmlns:a16="http://schemas.microsoft.com/office/drawing/2014/main" id="{81E11CC0-477F-4228-9E6A-4042A8CC4B22}"/>
                </a:ext>
              </a:extLst>
            </p:cNvPr>
            <p:cNvSpPr txBox="1"/>
            <p:nvPr/>
          </p:nvSpPr>
          <p:spPr>
            <a:xfrm>
              <a:off x="457200" y="1331775"/>
              <a:ext cx="3126876" cy="38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One more word on trust…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" name="Google Shape;158;p16">
              <a:extLst>
                <a:ext uri="{FF2B5EF4-FFF2-40B4-BE49-F238E27FC236}">
                  <a16:creationId xmlns:a16="http://schemas.microsoft.com/office/drawing/2014/main" id="{65AD1F43-C0F6-47D6-B354-875BE8003787}"/>
                </a:ext>
              </a:extLst>
            </p:cNvPr>
            <p:cNvSpPr txBox="1"/>
            <p:nvPr/>
          </p:nvSpPr>
          <p:spPr>
            <a:xfrm>
              <a:off x="457176" y="2020984"/>
              <a:ext cx="3126900" cy="113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emotions expressed by a group are commonly indicative of the emotions of the group’s members.  The absence of trust by one member may also be conversely indicative of an absence of trust throughout t</a:t>
              </a: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</a:t>
              </a: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group.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(Do, 2018)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C370EA-CFFB-45F1-A632-06283AB75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653098"/>
              </p:ext>
            </p:extLst>
          </p:nvPr>
        </p:nvGraphicFramePr>
        <p:xfrm>
          <a:off x="-493987" y="2571750"/>
          <a:ext cx="7273159" cy="300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69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1AC9-8108-4355-BB8C-997E3355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175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854317" y="1137428"/>
            <a:ext cx="7435366" cy="2383537"/>
            <a:chOff x="457176" y="1331775"/>
            <a:chExt cx="3126900" cy="1824059"/>
          </a:xfrm>
        </p:grpSpPr>
        <p:sp>
          <p:nvSpPr>
            <p:cNvPr id="157" name="Google Shape;157;p16"/>
            <p:cNvSpPr txBox="1"/>
            <p:nvPr/>
          </p:nvSpPr>
          <p:spPr>
            <a:xfrm>
              <a:off x="457200" y="1331775"/>
              <a:ext cx="3126876" cy="38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Exception vs. Rule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457176" y="2020984"/>
              <a:ext cx="3126900" cy="113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practice of creating teams is an exception - creating teams for the sake of “teamwork” is a recipe for disaster!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Most high-performance work teams form naturally due to the nature of work to be accomplished.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36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D5AA-39BB-4CE4-91D2-8B234E4E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1CC1-57FC-4A5D-A92C-55905BCE9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47949"/>
            <a:ext cx="8229600" cy="3408133"/>
          </a:xfrm>
        </p:spPr>
        <p:txBody>
          <a:bodyPr>
            <a:normAutofit fontScale="92500" lnSpcReduction="10000"/>
          </a:bodyPr>
          <a:lstStyle/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Cole, R. E. (1982). Diffusion of participating work structures in Japan, Sweden and the United States. In P.S. Goodman et al. (Eds.), </a:t>
            </a:r>
            <a:r>
              <a:rPr lang="en-US" sz="1800" i="1" dirty="0"/>
              <a:t>Change in Organizations</a:t>
            </a:r>
            <a:r>
              <a:rPr lang="en-US" sz="1800" dirty="0"/>
              <a:t> (pp. 166-225). Jossey-Bass.</a:t>
            </a:r>
          </a:p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Crawford, M. T., &amp; </a:t>
            </a:r>
            <a:r>
              <a:rPr lang="en-US" sz="1800" dirty="0" err="1"/>
              <a:t>Salaman</a:t>
            </a:r>
            <a:r>
              <a:rPr lang="en-US" sz="1800" dirty="0"/>
              <a:t>, L. (2012). Entitativity, identity, and the fulfillment of psychological needs. </a:t>
            </a:r>
            <a:r>
              <a:rPr lang="en-US" sz="1800" i="1" dirty="0"/>
              <a:t>Journal of Experimental Social Psychology</a:t>
            </a:r>
            <a:r>
              <a:rPr lang="en-US" sz="1800" dirty="0"/>
              <a:t>, </a:t>
            </a:r>
            <a:r>
              <a:rPr lang="en-US" sz="1800" i="1" dirty="0"/>
              <a:t>48</a:t>
            </a:r>
            <a:r>
              <a:rPr lang="en-US" sz="1800" dirty="0"/>
              <a:t>(3), 726-730.</a:t>
            </a:r>
          </a:p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Do, B. (2018). An affect-based model of recipients’ responses to organizational change events. </a:t>
            </a:r>
            <a:r>
              <a:rPr lang="en-US" sz="1800" i="1" dirty="0"/>
              <a:t>Academy of Management Review</a:t>
            </a:r>
            <a:r>
              <a:rPr lang="en-US" sz="1800" dirty="0"/>
              <a:t>, </a:t>
            </a:r>
            <a:r>
              <a:rPr lang="en-US" sz="1800" i="1" dirty="0"/>
              <a:t>43</a:t>
            </a:r>
            <a:r>
              <a:rPr lang="en-US" sz="1800" dirty="0"/>
              <a:t>(1), 65–86. </a:t>
            </a:r>
            <a:r>
              <a:rPr lang="en-US" sz="1800" dirty="0">
                <a:hlinkClick r:id="rId2"/>
              </a:rPr>
              <a:t>https://doi.org/10.5465/amr.2014.0335</a:t>
            </a:r>
            <a:r>
              <a:rPr lang="en-US" sz="1800" dirty="0"/>
              <a:t> </a:t>
            </a:r>
          </a:p>
          <a:p>
            <a:pPr indent="-457200">
              <a:spcAft>
                <a:spcPts val="1200"/>
              </a:spcAft>
              <a:buNone/>
            </a:pPr>
            <a:r>
              <a:rPr lang="en-US" sz="1800" dirty="0" err="1"/>
              <a:t>Kuipers</a:t>
            </a:r>
            <a:r>
              <a:rPr lang="en-US" sz="1800" dirty="0"/>
              <a:t>, B., &amp; Procter, S. (2018). Understanding teams in order to understand organizational change: The OTIC model of organizational change. </a:t>
            </a:r>
            <a:r>
              <a:rPr lang="en-US" sz="1800" i="1" dirty="0"/>
              <a:t>Journal of Change Management</a:t>
            </a:r>
            <a:r>
              <a:rPr lang="en-US" sz="1800" dirty="0"/>
              <a:t>, </a:t>
            </a:r>
            <a:r>
              <a:rPr lang="en-US" sz="1800" i="1" dirty="0"/>
              <a:t>18</a:t>
            </a:r>
            <a:r>
              <a:rPr lang="en-US" sz="1800" dirty="0"/>
              <a:t>(1), 1–9.</a:t>
            </a:r>
          </a:p>
        </p:txBody>
      </p:sp>
    </p:spTree>
    <p:extLst>
      <p:ext uri="{BB962C8B-B14F-4D97-AF65-F5344CB8AC3E}">
        <p14:creationId xmlns:p14="http://schemas.microsoft.com/office/powerpoint/2010/main" val="284297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D5AA-39BB-4CE4-91D2-8B234E4E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1CC1-57FC-4A5D-A92C-55905BCE9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47949"/>
            <a:ext cx="8229600" cy="3408133"/>
          </a:xfrm>
        </p:spPr>
        <p:txBody>
          <a:bodyPr>
            <a:normAutofit/>
          </a:bodyPr>
          <a:lstStyle/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Lencioni, P. (2002). </a:t>
            </a:r>
            <a:r>
              <a:rPr lang="en-US" sz="1800" i="1" dirty="0"/>
              <a:t>The Five Dysfunctions of a Team</a:t>
            </a:r>
            <a:r>
              <a:rPr lang="en-US" sz="1800" dirty="0"/>
              <a:t>. Jossey-Bass. </a:t>
            </a:r>
          </a:p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Pettit, N. C., &amp; </a:t>
            </a:r>
            <a:r>
              <a:rPr lang="en-US" sz="1800" dirty="0" err="1"/>
              <a:t>Launt</a:t>
            </a:r>
            <a:r>
              <a:rPr lang="en-US" sz="1800" dirty="0"/>
              <a:t>, R. B. (2011). Through whose eyes? The impact of identification on judgements of group status. </a:t>
            </a:r>
            <a:r>
              <a:rPr lang="en-US" sz="1800" i="1" dirty="0"/>
              <a:t>Group Processes &amp; Intergroup Relations</a:t>
            </a:r>
            <a:r>
              <a:rPr lang="en-US" sz="1800" dirty="0"/>
              <a:t>, </a:t>
            </a:r>
            <a:r>
              <a:rPr lang="en-US" sz="1800" i="1" dirty="0"/>
              <a:t>14</a:t>
            </a:r>
            <a:r>
              <a:rPr lang="en-US" sz="1800" dirty="0"/>
              <a:t>(4), 533-547</a:t>
            </a:r>
          </a:p>
          <a:p>
            <a:pPr indent="-457200">
              <a:spcAft>
                <a:spcPts val="1200"/>
              </a:spcAft>
              <a:buNone/>
            </a:pPr>
            <a:r>
              <a:rPr lang="en-US" sz="1800" dirty="0"/>
              <a:t>Thompson, L. (2016). Leading high impact teams. Team leadership survey from the Kellogg School of Management Executive Program [Survey data set]. Northwestern University.</a:t>
            </a:r>
          </a:p>
          <a:p>
            <a:pPr indent="-457200">
              <a:spcAft>
                <a:spcPts val="12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0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Team Challenges</a:t>
            </a:r>
            <a:endParaRPr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699613-2062-4507-A0B4-A02D2E31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34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(Thompson, 2016)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/>
          <p:nvPr/>
        </p:nvSpPr>
        <p:spPr>
          <a:xfrm>
            <a:off x="3420450" y="1298650"/>
            <a:ext cx="2303100" cy="3433500"/>
          </a:xfrm>
          <a:prstGeom prst="rect">
            <a:avLst/>
          </a:prstGeom>
          <a:solidFill>
            <a:srgbClr val="3C8A97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6372175" y="1298650"/>
            <a:ext cx="2303100" cy="3433500"/>
          </a:xfrm>
          <a:prstGeom prst="rect">
            <a:avLst/>
          </a:prstGeom>
          <a:solidFill>
            <a:srgbClr val="51978C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468725" y="1298650"/>
            <a:ext cx="2303100" cy="3433500"/>
          </a:xfrm>
          <a:prstGeom prst="rect">
            <a:avLst/>
          </a:prstGeom>
          <a:solidFill>
            <a:srgbClr val="277DA1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7211437" y="1000700"/>
            <a:ext cx="624600" cy="62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4259700" y="1000700"/>
            <a:ext cx="624600" cy="62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1307987" y="1000700"/>
            <a:ext cx="624600" cy="62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Makes a Team Tick?</a:t>
            </a:r>
            <a:endParaRPr dirty="0"/>
          </a:p>
        </p:txBody>
      </p:sp>
      <p:sp>
        <p:nvSpPr>
          <p:cNvPr id="283" name="Google Shape;283;p17"/>
          <p:cNvSpPr txBox="1"/>
          <p:nvPr/>
        </p:nvSpPr>
        <p:spPr>
          <a:xfrm>
            <a:off x="755225" y="1701564"/>
            <a:ext cx="1730100" cy="3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Entitativity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0" name="Google Shape;290;p17"/>
          <p:cNvGrpSpPr/>
          <p:nvPr/>
        </p:nvGrpSpPr>
        <p:grpSpPr>
          <a:xfrm>
            <a:off x="3633475" y="1701497"/>
            <a:ext cx="1877100" cy="2786419"/>
            <a:chOff x="3633475" y="1701497"/>
            <a:chExt cx="1877100" cy="2786419"/>
          </a:xfrm>
        </p:grpSpPr>
        <p:sp>
          <p:nvSpPr>
            <p:cNvPr id="291" name="Google Shape;291;p17"/>
            <p:cNvSpPr txBox="1"/>
            <p:nvPr/>
          </p:nvSpPr>
          <p:spPr>
            <a:xfrm>
              <a:off x="3706950" y="1701497"/>
              <a:ext cx="1730100" cy="36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Resilience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92" name="Google Shape;292;p17"/>
            <p:cNvGrpSpPr/>
            <p:nvPr/>
          </p:nvGrpSpPr>
          <p:grpSpPr>
            <a:xfrm>
              <a:off x="3633475" y="2196444"/>
              <a:ext cx="1877100" cy="709635"/>
              <a:chOff x="3633475" y="2288119"/>
              <a:chExt cx="1877100" cy="709635"/>
            </a:xfrm>
          </p:grpSpPr>
          <p:sp>
            <p:nvSpPr>
              <p:cNvPr id="293" name="Google Shape;293;p17"/>
              <p:cNvSpPr txBox="1"/>
              <p:nvPr/>
            </p:nvSpPr>
            <p:spPr>
              <a:xfrm>
                <a:off x="3633475" y="2288119"/>
                <a:ext cx="18771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Definition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94" name="Google Shape;294;p17"/>
              <p:cNvSpPr txBox="1"/>
              <p:nvPr/>
            </p:nvSpPr>
            <p:spPr>
              <a:xfrm>
                <a:off x="3633475" y="2599054"/>
                <a:ext cx="18771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latin typeface="Roboto"/>
                    <a:ea typeface="Roboto"/>
                    <a:cs typeface="Roboto"/>
                    <a:sym typeface="Roboto"/>
                  </a:rPr>
                  <a:t>Perseverance despite adversity</a:t>
                </a:r>
                <a:endParaRPr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95" name="Google Shape;295;p17"/>
            <p:cNvGrpSpPr/>
            <p:nvPr/>
          </p:nvGrpSpPr>
          <p:grpSpPr>
            <a:xfrm>
              <a:off x="3633475" y="3113243"/>
              <a:ext cx="1877100" cy="1374673"/>
              <a:chOff x="3633475" y="3204918"/>
              <a:chExt cx="1877100" cy="1374673"/>
            </a:xfrm>
          </p:grpSpPr>
          <p:sp>
            <p:nvSpPr>
              <p:cNvPr id="296" name="Google Shape;296;p17"/>
              <p:cNvSpPr txBox="1"/>
              <p:nvPr/>
            </p:nvSpPr>
            <p:spPr>
              <a:xfrm>
                <a:off x="3633475" y="3204918"/>
                <a:ext cx="18771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Characteristics</a:t>
                </a: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97" name="Google Shape;297;p17"/>
              <p:cNvSpPr txBox="1"/>
              <p:nvPr/>
            </p:nvSpPr>
            <p:spPr>
              <a:xfrm>
                <a:off x="3633475" y="3482094"/>
                <a:ext cx="1877100" cy="1097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Taking action, staying focused, handling uncertainty, and reacting positively</a:t>
                </a:r>
                <a:endParaRPr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08" name="Google Shape;308;p17"/>
          <p:cNvSpPr txBox="1"/>
          <p:nvPr/>
        </p:nvSpPr>
        <p:spPr>
          <a:xfrm>
            <a:off x="6658575" y="1701497"/>
            <a:ext cx="1730100" cy="36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Identity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0" name="Google Shape;9567;p78">
            <a:extLst>
              <a:ext uri="{FF2B5EF4-FFF2-40B4-BE49-F238E27FC236}">
                <a16:creationId xmlns:a16="http://schemas.microsoft.com/office/drawing/2014/main" id="{9DEE00F8-45B1-44E3-A5E9-BDE66FDC723B}"/>
              </a:ext>
            </a:extLst>
          </p:cNvPr>
          <p:cNvGrpSpPr/>
          <p:nvPr/>
        </p:nvGrpSpPr>
        <p:grpSpPr>
          <a:xfrm>
            <a:off x="4407466" y="1131790"/>
            <a:ext cx="329068" cy="331693"/>
            <a:chOff x="1777925" y="1953700"/>
            <a:chExt cx="294600" cy="296950"/>
          </a:xfrm>
          <a:solidFill>
            <a:schemeClr val="bg1"/>
          </a:solidFill>
        </p:grpSpPr>
        <p:sp>
          <p:nvSpPr>
            <p:cNvPr id="91" name="Google Shape;9568;p78">
              <a:extLst>
                <a:ext uri="{FF2B5EF4-FFF2-40B4-BE49-F238E27FC236}">
                  <a16:creationId xmlns:a16="http://schemas.microsoft.com/office/drawing/2014/main" id="{B0D3C3CA-D673-4A8F-B1BF-AE461B60B2EA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569;p78">
              <a:extLst>
                <a:ext uri="{FF2B5EF4-FFF2-40B4-BE49-F238E27FC236}">
                  <a16:creationId xmlns:a16="http://schemas.microsoft.com/office/drawing/2014/main" id="{E71552ED-E9DF-42CC-A217-234630AD0292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570;p78">
              <a:extLst>
                <a:ext uri="{FF2B5EF4-FFF2-40B4-BE49-F238E27FC236}">
                  <a16:creationId xmlns:a16="http://schemas.microsoft.com/office/drawing/2014/main" id="{F9836ECD-837F-45D3-B2F8-A656C08BADC6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571;p78">
              <a:extLst>
                <a:ext uri="{FF2B5EF4-FFF2-40B4-BE49-F238E27FC236}">
                  <a16:creationId xmlns:a16="http://schemas.microsoft.com/office/drawing/2014/main" id="{2A8EDE50-19AE-49C2-9B64-718C0671B765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84;p78">
            <a:extLst>
              <a:ext uri="{FF2B5EF4-FFF2-40B4-BE49-F238E27FC236}">
                <a16:creationId xmlns:a16="http://schemas.microsoft.com/office/drawing/2014/main" id="{A0D7651C-4FA4-443B-B4B2-F265FF5CD2C9}"/>
              </a:ext>
            </a:extLst>
          </p:cNvPr>
          <p:cNvGrpSpPr/>
          <p:nvPr/>
        </p:nvGrpSpPr>
        <p:grpSpPr>
          <a:xfrm>
            <a:off x="7362242" y="1120328"/>
            <a:ext cx="310582" cy="330800"/>
            <a:chOff x="5421475" y="1945825"/>
            <a:chExt cx="278050" cy="296150"/>
          </a:xfrm>
          <a:solidFill>
            <a:schemeClr val="bg1"/>
          </a:solidFill>
        </p:grpSpPr>
        <p:sp>
          <p:nvSpPr>
            <p:cNvPr id="96" name="Google Shape;9585;p78">
              <a:extLst>
                <a:ext uri="{FF2B5EF4-FFF2-40B4-BE49-F238E27FC236}">
                  <a16:creationId xmlns:a16="http://schemas.microsoft.com/office/drawing/2014/main" id="{9DBB974E-1DF1-4125-A6F3-84E46E0C1DE6}"/>
                </a:ext>
              </a:extLst>
            </p:cNvPr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586;p78">
              <a:extLst>
                <a:ext uri="{FF2B5EF4-FFF2-40B4-BE49-F238E27FC236}">
                  <a16:creationId xmlns:a16="http://schemas.microsoft.com/office/drawing/2014/main" id="{E78F14B4-ECFB-4F53-B5D8-0DC44FE809E5}"/>
                </a:ext>
              </a:extLst>
            </p:cNvPr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587;p78">
              <a:extLst>
                <a:ext uri="{FF2B5EF4-FFF2-40B4-BE49-F238E27FC236}">
                  <a16:creationId xmlns:a16="http://schemas.microsoft.com/office/drawing/2014/main" id="{0542AA13-A966-4BF6-8B07-865AD51489BE}"/>
                </a:ext>
              </a:extLst>
            </p:cNvPr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588;p78">
              <a:extLst>
                <a:ext uri="{FF2B5EF4-FFF2-40B4-BE49-F238E27FC236}">
                  <a16:creationId xmlns:a16="http://schemas.microsoft.com/office/drawing/2014/main" id="{6E969B64-1841-440B-A31D-9CC54EA77290}"/>
                </a:ext>
              </a:extLst>
            </p:cNvPr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589;p78">
              <a:extLst>
                <a:ext uri="{FF2B5EF4-FFF2-40B4-BE49-F238E27FC236}">
                  <a16:creationId xmlns:a16="http://schemas.microsoft.com/office/drawing/2014/main" id="{8822DC36-1640-4FF3-8B8B-B2D715591A2C}"/>
                </a:ext>
              </a:extLst>
            </p:cNvPr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590;p78">
              <a:extLst>
                <a:ext uri="{FF2B5EF4-FFF2-40B4-BE49-F238E27FC236}">
                  <a16:creationId xmlns:a16="http://schemas.microsoft.com/office/drawing/2014/main" id="{11423106-79CD-4267-98AD-06E7C66A95A8}"/>
                </a:ext>
              </a:extLst>
            </p:cNvPr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591;p78">
              <a:extLst>
                <a:ext uri="{FF2B5EF4-FFF2-40B4-BE49-F238E27FC236}">
                  <a16:creationId xmlns:a16="http://schemas.microsoft.com/office/drawing/2014/main" id="{D4539429-B893-4040-8059-E5F6AD2BCAD4}"/>
                </a:ext>
              </a:extLst>
            </p:cNvPr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592;p78">
              <a:extLst>
                <a:ext uri="{FF2B5EF4-FFF2-40B4-BE49-F238E27FC236}">
                  <a16:creationId xmlns:a16="http://schemas.microsoft.com/office/drawing/2014/main" id="{339DECC9-0778-45BE-AC1C-585BA6B6C026}"/>
                </a:ext>
              </a:extLst>
            </p:cNvPr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9597;p78">
            <a:extLst>
              <a:ext uri="{FF2B5EF4-FFF2-40B4-BE49-F238E27FC236}">
                <a16:creationId xmlns:a16="http://schemas.microsoft.com/office/drawing/2014/main" id="{1005EA0A-8D33-49FC-86F0-27FD90E4EC9E}"/>
              </a:ext>
            </a:extLst>
          </p:cNvPr>
          <p:cNvGrpSpPr/>
          <p:nvPr/>
        </p:nvGrpSpPr>
        <p:grpSpPr>
          <a:xfrm>
            <a:off x="1458038" y="1109472"/>
            <a:ext cx="332559" cy="308990"/>
            <a:chOff x="6524150" y="1938725"/>
            <a:chExt cx="297725" cy="276625"/>
          </a:xfrm>
          <a:solidFill>
            <a:schemeClr val="bg1"/>
          </a:solidFill>
        </p:grpSpPr>
        <p:sp>
          <p:nvSpPr>
            <p:cNvPr id="105" name="Google Shape;9598;p78">
              <a:extLst>
                <a:ext uri="{FF2B5EF4-FFF2-40B4-BE49-F238E27FC236}">
                  <a16:creationId xmlns:a16="http://schemas.microsoft.com/office/drawing/2014/main" id="{04B49F52-893A-47F6-9538-39BF45992E80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99;p78">
              <a:extLst>
                <a:ext uri="{FF2B5EF4-FFF2-40B4-BE49-F238E27FC236}">
                  <a16:creationId xmlns:a16="http://schemas.microsoft.com/office/drawing/2014/main" id="{C3864BE0-7BAA-44D5-ADE8-7DF8A0326682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600;p78">
              <a:extLst>
                <a:ext uri="{FF2B5EF4-FFF2-40B4-BE49-F238E27FC236}">
                  <a16:creationId xmlns:a16="http://schemas.microsoft.com/office/drawing/2014/main" id="{DB17A28A-8371-479C-8A49-1C03ADC772F0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601;p78">
              <a:extLst>
                <a:ext uri="{FF2B5EF4-FFF2-40B4-BE49-F238E27FC236}">
                  <a16:creationId xmlns:a16="http://schemas.microsoft.com/office/drawing/2014/main" id="{9B45A92C-90ED-4C99-B9DB-06EED6697F4F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36C25A-63A4-4015-B3CD-0CCE8DBBEE67}"/>
              </a:ext>
            </a:extLst>
          </p:cNvPr>
          <p:cNvSpPr/>
          <p:nvPr/>
        </p:nvSpPr>
        <p:spPr>
          <a:xfrm>
            <a:off x="2846900" y="2769979"/>
            <a:ext cx="498474" cy="490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CBD36494-3955-4BC1-8B14-22EB101804E0}"/>
              </a:ext>
            </a:extLst>
          </p:cNvPr>
          <p:cNvSpPr/>
          <p:nvPr/>
        </p:nvSpPr>
        <p:spPr>
          <a:xfrm rot="10800000">
            <a:off x="5798625" y="2752551"/>
            <a:ext cx="498474" cy="490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293;p17">
            <a:extLst>
              <a:ext uri="{FF2B5EF4-FFF2-40B4-BE49-F238E27FC236}">
                <a16:creationId xmlns:a16="http://schemas.microsoft.com/office/drawing/2014/main" id="{88A37D15-5337-4F1B-8C2E-D86C6B480489}"/>
              </a:ext>
            </a:extLst>
          </p:cNvPr>
          <p:cNvSpPr txBox="1"/>
          <p:nvPr/>
        </p:nvSpPr>
        <p:spPr>
          <a:xfrm>
            <a:off x="679776" y="2196444"/>
            <a:ext cx="187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Definition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2" name="Google Shape;294;p17">
            <a:extLst>
              <a:ext uri="{FF2B5EF4-FFF2-40B4-BE49-F238E27FC236}">
                <a16:creationId xmlns:a16="http://schemas.microsoft.com/office/drawing/2014/main" id="{780F2F8C-373D-4B7C-800E-5466F59FE6B4}"/>
              </a:ext>
            </a:extLst>
          </p:cNvPr>
          <p:cNvSpPr txBox="1"/>
          <p:nvPr/>
        </p:nvSpPr>
        <p:spPr>
          <a:xfrm>
            <a:off x="679776" y="2507378"/>
            <a:ext cx="1877100" cy="98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Degree in which people perceive themselves and others to be collective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293;p17">
            <a:extLst>
              <a:ext uri="{FF2B5EF4-FFF2-40B4-BE49-F238E27FC236}">
                <a16:creationId xmlns:a16="http://schemas.microsoft.com/office/drawing/2014/main" id="{0524752B-F78D-4C9C-9781-2A61BD9CB971}"/>
              </a:ext>
            </a:extLst>
          </p:cNvPr>
          <p:cNvSpPr txBox="1"/>
          <p:nvPr/>
        </p:nvSpPr>
        <p:spPr>
          <a:xfrm>
            <a:off x="679776" y="3662474"/>
            <a:ext cx="187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Characteristics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4" name="Google Shape;294;p17">
            <a:extLst>
              <a:ext uri="{FF2B5EF4-FFF2-40B4-BE49-F238E27FC236}">
                <a16:creationId xmlns:a16="http://schemas.microsoft.com/office/drawing/2014/main" id="{33ACC41B-1A36-4E52-BF25-626B7D069DDD}"/>
              </a:ext>
            </a:extLst>
          </p:cNvPr>
          <p:cNvSpPr txBox="1"/>
          <p:nvPr/>
        </p:nvSpPr>
        <p:spPr>
          <a:xfrm>
            <a:off x="679776" y="3973408"/>
            <a:ext cx="1877100" cy="5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umility, trust, fulfillment of group needs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293;p17">
            <a:extLst>
              <a:ext uri="{FF2B5EF4-FFF2-40B4-BE49-F238E27FC236}">
                <a16:creationId xmlns:a16="http://schemas.microsoft.com/office/drawing/2014/main" id="{D383D6E7-9763-45C4-B707-193228758ABA}"/>
              </a:ext>
            </a:extLst>
          </p:cNvPr>
          <p:cNvSpPr txBox="1"/>
          <p:nvPr/>
        </p:nvSpPr>
        <p:spPr>
          <a:xfrm>
            <a:off x="6579581" y="2196444"/>
            <a:ext cx="187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Definition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6" name="Google Shape;294;p17">
            <a:extLst>
              <a:ext uri="{FF2B5EF4-FFF2-40B4-BE49-F238E27FC236}">
                <a16:creationId xmlns:a16="http://schemas.microsoft.com/office/drawing/2014/main" id="{315881B6-1F93-43D8-AC00-186466E6B5BA}"/>
              </a:ext>
            </a:extLst>
          </p:cNvPr>
          <p:cNvSpPr txBox="1"/>
          <p:nvPr/>
        </p:nvSpPr>
        <p:spPr>
          <a:xfrm>
            <a:off x="6579581" y="2507378"/>
            <a:ext cx="1877100" cy="98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Degree in which people feel their group membership is an important part of who they are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293;p17">
            <a:extLst>
              <a:ext uri="{FF2B5EF4-FFF2-40B4-BE49-F238E27FC236}">
                <a16:creationId xmlns:a16="http://schemas.microsoft.com/office/drawing/2014/main" id="{1D38E8C4-782C-4603-BBD1-020317B093BB}"/>
              </a:ext>
            </a:extLst>
          </p:cNvPr>
          <p:cNvSpPr txBox="1"/>
          <p:nvPr/>
        </p:nvSpPr>
        <p:spPr>
          <a:xfrm>
            <a:off x="6579581" y="3662474"/>
            <a:ext cx="187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Characteristics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8" name="Google Shape;294;p17">
            <a:extLst>
              <a:ext uri="{FF2B5EF4-FFF2-40B4-BE49-F238E27FC236}">
                <a16:creationId xmlns:a16="http://schemas.microsoft.com/office/drawing/2014/main" id="{ADEB87C4-93F8-498F-AFB5-D00F2651B326}"/>
              </a:ext>
            </a:extLst>
          </p:cNvPr>
          <p:cNvSpPr txBox="1"/>
          <p:nvPr/>
        </p:nvSpPr>
        <p:spPr>
          <a:xfrm>
            <a:off x="6579581" y="3973408"/>
            <a:ext cx="1877100" cy="5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Group pride, fulfillment of personal needs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65;p16">
            <a:extLst>
              <a:ext uri="{FF2B5EF4-FFF2-40B4-BE49-F238E27FC236}">
                <a16:creationId xmlns:a16="http://schemas.microsoft.com/office/drawing/2014/main" id="{3D8E8199-3B89-4AB2-AED1-91CD337BFFB9}"/>
              </a:ext>
            </a:extLst>
          </p:cNvPr>
          <p:cNvSpPr txBox="1"/>
          <p:nvPr/>
        </p:nvSpPr>
        <p:spPr>
          <a:xfrm>
            <a:off x="5244662" y="4875755"/>
            <a:ext cx="3899338" cy="26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(Crawford &amp;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Salaman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, 2012; Pettit &amp;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Launt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, 2011)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8672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699372"/>
              </p:ext>
            </p:extLst>
          </p:nvPr>
        </p:nvGraphicFramePr>
        <p:xfrm>
          <a:off x="457200" y="78287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91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219036"/>
              </p:ext>
            </p:extLst>
          </p:nvPr>
        </p:nvGraphicFramePr>
        <p:xfrm>
          <a:off x="-1560786" y="78524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531F-68AD-44D9-8571-80B8031A129A}"/>
              </a:ext>
            </a:extLst>
          </p:cNvPr>
          <p:cNvSpPr txBox="1"/>
          <p:nvPr/>
        </p:nvSpPr>
        <p:spPr>
          <a:xfrm>
            <a:off x="4897820" y="374168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Lack of vulnerability leads to limited formation</a:t>
            </a:r>
          </a:p>
          <a:p>
            <a:r>
              <a:rPr lang="en-US" b="1" i="1" dirty="0"/>
              <a:t>of team trust</a:t>
            </a:r>
          </a:p>
        </p:txBody>
      </p:sp>
    </p:spTree>
    <p:extLst>
      <p:ext uri="{BB962C8B-B14F-4D97-AF65-F5344CB8AC3E}">
        <p14:creationId xmlns:p14="http://schemas.microsoft.com/office/powerpoint/2010/main" val="96605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/>
        </p:nvGraphicFramePr>
        <p:xfrm>
          <a:off x="-1560786" y="78524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531F-68AD-44D9-8571-80B8031A129A}"/>
              </a:ext>
            </a:extLst>
          </p:cNvPr>
          <p:cNvSpPr txBox="1"/>
          <p:nvPr/>
        </p:nvSpPr>
        <p:spPr>
          <a:xfrm>
            <a:off x="4897820" y="374168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Lack of vulnerability leads to limited formation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of team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04859-AA6B-4B08-9B4F-3D81F69D1592}"/>
              </a:ext>
            </a:extLst>
          </p:cNvPr>
          <p:cNvSpPr txBox="1"/>
          <p:nvPr/>
        </p:nvSpPr>
        <p:spPr>
          <a:xfrm>
            <a:off x="4897820" y="3086817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Absence of trust prevents cognitive conflict</a:t>
            </a:r>
          </a:p>
          <a:p>
            <a:r>
              <a:rPr lang="en-US" b="1" i="1" dirty="0"/>
              <a:t>while fueling affective conflict</a:t>
            </a:r>
          </a:p>
        </p:txBody>
      </p:sp>
    </p:spTree>
    <p:extLst>
      <p:ext uri="{BB962C8B-B14F-4D97-AF65-F5344CB8AC3E}">
        <p14:creationId xmlns:p14="http://schemas.microsoft.com/office/powerpoint/2010/main" val="417112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of Team Dysfunction</a:t>
            </a:r>
            <a:endParaRPr dirty="0"/>
          </a:p>
        </p:txBody>
      </p:sp>
      <p:sp>
        <p:nvSpPr>
          <p:cNvPr id="92" name="Google Shape;165;p16">
            <a:extLst>
              <a:ext uri="{FF2B5EF4-FFF2-40B4-BE49-F238E27FC236}">
                <a16:creationId xmlns:a16="http://schemas.microsoft.com/office/drawing/2014/main" id="{ED99C529-CA48-4929-9326-B17238EDB6AE}"/>
              </a:ext>
            </a:extLst>
          </p:cNvPr>
          <p:cNvSpPr txBox="1"/>
          <p:nvPr/>
        </p:nvSpPr>
        <p:spPr>
          <a:xfrm>
            <a:off x="6499606" y="4919767"/>
            <a:ext cx="2644394" cy="21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(Lencioni, 2002)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F67D90-99E2-4D7A-957F-1E8CCE073008}"/>
              </a:ext>
            </a:extLst>
          </p:cNvPr>
          <p:cNvGraphicFramePr/>
          <p:nvPr/>
        </p:nvGraphicFramePr>
        <p:xfrm>
          <a:off x="-1560786" y="785245"/>
          <a:ext cx="8229600" cy="394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9B531F-68AD-44D9-8571-80B8031A129A}"/>
              </a:ext>
            </a:extLst>
          </p:cNvPr>
          <p:cNvSpPr txBox="1"/>
          <p:nvPr/>
        </p:nvSpPr>
        <p:spPr>
          <a:xfrm>
            <a:off x="4897820" y="374168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Lack of vulnerability leads to limited formation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of team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04859-AA6B-4B08-9B4F-3D81F69D1592}"/>
              </a:ext>
            </a:extLst>
          </p:cNvPr>
          <p:cNvSpPr txBox="1"/>
          <p:nvPr/>
        </p:nvSpPr>
        <p:spPr>
          <a:xfrm>
            <a:off x="4897820" y="3086817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Absence of trust prevents cognitive conflict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while fueling affective conflict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83D38-AA45-49AC-BD01-15C287107443}"/>
              </a:ext>
            </a:extLst>
          </p:cNvPr>
          <p:cNvSpPr txBox="1"/>
          <p:nvPr/>
        </p:nvSpPr>
        <p:spPr>
          <a:xfrm>
            <a:off x="4897820" y="2470911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Without opinions being heard (cognitive</a:t>
            </a:r>
          </a:p>
          <a:p>
            <a:r>
              <a:rPr lang="en-US" b="1" i="1" dirty="0"/>
              <a:t>conflict), members fail to commit</a:t>
            </a:r>
          </a:p>
        </p:txBody>
      </p:sp>
    </p:spTree>
    <p:extLst>
      <p:ext uri="{BB962C8B-B14F-4D97-AF65-F5344CB8AC3E}">
        <p14:creationId xmlns:p14="http://schemas.microsoft.com/office/powerpoint/2010/main" val="310165140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Charter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277DA1"/>
      </a:accent1>
      <a:accent2>
        <a:srgbClr val="3C8A97"/>
      </a:accent2>
      <a:accent3>
        <a:srgbClr val="51978C"/>
      </a:accent3>
      <a:accent4>
        <a:srgbClr val="66A482"/>
      </a:accent4>
      <a:accent5>
        <a:srgbClr val="7BB177"/>
      </a:accent5>
      <a:accent6>
        <a:srgbClr val="90BE6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1711</Words>
  <Application>Microsoft Office PowerPoint</Application>
  <PresentationFormat>On-screen Show (16:9)</PresentationFormat>
  <Paragraphs>255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Fira Sans Extra Condensed SemiBold</vt:lpstr>
      <vt:lpstr>Fira Sans Extra Condensed</vt:lpstr>
      <vt:lpstr>Roboto</vt:lpstr>
      <vt:lpstr>Project Charter Infographics by Slidesgo</vt:lpstr>
      <vt:lpstr>Team Trust</vt:lpstr>
      <vt:lpstr>Why Teams?</vt:lpstr>
      <vt:lpstr>PowerPoint Presentation</vt:lpstr>
      <vt:lpstr>Top Team Challenges</vt:lpstr>
      <vt:lpstr>What Makes a Team Tick?</vt:lpstr>
      <vt:lpstr>Causes of Team Dysfunction</vt:lpstr>
      <vt:lpstr>Causes of Team Dysfunction</vt:lpstr>
      <vt:lpstr>Causes of Team Dysfunction</vt:lpstr>
      <vt:lpstr>Causes of Team Dysfunction</vt:lpstr>
      <vt:lpstr>Causes of Team Dysfunction</vt:lpstr>
      <vt:lpstr>Causes of Team Dysfunction</vt:lpstr>
      <vt:lpstr>PowerPoint Presentation</vt:lpstr>
      <vt:lpstr>Activity</vt:lpstr>
      <vt:lpstr>Activity Questions</vt:lpstr>
      <vt:lpstr>Activity Questions</vt:lpstr>
      <vt:lpstr>Activity Questions</vt:lpstr>
      <vt:lpstr>Activity Questions</vt:lpstr>
      <vt:lpstr>Activity Questions</vt:lpstr>
      <vt:lpstr>Activity Summary</vt:lpstr>
      <vt:lpstr>PowerPoint Presentation</vt:lpstr>
      <vt:lpstr>The Origin of Trust</vt:lpstr>
      <vt:lpstr>The Origin of Trust</vt:lpstr>
      <vt:lpstr>Addressing Absence of Trust</vt:lpstr>
      <vt:lpstr>Addressing Fear of Conflict</vt:lpstr>
      <vt:lpstr>Addressing Lack of Commitment</vt:lpstr>
      <vt:lpstr>Addressing Avoidance of Accountability</vt:lpstr>
      <vt:lpstr>Addressing Inattention to Results</vt:lpstr>
      <vt:lpstr>PowerPoint Presentation</vt:lpstr>
      <vt:lpstr>Questions?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Trust</dc:title>
  <dc:creator>Michael Wilson</dc:creator>
  <cp:lastModifiedBy>Michael Wilson</cp:lastModifiedBy>
  <cp:revision>6</cp:revision>
  <dcterms:modified xsi:type="dcterms:W3CDTF">2021-10-29T06:10:39Z</dcterms:modified>
</cp:coreProperties>
</file>