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5" r:id="rId3"/>
    <p:sldId id="276" r:id="rId4"/>
    <p:sldId id="267" r:id="rId5"/>
    <p:sldId id="277" r:id="rId6"/>
    <p:sldId id="279" r:id="rId7"/>
    <p:sldId id="280" r:id="rId8"/>
    <p:sldId id="266" r:id="rId9"/>
    <p:sldId id="278" r:id="rId10"/>
    <p:sldId id="281" r:id="rId11"/>
    <p:sldId id="283" r:id="rId12"/>
    <p:sldId id="282" r:id="rId13"/>
    <p:sldId id="284" r:id="rId14"/>
    <p:sldId id="286" r:id="rId15"/>
    <p:sldId id="287" r:id="rId16"/>
    <p:sldId id="288" r:id="rId17"/>
    <p:sldId id="285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01" d="100"/>
          <a:sy n="101" d="100"/>
        </p:scale>
        <p:origin x="138" y="34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wilson\Dropbox\MCC\Brightspace%20Help\FA2018%20F2F%20Survey%20Analysi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wilson\Dropbox\MCC\Brightspace%20Help\FA2018%20F2F%20Survey%20Analysi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wilson\Dropbox\MCC\Brightspace%20Help\FA2018%20F2F%20Survey%20Analysi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wilson\Dropbox\MCC\Brightspace%20Help\FA2018%20F2F%20Survey%20Analysi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wilson\Dropbox\MCC\Brightspace%20Help\FA2018%20F2F%20Survey%20Analysi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wilson\Dropbox\MCC\Brightspace%20Help\FA2018%20F2F%20Survey%20Analysi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wilson\Dropbox\MCC\Brightspace%20Help\FA2018%20F2F%20Survey%20Analysi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wilson\Dropbox\MCC\Brightspace%20Help\FA2018%20F2F%20Survey%20Analysis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wilson\Dropbox\MCC\Brightspace%20Help\FA2018%20F2F%20Survey%20Analysis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General Use Questions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Statistical!$B$6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Statistical!$A$7:$A$10</c:f>
              <c:strCache>
                <c:ptCount val="4"/>
                <c:pt idx="0">
                  <c:v>First Semester at MCC</c:v>
                </c:pt>
                <c:pt idx="1">
                  <c:v>Prior Use of Brightspace</c:v>
                </c:pt>
                <c:pt idx="2">
                  <c:v>Use of VLC</c:v>
                </c:pt>
                <c:pt idx="3">
                  <c:v>Past use of Blackboard</c:v>
                </c:pt>
              </c:strCache>
            </c:strRef>
          </c:cat>
          <c:val>
            <c:numRef>
              <c:f>Statistical!$B$7:$B$10</c:f>
              <c:numCache>
                <c:formatCode>General</c:formatCode>
                <c:ptCount val="4"/>
                <c:pt idx="0">
                  <c:v>7</c:v>
                </c:pt>
                <c:pt idx="1">
                  <c:v>5</c:v>
                </c:pt>
                <c:pt idx="2">
                  <c:v>6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9A-43A3-A789-20115EA73DA7}"/>
            </c:ext>
          </c:extLst>
        </c:ser>
        <c:ser>
          <c:idx val="1"/>
          <c:order val="1"/>
          <c:tx>
            <c:strRef>
              <c:f>Statistical!$C$6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Statistical!$A$7:$A$10</c:f>
              <c:strCache>
                <c:ptCount val="4"/>
                <c:pt idx="0">
                  <c:v>First Semester at MCC</c:v>
                </c:pt>
                <c:pt idx="1">
                  <c:v>Prior Use of Brightspace</c:v>
                </c:pt>
                <c:pt idx="2">
                  <c:v>Use of VLC</c:v>
                </c:pt>
                <c:pt idx="3">
                  <c:v>Past use of Blackboard</c:v>
                </c:pt>
              </c:strCache>
            </c:strRef>
          </c:cat>
          <c:val>
            <c:numRef>
              <c:f>Statistical!$C$7:$C$10</c:f>
              <c:numCache>
                <c:formatCode>General</c:formatCode>
                <c:ptCount val="4"/>
                <c:pt idx="0">
                  <c:v>17</c:v>
                </c:pt>
                <c:pt idx="1">
                  <c:v>19</c:v>
                </c:pt>
                <c:pt idx="2">
                  <c:v>17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9A-43A3-A789-20115EA73DA7}"/>
            </c:ext>
          </c:extLst>
        </c:ser>
        <c:ser>
          <c:idx val="2"/>
          <c:order val="2"/>
          <c:tx>
            <c:strRef>
              <c:f>Statistical!$D$6</c:f>
              <c:strCache>
                <c:ptCount val="1"/>
                <c:pt idx="0">
                  <c:v>Unanswered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Statistical!$A$7:$A$10</c:f>
              <c:strCache>
                <c:ptCount val="4"/>
                <c:pt idx="0">
                  <c:v>First Semester at MCC</c:v>
                </c:pt>
                <c:pt idx="1">
                  <c:v>Prior Use of Brightspace</c:v>
                </c:pt>
                <c:pt idx="2">
                  <c:v>Use of VLC</c:v>
                </c:pt>
                <c:pt idx="3">
                  <c:v>Past use of Blackboard</c:v>
                </c:pt>
              </c:strCache>
            </c:strRef>
          </c:cat>
          <c:val>
            <c:numRef>
              <c:f>Statistical!$D$7:$D$10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9A-43A3-A789-20115EA73D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57069312"/>
        <c:axId val="457071272"/>
      </c:barChart>
      <c:catAx>
        <c:axId val="457069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7071272"/>
        <c:crosses val="autoZero"/>
        <c:auto val="1"/>
        <c:lblAlgn val="ctr"/>
        <c:lblOffset val="100"/>
        <c:noMultiLvlLbl val="0"/>
      </c:catAx>
      <c:valAx>
        <c:axId val="4570712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7069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Student Responses by Course Enrollment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Statistical!$A$3</c:f>
              <c:strCache>
                <c:ptCount val="1"/>
                <c:pt idx="0">
                  <c:v>Enrolled Students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Statistical!$B$1:$F$2</c:f>
              <c:strCache>
                <c:ptCount val="5"/>
                <c:pt idx="0">
                  <c:v>BUSI 1301</c:v>
                </c:pt>
                <c:pt idx="1">
                  <c:v>BMGT 2388</c:v>
                </c:pt>
                <c:pt idx="2">
                  <c:v>BMGT 2389</c:v>
                </c:pt>
                <c:pt idx="3">
                  <c:v>OSHT 2309</c:v>
                </c:pt>
                <c:pt idx="4">
                  <c:v>HRPO 2301</c:v>
                </c:pt>
              </c:strCache>
            </c:strRef>
          </c:cat>
          <c:val>
            <c:numRef>
              <c:f>Statistical!$B$3:$F$3</c:f>
              <c:numCache>
                <c:formatCode>General</c:formatCode>
                <c:ptCount val="5"/>
                <c:pt idx="0">
                  <c:v>9</c:v>
                </c:pt>
                <c:pt idx="1">
                  <c:v>5</c:v>
                </c:pt>
                <c:pt idx="2">
                  <c:v>0</c:v>
                </c:pt>
                <c:pt idx="3">
                  <c:v>0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70-4D89-87EB-CF9F6815EF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770960"/>
        <c:axId val="214770568"/>
      </c:barChart>
      <c:catAx>
        <c:axId val="214770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770568"/>
        <c:crosses val="autoZero"/>
        <c:auto val="1"/>
        <c:lblAlgn val="ctr"/>
        <c:lblOffset val="100"/>
        <c:noMultiLvlLbl val="0"/>
      </c:catAx>
      <c:valAx>
        <c:axId val="214770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7709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Student</a:t>
            </a:r>
            <a:r>
              <a:rPr lang="en-US" baseline="0" dirty="0"/>
              <a:t> Time </a:t>
            </a:r>
            <a:r>
              <a:rPr lang="en-US" baseline="0" dirty="0" smtClean="0"/>
              <a:t>Spent in </a:t>
            </a:r>
            <a:r>
              <a:rPr lang="en-US" baseline="0" dirty="0" err="1" smtClean="0"/>
              <a:t>Brightspace</a:t>
            </a:r>
            <a:r>
              <a:rPr lang="en-US" baseline="0" dirty="0" smtClean="0"/>
              <a:t> Outside of Class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Statistical!$A$18</c:f>
              <c:strCache>
                <c:ptCount val="1"/>
                <c:pt idx="0">
                  <c:v># Times Accessed/Week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Statistical!$B$16:$I$17</c:f>
              <c:strCache>
                <c:ptCount val="8"/>
                <c:pt idx="0">
                  <c:v>0-1</c:v>
                </c:pt>
                <c:pt idx="1">
                  <c:v>1-2</c:v>
                </c:pt>
                <c:pt idx="2">
                  <c:v>2-4</c:v>
                </c:pt>
                <c:pt idx="3">
                  <c:v>4-6</c:v>
                </c:pt>
                <c:pt idx="4">
                  <c:v>6-8</c:v>
                </c:pt>
                <c:pt idx="5">
                  <c:v>8-10</c:v>
                </c:pt>
                <c:pt idx="6">
                  <c:v>10+</c:v>
                </c:pt>
                <c:pt idx="7">
                  <c:v>Unanswered</c:v>
                </c:pt>
              </c:strCache>
            </c:strRef>
          </c:cat>
          <c:val>
            <c:numRef>
              <c:f>Statistical!$B$18:$I$18</c:f>
              <c:numCache>
                <c:formatCode>General</c:formatCode>
                <c:ptCount val="8"/>
                <c:pt idx="0">
                  <c:v>1</c:v>
                </c:pt>
                <c:pt idx="1">
                  <c:v>3</c:v>
                </c:pt>
                <c:pt idx="2">
                  <c:v>7</c:v>
                </c:pt>
                <c:pt idx="3">
                  <c:v>6</c:v>
                </c:pt>
                <c:pt idx="4">
                  <c:v>4</c:v>
                </c:pt>
                <c:pt idx="5">
                  <c:v>1</c:v>
                </c:pt>
                <c:pt idx="6">
                  <c:v>2</c:v>
                </c:pt>
                <c:pt idx="7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5F-42C5-809A-EAAB2BE5AC24}"/>
            </c:ext>
          </c:extLst>
        </c:ser>
        <c:ser>
          <c:idx val="1"/>
          <c:order val="1"/>
          <c:tx>
            <c:strRef>
              <c:f>Statistical!$A$19</c:f>
              <c:strCache>
                <c:ptCount val="1"/>
                <c:pt idx="0">
                  <c:v># Hours in System/Week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Statistical!$B$16:$I$17</c:f>
              <c:strCache>
                <c:ptCount val="8"/>
                <c:pt idx="0">
                  <c:v>0-1</c:v>
                </c:pt>
                <c:pt idx="1">
                  <c:v>1-2</c:v>
                </c:pt>
                <c:pt idx="2">
                  <c:v>2-4</c:v>
                </c:pt>
                <c:pt idx="3">
                  <c:v>4-6</c:v>
                </c:pt>
                <c:pt idx="4">
                  <c:v>6-8</c:v>
                </c:pt>
                <c:pt idx="5">
                  <c:v>8-10</c:v>
                </c:pt>
                <c:pt idx="6">
                  <c:v>10+</c:v>
                </c:pt>
                <c:pt idx="7">
                  <c:v>Unanswered</c:v>
                </c:pt>
              </c:strCache>
            </c:strRef>
          </c:cat>
          <c:val>
            <c:numRef>
              <c:f>Statistical!$B$19:$I$19</c:f>
              <c:numCache>
                <c:formatCode>General</c:formatCode>
                <c:ptCount val="8"/>
                <c:pt idx="0">
                  <c:v>4</c:v>
                </c:pt>
                <c:pt idx="1">
                  <c:v>7</c:v>
                </c:pt>
                <c:pt idx="2">
                  <c:v>3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5F-42C5-809A-EAAB2BE5AC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7072448"/>
        <c:axId val="457068528"/>
      </c:lineChart>
      <c:catAx>
        <c:axId val="457072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7068528"/>
        <c:crosses val="autoZero"/>
        <c:auto val="1"/>
        <c:lblAlgn val="ctr"/>
        <c:lblOffset val="100"/>
        <c:noMultiLvlLbl val="0"/>
      </c:catAx>
      <c:valAx>
        <c:axId val="457068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7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7072448"/>
        <c:crosses val="autoZero"/>
        <c:crossBetween val="between"/>
      </c:valAx>
      <c:spPr>
        <a:noFill/>
        <a:ln>
          <a:solidFill>
            <a:schemeClr val="tx1">
              <a:lumMod val="85000"/>
            </a:schemeClr>
          </a:solidFill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Brightspace</a:t>
            </a:r>
            <a:r>
              <a:rPr lang="en-US" baseline="0"/>
              <a:t> Tool Use Questions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Statistical!$B$42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Statistical!$A$43:$A$46</c:f>
              <c:strCache>
                <c:ptCount val="4"/>
                <c:pt idx="0">
                  <c:v>Used Attendance</c:v>
                </c:pt>
                <c:pt idx="1">
                  <c:v>Used Gradebook</c:v>
                </c:pt>
                <c:pt idx="2">
                  <c:v>Submitted Assignment</c:v>
                </c:pt>
                <c:pt idx="3">
                  <c:v>Completed Exam</c:v>
                </c:pt>
              </c:strCache>
            </c:strRef>
          </c:cat>
          <c:val>
            <c:numRef>
              <c:f>Statistical!$B$43:$B$46</c:f>
              <c:numCache>
                <c:formatCode>General</c:formatCode>
                <c:ptCount val="4"/>
                <c:pt idx="0">
                  <c:v>13</c:v>
                </c:pt>
                <c:pt idx="1">
                  <c:v>19</c:v>
                </c:pt>
                <c:pt idx="2">
                  <c:v>23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6A-46E9-806F-57C9C2904A05}"/>
            </c:ext>
          </c:extLst>
        </c:ser>
        <c:ser>
          <c:idx val="1"/>
          <c:order val="1"/>
          <c:tx>
            <c:strRef>
              <c:f>Statistical!$C$42</c:f>
              <c:strCache>
                <c:ptCount val="1"/>
                <c:pt idx="0">
                  <c:v>No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Statistical!$A$43:$A$46</c:f>
              <c:strCache>
                <c:ptCount val="4"/>
                <c:pt idx="0">
                  <c:v>Used Attendance</c:v>
                </c:pt>
                <c:pt idx="1">
                  <c:v>Used Gradebook</c:v>
                </c:pt>
                <c:pt idx="2">
                  <c:v>Submitted Assignment</c:v>
                </c:pt>
                <c:pt idx="3">
                  <c:v>Completed Exam</c:v>
                </c:pt>
              </c:strCache>
            </c:strRef>
          </c:cat>
          <c:val>
            <c:numRef>
              <c:f>Statistical!$C$43:$C$46</c:f>
              <c:numCache>
                <c:formatCode>General</c:formatCode>
                <c:ptCount val="4"/>
                <c:pt idx="0">
                  <c:v>11</c:v>
                </c:pt>
                <c:pt idx="1">
                  <c:v>5</c:v>
                </c:pt>
                <c:pt idx="2">
                  <c:v>0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6A-46E9-806F-57C9C2904A05}"/>
            </c:ext>
          </c:extLst>
        </c:ser>
        <c:ser>
          <c:idx val="2"/>
          <c:order val="2"/>
          <c:tx>
            <c:strRef>
              <c:f>Statistical!$D$42</c:f>
              <c:strCache>
                <c:ptCount val="1"/>
                <c:pt idx="0">
                  <c:v>Unanswered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Statistical!$A$43:$A$46</c:f>
              <c:strCache>
                <c:ptCount val="4"/>
                <c:pt idx="0">
                  <c:v>Used Attendance</c:v>
                </c:pt>
                <c:pt idx="1">
                  <c:v>Used Gradebook</c:v>
                </c:pt>
                <c:pt idx="2">
                  <c:v>Submitted Assignment</c:v>
                </c:pt>
                <c:pt idx="3">
                  <c:v>Completed Exam</c:v>
                </c:pt>
              </c:strCache>
            </c:strRef>
          </c:cat>
          <c:val>
            <c:numRef>
              <c:f>Statistical!$D$43:$D$46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6A-46E9-806F-57C9C2904A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0015600"/>
        <c:axId val="460013248"/>
      </c:barChart>
      <c:catAx>
        <c:axId val="4600156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0013248"/>
        <c:crosses val="autoZero"/>
        <c:auto val="1"/>
        <c:lblAlgn val="ctr"/>
        <c:lblOffset val="100"/>
        <c:noMultiLvlLbl val="0"/>
      </c:catAx>
      <c:valAx>
        <c:axId val="4600132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00156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Importance of Brightspace Tools</a:t>
            </a:r>
            <a:r>
              <a:rPr lang="en-US" baseline="0"/>
              <a:t> to Students</a:t>
            </a:r>
          </a:p>
          <a:p>
            <a:pPr>
              <a:defRPr/>
            </a:pPr>
            <a:r>
              <a:rPr lang="en-US" sz="1100" baseline="0"/>
              <a:t>1 (Not Important) - 5 (Very Important)</a:t>
            </a:r>
            <a:endParaRPr lang="en-US" sz="11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Statistical!$A$50</c:f>
              <c:strCache>
                <c:ptCount val="1"/>
                <c:pt idx="0">
                  <c:v>Track Attendance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Statistical!$B$49:$G$49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Unanswered</c:v>
                </c:pt>
              </c:strCache>
            </c:strRef>
          </c:cat>
          <c:val>
            <c:numRef>
              <c:f>Statistical!$B$50:$G$50</c:f>
              <c:numCache>
                <c:formatCode>General</c:formatCode>
                <c:ptCount val="6"/>
                <c:pt idx="0">
                  <c:v>3</c:v>
                </c:pt>
                <c:pt idx="1">
                  <c:v>1</c:v>
                </c:pt>
                <c:pt idx="2">
                  <c:v>5</c:v>
                </c:pt>
                <c:pt idx="3">
                  <c:v>3</c:v>
                </c:pt>
                <c:pt idx="4">
                  <c:v>12</c:v>
                </c:pt>
                <c:pt idx="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44E-4401-9997-A248F11EFDB1}"/>
            </c:ext>
          </c:extLst>
        </c:ser>
        <c:ser>
          <c:idx val="1"/>
          <c:order val="1"/>
          <c:tx>
            <c:strRef>
              <c:f>Statistical!$A$51</c:f>
              <c:strCache>
                <c:ptCount val="1"/>
                <c:pt idx="0">
                  <c:v>View Grades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Statistical!$B$49:$G$49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Unanswered</c:v>
                </c:pt>
              </c:strCache>
            </c:strRef>
          </c:cat>
          <c:val>
            <c:numRef>
              <c:f>Statistical!$B$51:$G$51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24</c:v>
                </c:pt>
                <c:pt idx="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44E-4401-9997-A248F11EFDB1}"/>
            </c:ext>
          </c:extLst>
        </c:ser>
        <c:ser>
          <c:idx val="2"/>
          <c:order val="2"/>
          <c:tx>
            <c:strRef>
              <c:f>Statistical!$A$52</c:f>
              <c:strCache>
                <c:ptCount val="1"/>
                <c:pt idx="0">
                  <c:v>Submit Assignments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Statistical!$B$49:$G$49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Unanswered</c:v>
                </c:pt>
              </c:strCache>
            </c:strRef>
          </c:cat>
          <c:val>
            <c:numRef>
              <c:f>Statistical!$B$52:$G$52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18</c:v>
                </c:pt>
                <c:pt idx="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44E-4401-9997-A248F11EFDB1}"/>
            </c:ext>
          </c:extLst>
        </c:ser>
        <c:ser>
          <c:idx val="3"/>
          <c:order val="3"/>
          <c:tx>
            <c:strRef>
              <c:f>Statistical!$A$53</c:f>
              <c:strCache>
                <c:ptCount val="1"/>
                <c:pt idx="0">
                  <c:v>Complete Exams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Statistical!$B$49:$G$49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Unanswered</c:v>
                </c:pt>
              </c:strCache>
            </c:strRef>
          </c:cat>
          <c:val>
            <c:numRef>
              <c:f>Statistical!$B$53:$G$53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17</c:v>
                </c:pt>
                <c:pt idx="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44E-4401-9997-A248F11EFD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0009328"/>
        <c:axId val="460013640"/>
      </c:lineChart>
      <c:catAx>
        <c:axId val="460009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0013640"/>
        <c:crosses val="autoZero"/>
        <c:auto val="1"/>
        <c:lblAlgn val="ctr"/>
        <c:lblOffset val="100"/>
        <c:noMultiLvlLbl val="0"/>
      </c:catAx>
      <c:valAx>
        <c:axId val="460013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2">
                  <a:lumMod val="60000"/>
                  <a:lumOff val="4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0009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Ease of Brightspace</a:t>
            </a:r>
            <a:r>
              <a:rPr lang="en-US" baseline="0"/>
              <a:t> Tool Use</a:t>
            </a:r>
          </a:p>
          <a:p>
            <a:pPr>
              <a:defRPr/>
            </a:pPr>
            <a:r>
              <a:rPr lang="en-US" sz="1100" baseline="0"/>
              <a:t>1 (Extremely Difficult) - 5 (Extremely Easy)</a:t>
            </a:r>
            <a:endParaRPr lang="en-US" sz="110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Statistical!$A$57</c:f>
              <c:strCache>
                <c:ptCount val="1"/>
                <c:pt idx="0">
                  <c:v>Access/Understand Attendance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Statistical!$B$56:$G$56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Unanswered</c:v>
                </c:pt>
              </c:strCache>
            </c:strRef>
          </c:cat>
          <c:val>
            <c:numRef>
              <c:f>Statistical!$B$57:$G$57</c:f>
              <c:numCache>
                <c:formatCode>General</c:formatCode>
                <c:ptCount val="6"/>
                <c:pt idx="0">
                  <c:v>1</c:v>
                </c:pt>
                <c:pt idx="1">
                  <c:v>0</c:v>
                </c:pt>
                <c:pt idx="2">
                  <c:v>5</c:v>
                </c:pt>
                <c:pt idx="3">
                  <c:v>4</c:v>
                </c:pt>
                <c:pt idx="4">
                  <c:v>6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80-4215-9C12-BBEBBCDB7D66}"/>
            </c:ext>
          </c:extLst>
        </c:ser>
        <c:ser>
          <c:idx val="1"/>
          <c:order val="1"/>
          <c:tx>
            <c:strRef>
              <c:f>Statistical!$A$58</c:f>
              <c:strCache>
                <c:ptCount val="1"/>
                <c:pt idx="0">
                  <c:v>Access/Understand Grades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Statistical!$B$56:$G$56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Unanswered</c:v>
                </c:pt>
              </c:strCache>
            </c:strRef>
          </c:cat>
          <c:val>
            <c:numRef>
              <c:f>Statistical!$B$58:$G$58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5</c:v>
                </c:pt>
                <c:pt idx="3">
                  <c:v>0</c:v>
                </c:pt>
                <c:pt idx="4">
                  <c:v>12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D80-4215-9C12-BBEBBCDB7D66}"/>
            </c:ext>
          </c:extLst>
        </c:ser>
        <c:ser>
          <c:idx val="2"/>
          <c:order val="2"/>
          <c:tx>
            <c:strRef>
              <c:f>Statistical!$A$59</c:f>
              <c:strCache>
                <c:ptCount val="1"/>
                <c:pt idx="0">
                  <c:v>Access Grading Approach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Statistical!$B$56:$G$56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Unanswered</c:v>
                </c:pt>
              </c:strCache>
            </c:strRef>
          </c:cat>
          <c:val>
            <c:numRef>
              <c:f>Statistical!$B$59:$G$59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5</c:v>
                </c:pt>
                <c:pt idx="3">
                  <c:v>5</c:v>
                </c:pt>
                <c:pt idx="4">
                  <c:v>11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D80-4215-9C12-BBEBBCDB7D66}"/>
            </c:ext>
          </c:extLst>
        </c:ser>
        <c:ser>
          <c:idx val="3"/>
          <c:order val="3"/>
          <c:tx>
            <c:strRef>
              <c:f>Statistical!$A$60</c:f>
              <c:strCache>
                <c:ptCount val="1"/>
                <c:pt idx="0">
                  <c:v>Submit Assignments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Statistical!$B$56:$G$56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Unanswered</c:v>
                </c:pt>
              </c:strCache>
            </c:strRef>
          </c:cat>
          <c:val>
            <c:numRef>
              <c:f>Statistical!$B$60:$G$60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5</c:v>
                </c:pt>
                <c:pt idx="3">
                  <c:v>6</c:v>
                </c:pt>
                <c:pt idx="4">
                  <c:v>11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D80-4215-9C12-BBEBBCDB7D66}"/>
            </c:ext>
          </c:extLst>
        </c:ser>
        <c:ser>
          <c:idx val="4"/>
          <c:order val="4"/>
          <c:tx>
            <c:strRef>
              <c:f>Statistical!$A$61</c:f>
              <c:strCache>
                <c:ptCount val="1"/>
                <c:pt idx="0">
                  <c:v>Access Assignment Feedback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Statistical!$B$56:$G$56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Unanswered</c:v>
                </c:pt>
              </c:strCache>
            </c:strRef>
          </c:cat>
          <c:val>
            <c:numRef>
              <c:f>Statistical!$B$61:$G$61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9</c:v>
                </c:pt>
                <c:pt idx="4">
                  <c:v>7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D80-4215-9C12-BBEBBCDB7D66}"/>
            </c:ext>
          </c:extLst>
        </c:ser>
        <c:ser>
          <c:idx val="5"/>
          <c:order val="5"/>
          <c:tx>
            <c:strRef>
              <c:f>Statistical!$A$62</c:f>
              <c:strCache>
                <c:ptCount val="1"/>
                <c:pt idx="0">
                  <c:v>Complete Exam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Statistical!$B$56:$G$56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Unanswered</c:v>
                </c:pt>
              </c:strCache>
            </c:strRef>
          </c:cat>
          <c:val>
            <c:numRef>
              <c:f>Statistical!$B$62:$G$62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5</c:v>
                </c:pt>
                <c:pt idx="4">
                  <c:v>15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D80-4215-9C12-BBEBBCDB7D66}"/>
            </c:ext>
          </c:extLst>
        </c:ser>
        <c:ser>
          <c:idx val="6"/>
          <c:order val="6"/>
          <c:tx>
            <c:strRef>
              <c:f>Statistical!$A$63</c:f>
              <c:strCache>
                <c:ptCount val="1"/>
                <c:pt idx="0">
                  <c:v>Review Exam Feedback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Statistical!$B$56:$G$56</c:f>
              <c:strCach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Unanswered</c:v>
                </c:pt>
              </c:strCache>
            </c:strRef>
          </c:cat>
          <c:val>
            <c:numRef>
              <c:f>Statistical!$B$63:$G$63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0</c:v>
                </c:pt>
                <c:pt idx="3">
                  <c:v>7</c:v>
                </c:pt>
                <c:pt idx="4">
                  <c:v>11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D80-4215-9C12-BBEBBCDB7D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0014816"/>
        <c:axId val="460015992"/>
      </c:barChart>
      <c:catAx>
        <c:axId val="460014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0015992"/>
        <c:crosses val="autoZero"/>
        <c:auto val="1"/>
        <c:lblAlgn val="ctr"/>
        <c:lblOffset val="100"/>
        <c:noMultiLvlLbl val="0"/>
      </c:catAx>
      <c:valAx>
        <c:axId val="4600159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6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0014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Percent Success Rate (by Semester)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'Grade Dist'!$A$20</c:f>
              <c:strCache>
                <c:ptCount val="1"/>
                <c:pt idx="0">
                  <c:v>Successful (A, B, C, CR)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'Grade Dist'!$B$19:$F$19</c:f>
              <c:strCache>
                <c:ptCount val="5"/>
                <c:pt idx="0">
                  <c:v>2017/SP</c:v>
                </c:pt>
                <c:pt idx="1">
                  <c:v>2017/FA</c:v>
                </c:pt>
                <c:pt idx="2">
                  <c:v>2018/SP</c:v>
                </c:pt>
                <c:pt idx="3">
                  <c:v>2018/FA</c:v>
                </c:pt>
                <c:pt idx="4">
                  <c:v>2019/SP</c:v>
                </c:pt>
              </c:strCache>
            </c:strRef>
          </c:cat>
          <c:val>
            <c:numRef>
              <c:f>'Grade Dist'!$B$20:$F$20</c:f>
              <c:numCache>
                <c:formatCode>General</c:formatCode>
                <c:ptCount val="5"/>
                <c:pt idx="0">
                  <c:v>69.230769230769226</c:v>
                </c:pt>
                <c:pt idx="1">
                  <c:v>70</c:v>
                </c:pt>
                <c:pt idx="2">
                  <c:v>77.777777777777786</c:v>
                </c:pt>
                <c:pt idx="3">
                  <c:v>77.192982456140342</c:v>
                </c:pt>
                <c:pt idx="4">
                  <c:v>82.170542635658919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7D-4074-B0FC-FF2977ED09A8}"/>
            </c:ext>
          </c:extLst>
        </c:ser>
        <c:ser>
          <c:idx val="1"/>
          <c:order val="1"/>
          <c:tx>
            <c:strRef>
              <c:f>'Grade Dist'!$A$21</c:f>
              <c:strCache>
                <c:ptCount val="1"/>
                <c:pt idx="0">
                  <c:v>Unsuccessful (D, F, NC, W)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'Grade Dist'!$B$19:$F$19</c:f>
              <c:strCache>
                <c:ptCount val="5"/>
                <c:pt idx="0">
                  <c:v>2017/SP</c:v>
                </c:pt>
                <c:pt idx="1">
                  <c:v>2017/FA</c:v>
                </c:pt>
                <c:pt idx="2">
                  <c:v>2018/SP</c:v>
                </c:pt>
                <c:pt idx="3">
                  <c:v>2018/FA</c:v>
                </c:pt>
                <c:pt idx="4">
                  <c:v>2019/SP</c:v>
                </c:pt>
              </c:strCache>
            </c:strRef>
          </c:cat>
          <c:val>
            <c:numRef>
              <c:f>'Grade Dist'!$B$21:$F$21</c:f>
              <c:numCache>
                <c:formatCode>General</c:formatCode>
                <c:ptCount val="5"/>
                <c:pt idx="0">
                  <c:v>30.76923076923077</c:v>
                </c:pt>
                <c:pt idx="1">
                  <c:v>30</c:v>
                </c:pt>
                <c:pt idx="2">
                  <c:v>22.222222222222221</c:v>
                </c:pt>
                <c:pt idx="3">
                  <c:v>22.807017543859647</c:v>
                </c:pt>
                <c:pt idx="4">
                  <c:v>17.829457364341085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7D-4074-B0FC-FF2977ED09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5821039"/>
        <c:axId val="235824367"/>
      </c:barChart>
      <c:catAx>
        <c:axId val="235821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824367"/>
        <c:crosses val="autoZero"/>
        <c:auto val="1"/>
        <c:lblAlgn val="ctr"/>
        <c:lblOffset val="100"/>
        <c:noMultiLvlLbl val="0"/>
      </c:catAx>
      <c:valAx>
        <c:axId val="2358243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821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Percent Success Rate (by Semester)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'Grade Dist'!$A$20</c:f>
              <c:strCache>
                <c:ptCount val="1"/>
                <c:pt idx="0">
                  <c:v>Successful (A, B, C, CR)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'Grade Dist'!$B$19:$F$19</c:f>
              <c:strCache>
                <c:ptCount val="5"/>
                <c:pt idx="0">
                  <c:v>2017/SP</c:v>
                </c:pt>
                <c:pt idx="1">
                  <c:v>2017/FA</c:v>
                </c:pt>
                <c:pt idx="2">
                  <c:v>2018/SP</c:v>
                </c:pt>
                <c:pt idx="3">
                  <c:v>2018/FA</c:v>
                </c:pt>
                <c:pt idx="4">
                  <c:v>2019/SP</c:v>
                </c:pt>
              </c:strCache>
            </c:strRef>
          </c:cat>
          <c:val>
            <c:numRef>
              <c:f>'Grade Dist'!$B$20:$F$20</c:f>
              <c:numCache>
                <c:formatCode>General</c:formatCode>
                <c:ptCount val="5"/>
                <c:pt idx="0">
                  <c:v>69.230769230769226</c:v>
                </c:pt>
                <c:pt idx="1">
                  <c:v>70</c:v>
                </c:pt>
                <c:pt idx="2">
                  <c:v>77.777777777777786</c:v>
                </c:pt>
                <c:pt idx="3">
                  <c:v>77.192982456140342</c:v>
                </c:pt>
                <c:pt idx="4">
                  <c:v>82.170542635658919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7D-4074-B0FC-FF2977ED09A8}"/>
            </c:ext>
          </c:extLst>
        </c:ser>
        <c:ser>
          <c:idx val="1"/>
          <c:order val="1"/>
          <c:tx>
            <c:strRef>
              <c:f>'Grade Dist'!$A$21</c:f>
              <c:strCache>
                <c:ptCount val="1"/>
                <c:pt idx="0">
                  <c:v>Unsuccessful (D, F, NC, W)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'Grade Dist'!$B$19:$F$19</c:f>
              <c:strCache>
                <c:ptCount val="5"/>
                <c:pt idx="0">
                  <c:v>2017/SP</c:v>
                </c:pt>
                <c:pt idx="1">
                  <c:v>2017/FA</c:v>
                </c:pt>
                <c:pt idx="2">
                  <c:v>2018/SP</c:v>
                </c:pt>
                <c:pt idx="3">
                  <c:v>2018/FA</c:v>
                </c:pt>
                <c:pt idx="4">
                  <c:v>2019/SP</c:v>
                </c:pt>
              </c:strCache>
            </c:strRef>
          </c:cat>
          <c:val>
            <c:numRef>
              <c:f>'Grade Dist'!$B$21:$F$21</c:f>
              <c:numCache>
                <c:formatCode>General</c:formatCode>
                <c:ptCount val="5"/>
                <c:pt idx="0">
                  <c:v>30.76923076923077</c:v>
                </c:pt>
                <c:pt idx="1">
                  <c:v>30</c:v>
                </c:pt>
                <c:pt idx="2">
                  <c:v>22.222222222222221</c:v>
                </c:pt>
                <c:pt idx="3">
                  <c:v>22.807017543859647</c:v>
                </c:pt>
                <c:pt idx="4">
                  <c:v>17.829457364341085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7D-4074-B0FC-FF2977ED09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5821039"/>
        <c:axId val="235824367"/>
      </c:barChart>
      <c:catAx>
        <c:axId val="235821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824367"/>
        <c:crosses val="autoZero"/>
        <c:auto val="1"/>
        <c:lblAlgn val="ctr"/>
        <c:lblOffset val="100"/>
        <c:noMultiLvlLbl val="0"/>
      </c:catAx>
      <c:valAx>
        <c:axId val="2358243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821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Percent Success Rate (by Semester)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'Grade Dist'!$A$20</c:f>
              <c:strCache>
                <c:ptCount val="1"/>
                <c:pt idx="0">
                  <c:v>Successful (A, B, C, CR)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'Grade Dist'!$B$19:$F$19</c:f>
              <c:strCache>
                <c:ptCount val="5"/>
                <c:pt idx="0">
                  <c:v>2017/SP</c:v>
                </c:pt>
                <c:pt idx="1">
                  <c:v>2017/FA</c:v>
                </c:pt>
                <c:pt idx="2">
                  <c:v>2018/SP</c:v>
                </c:pt>
                <c:pt idx="3">
                  <c:v>2018/FA</c:v>
                </c:pt>
                <c:pt idx="4">
                  <c:v>2019/SP</c:v>
                </c:pt>
              </c:strCache>
            </c:strRef>
          </c:cat>
          <c:val>
            <c:numRef>
              <c:f>'Grade Dist'!$B$20:$F$20</c:f>
              <c:numCache>
                <c:formatCode>General</c:formatCode>
                <c:ptCount val="5"/>
                <c:pt idx="0">
                  <c:v>69.230769230769226</c:v>
                </c:pt>
                <c:pt idx="1">
                  <c:v>70</c:v>
                </c:pt>
                <c:pt idx="2">
                  <c:v>77.777777777777786</c:v>
                </c:pt>
                <c:pt idx="3">
                  <c:v>77.192982456140342</c:v>
                </c:pt>
                <c:pt idx="4">
                  <c:v>82.170542635658919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7D-4074-B0FC-FF2977ED09A8}"/>
            </c:ext>
          </c:extLst>
        </c:ser>
        <c:ser>
          <c:idx val="1"/>
          <c:order val="1"/>
          <c:tx>
            <c:strRef>
              <c:f>'Grade Dist'!$A$21</c:f>
              <c:strCache>
                <c:ptCount val="1"/>
                <c:pt idx="0">
                  <c:v>Unsuccessful (D, F, NC, W)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'Grade Dist'!$B$19:$F$19</c:f>
              <c:strCache>
                <c:ptCount val="5"/>
                <c:pt idx="0">
                  <c:v>2017/SP</c:v>
                </c:pt>
                <c:pt idx="1">
                  <c:v>2017/FA</c:v>
                </c:pt>
                <c:pt idx="2">
                  <c:v>2018/SP</c:v>
                </c:pt>
                <c:pt idx="3">
                  <c:v>2018/FA</c:v>
                </c:pt>
                <c:pt idx="4">
                  <c:v>2019/SP</c:v>
                </c:pt>
              </c:strCache>
            </c:strRef>
          </c:cat>
          <c:val>
            <c:numRef>
              <c:f>'Grade Dist'!$B$21:$F$21</c:f>
              <c:numCache>
                <c:formatCode>General</c:formatCode>
                <c:ptCount val="5"/>
                <c:pt idx="0">
                  <c:v>30.76923076923077</c:v>
                </c:pt>
                <c:pt idx="1">
                  <c:v>30</c:v>
                </c:pt>
                <c:pt idx="2">
                  <c:v>22.222222222222221</c:v>
                </c:pt>
                <c:pt idx="3">
                  <c:v>22.807017543859647</c:v>
                </c:pt>
                <c:pt idx="4">
                  <c:v>17.829457364341085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57D-4074-B0FC-FF2977ED09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5821039"/>
        <c:axId val="235824367"/>
      </c:barChart>
      <c:catAx>
        <c:axId val="23582103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824367"/>
        <c:crosses val="autoZero"/>
        <c:auto val="1"/>
        <c:lblAlgn val="ctr"/>
        <c:lblOffset val="100"/>
        <c:noMultiLvlLbl val="0"/>
      </c:catAx>
      <c:valAx>
        <c:axId val="2358243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582103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B48F5-BACC-47D6-A0F7-82FBF9C6BC85}" type="datetimeFigureOut">
              <a:rPr lang="en-US"/>
              <a:t>9/24/2019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F8E-318A-4EFE-8633-D9E72ABCE0E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6559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1CD00-5424-4675-AB18-2C419B060449}" type="datetimeFigureOut">
              <a:rPr lang="en-US"/>
              <a:t>9/24/2019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2CF44-2B13-41B4-A334-1CDF534EEBB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5385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gray">
          <a:xfrm>
            <a:off x="0" y="2825016"/>
            <a:ext cx="12188952" cy="3180930"/>
          </a:xfrm>
          <a:prstGeom prst="rect">
            <a:avLst/>
          </a:prstGeom>
          <a:solidFill>
            <a:schemeClr val="bg1">
              <a:lumMod val="85000"/>
              <a:lumOff val="1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 bwMode="black">
          <a:xfrm>
            <a:off x="0" y="3075709"/>
            <a:ext cx="12188952" cy="26392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1066800" y="3165763"/>
            <a:ext cx="10058400" cy="1711037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1066800" y="4953000"/>
            <a:ext cx="10058400" cy="6858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1943100" cy="56388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457199"/>
            <a:ext cx="7048500" cy="56388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828800"/>
            <a:ext cx="9144000" cy="2743200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506537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43400" cy="42703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5625"/>
            <a:ext cx="4343400" cy="42703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7048" y="1828800"/>
            <a:ext cx="4343400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7048" y="2514600"/>
            <a:ext cx="4343400" cy="3581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7648" y="1828800"/>
            <a:ext cx="4343400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7648" y="2514600"/>
            <a:ext cx="4343400" cy="3581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2587" y="1600200"/>
            <a:ext cx="3122613" cy="18288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2" y="762000"/>
            <a:ext cx="6400800" cy="5334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1039" y="3429000"/>
            <a:ext cx="3124161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7952" y="1600200"/>
            <a:ext cx="3127248" cy="18288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81251" y="777240"/>
            <a:ext cx="6400800" cy="530352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97952" y="3429000"/>
            <a:ext cx="3127248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Rectangle 7" descr="An empty placeholder to add an image. Click on the placeholder and select the image that you wish to add."/>
          <p:cNvSpPr/>
          <p:nvPr userDrawn="1"/>
        </p:nvSpPr>
        <p:spPr bwMode="blackWhite">
          <a:xfrm>
            <a:off x="644091" y="640080"/>
            <a:ext cx="6675120" cy="5577840"/>
          </a:xfrm>
          <a:prstGeom prst="rect">
            <a:avLst/>
          </a:prstGeom>
          <a:solidFill>
            <a:srgbClr val="000000"/>
          </a:solidFill>
          <a:ln w="1016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9/24/2019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0" y="6362700"/>
            <a:ext cx="6881553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62700"/>
            <a:ext cx="990600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37CC0096-1860-4642-9CD2-0079EA5E7CD1}" type="datetimeFigureOut">
              <a:rPr lang="en-US" smtClean="0"/>
              <a:pPr/>
              <a:t>9/24/2019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9800" y="6362700"/>
            <a:ext cx="838200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15087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317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060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Better </a:t>
            </a:r>
            <a:r>
              <a:rPr lang="en-US" dirty="0" err="1" smtClean="0"/>
              <a:t>Brightspace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A Data-driven Analysis on Student Use of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Brightspace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Tools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5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398713" indent="-2398713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Results – How do students value the tools?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9115574"/>
              </p:ext>
            </p:extLst>
          </p:nvPr>
        </p:nvGraphicFramePr>
        <p:xfrm>
          <a:off x="1524000" y="1828800"/>
          <a:ext cx="9144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2919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398713" indent="-2398713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Results – Are the tools easy to use?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2792075"/>
              </p:ext>
            </p:extLst>
          </p:nvPr>
        </p:nvGraphicFramePr>
        <p:xfrm>
          <a:off x="1524000" y="1828800"/>
          <a:ext cx="9144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00887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Summary of Results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Attendance tool is the least favored, least intuitive, and least user-friendly</a:t>
            </a:r>
          </a:p>
          <a:p>
            <a:r>
              <a:rPr lang="en-US" u="sng" dirty="0" smtClean="0"/>
              <a:t>All</a:t>
            </a:r>
            <a:r>
              <a:rPr lang="en-US" dirty="0" smtClean="0"/>
              <a:t> students see the gradebook as an important reference, even if they do not actively use it</a:t>
            </a:r>
          </a:p>
          <a:p>
            <a:r>
              <a:rPr lang="en-US" dirty="0" smtClean="0"/>
              <a:t>~75% of students value the ability to submit assignments and take tests in the online environment</a:t>
            </a:r>
          </a:p>
          <a:p>
            <a:r>
              <a:rPr lang="en-US" dirty="0" smtClean="0"/>
              <a:t>Students spend an average of 1-2 more hours per week “in the course” and its materials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But, was there a measurable impact to student success?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lvl="1" indent="0">
              <a:buNone/>
            </a:pPr>
            <a:endParaRPr lang="en-US" dirty="0" smtClean="0"/>
          </a:p>
          <a:p>
            <a:pPr marL="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387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9339261"/>
              </p:ext>
            </p:extLst>
          </p:nvPr>
        </p:nvGraphicFramePr>
        <p:xfrm>
          <a:off x="1524000" y="1828800"/>
          <a:ext cx="9144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236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257800" y="2286000"/>
            <a:ext cx="5257800" cy="3505200"/>
          </a:xfrm>
          <a:prstGeom prst="rect">
            <a:avLst/>
          </a:prstGeom>
          <a:solidFill>
            <a:schemeClr val="accent3">
              <a:lumMod val="75000"/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9607150"/>
              </p:ext>
            </p:extLst>
          </p:nvPr>
        </p:nvGraphicFramePr>
        <p:xfrm>
          <a:off x="1524000" y="1828800"/>
          <a:ext cx="9144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398713" indent="-2398713"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Yes!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59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3789535"/>
              </p:ext>
            </p:extLst>
          </p:nvPr>
        </p:nvGraphicFramePr>
        <p:xfrm>
          <a:off x="1524000" y="1828800"/>
          <a:ext cx="9144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828800" y="4419600"/>
            <a:ext cx="8686800" cy="304800"/>
          </a:xfrm>
          <a:prstGeom prst="rect">
            <a:avLst/>
          </a:prstGeom>
          <a:solidFill>
            <a:srgbClr val="FF0000">
              <a:alpha val="7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25.9% reduction in “Unsuccessful”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398713" indent="-2398713" algn="ctr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Yes!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2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What’s Next?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Necessary Understandings: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Study of tool use was assessed from a small sample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Variety of courses and students considered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No true control, therefore not a definitive result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Moving Forward: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True comparative analysis with control (experiment)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Course-specific analysis (Math or Comp I for greater sample size)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Continued discussion on use and best practices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What does this research propose?  Is there a ‘better’ way?</a:t>
            </a:r>
          </a:p>
          <a:p>
            <a:pPr lvl="2"/>
            <a:r>
              <a:rPr lang="en-US" dirty="0" smtClean="0">
                <a:solidFill>
                  <a:schemeClr val="tx1"/>
                </a:solidFill>
              </a:rPr>
              <a:t>Would a similar approach work for different </a:t>
            </a:r>
            <a:r>
              <a:rPr lang="en-US" smtClean="0">
                <a:solidFill>
                  <a:schemeClr val="tx1"/>
                </a:solidFill>
              </a:rPr>
              <a:t>personality styles?</a:t>
            </a:r>
            <a:endParaRPr lang="en-US" dirty="0">
              <a:solidFill>
                <a:schemeClr val="tx1"/>
              </a:solidFill>
            </a:endParaRPr>
          </a:p>
          <a:p>
            <a:pPr marL="0" lvl="1" indent="0">
              <a:buNone/>
            </a:pPr>
            <a:endParaRPr lang="en-US" dirty="0" smtClean="0"/>
          </a:p>
          <a:p>
            <a:pPr marL="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55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>
                <a:solidFill>
                  <a:schemeClr val="accent6">
                    <a:lumMod val="75000"/>
                  </a:schemeClr>
                </a:solidFill>
              </a:rPr>
              <a:t>Reach Out!</a:t>
            </a:r>
            <a:endParaRPr sz="6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524000" y="2514600"/>
            <a:ext cx="9144000" cy="3581400"/>
          </a:xfrm>
        </p:spPr>
        <p:txBody>
          <a:bodyPr/>
          <a:lstStyle/>
          <a:p>
            <a:pPr marL="0" lvl="1" indent="0" algn="ctr">
              <a:buNone/>
            </a:pPr>
            <a:r>
              <a:rPr lang="en-US" sz="4000" b="1" dirty="0" smtClean="0"/>
              <a:t>Michael “Boyce” Wilson</a:t>
            </a:r>
          </a:p>
          <a:p>
            <a:pPr marL="0" lvl="1" indent="0" algn="ctr">
              <a:buNone/>
            </a:pPr>
            <a:r>
              <a:rPr lang="en-US" sz="2800" dirty="0" smtClean="0"/>
              <a:t>Assistant Professor, Business Programs</a:t>
            </a:r>
          </a:p>
          <a:p>
            <a:pPr marL="0" lvl="1" indent="0" algn="ctr">
              <a:buNone/>
            </a:pPr>
            <a:r>
              <a:rPr lang="en-US" sz="2800" dirty="0" smtClean="0"/>
              <a:t>(254) 292-8688</a:t>
            </a:r>
          </a:p>
          <a:p>
            <a:pPr marL="0" lvl="1" indent="0" algn="ctr">
              <a:buNone/>
            </a:pPr>
            <a:r>
              <a:rPr lang="en-US" sz="2800" dirty="0" smtClean="0"/>
              <a:t>mwilson@mclennan.edu</a:t>
            </a:r>
          </a:p>
          <a:p>
            <a:pPr marL="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45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WIIFM – What’s In It For Me?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better picture of how face-to-face students use </a:t>
            </a:r>
            <a:r>
              <a:rPr lang="en-US" dirty="0" err="1" smtClean="0"/>
              <a:t>Brightspace</a:t>
            </a:r>
            <a:endParaRPr dirty="0"/>
          </a:p>
          <a:p>
            <a:r>
              <a:rPr lang="en-US" dirty="0" smtClean="0"/>
              <a:t>A better understanding of students’ perception of the tools available to them</a:t>
            </a:r>
            <a:endParaRPr dirty="0"/>
          </a:p>
          <a:p>
            <a:r>
              <a:rPr lang="en-US" dirty="0" smtClean="0"/>
              <a:t>A new perspective on course design and instructional methodology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4282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Concept – How Did This Come About?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Adjunct Instructor – 2 years</a:t>
            </a:r>
          </a:p>
          <a:p>
            <a:pPr lvl="1"/>
            <a:r>
              <a:rPr lang="en-US" dirty="0" smtClean="0"/>
              <a:t>Use of Blackboard due to fear of losing a student’s work</a:t>
            </a:r>
          </a:p>
          <a:p>
            <a:pPr lvl="1"/>
            <a:r>
              <a:rPr lang="en-US" dirty="0" smtClean="0"/>
              <a:t>Decreased class time used for testing = more time for engagement and discussion</a:t>
            </a:r>
            <a:endParaRPr dirty="0"/>
          </a:p>
          <a:p>
            <a:r>
              <a:rPr lang="en-US" dirty="0" smtClean="0"/>
              <a:t>Assistant Professor – Week 1</a:t>
            </a:r>
            <a:endParaRPr dirty="0"/>
          </a:p>
          <a:p>
            <a:pPr lvl="1"/>
            <a:r>
              <a:rPr lang="en-US" dirty="0" err="1" smtClean="0"/>
              <a:t>Brightspace</a:t>
            </a:r>
            <a:r>
              <a:rPr lang="en-US" dirty="0" smtClean="0"/>
              <a:t> Transition Team</a:t>
            </a:r>
          </a:p>
          <a:p>
            <a:r>
              <a:rPr lang="en-US" dirty="0" smtClean="0"/>
              <a:t>Assistant Professor – End of 1</a:t>
            </a:r>
            <a:r>
              <a:rPr lang="en-US" baseline="30000" dirty="0" smtClean="0"/>
              <a:t>st</a:t>
            </a:r>
            <a:r>
              <a:rPr lang="en-US" dirty="0" smtClean="0"/>
              <a:t> semester and beyond</a:t>
            </a:r>
          </a:p>
          <a:p>
            <a:pPr lvl="1"/>
            <a:r>
              <a:rPr lang="en-US" dirty="0" smtClean="0"/>
              <a:t>Student feedback on survey (2019/FA)</a:t>
            </a:r>
          </a:p>
          <a:p>
            <a:pPr lvl="1"/>
            <a:r>
              <a:rPr lang="en-US" dirty="0" smtClean="0"/>
              <a:t>Student feedback during </a:t>
            </a:r>
            <a:r>
              <a:rPr lang="en-US" dirty="0" err="1" smtClean="0"/>
              <a:t>hotwash</a:t>
            </a:r>
            <a:r>
              <a:rPr lang="en-US" dirty="0" smtClean="0"/>
              <a:t> and on end-0f-course evaluation (each semester)</a:t>
            </a:r>
            <a:endParaRPr lang="en-US" dirty="0"/>
          </a:p>
          <a:p>
            <a:pPr marL="0" lvl="1" indent="0">
              <a:buNone/>
            </a:pPr>
            <a:endParaRPr lang="en-US" dirty="0" smtClean="0"/>
          </a:p>
          <a:p>
            <a:pPr marL="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84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Exposure to a Blended Environment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25624"/>
            <a:ext cx="3886200" cy="4270375"/>
          </a:xfrm>
        </p:spPr>
        <p:txBody>
          <a:bodyPr/>
          <a:lstStyle/>
          <a:p>
            <a:endParaRPr dirty="0"/>
          </a:p>
          <a:p>
            <a:r>
              <a:rPr lang="en-US" dirty="0"/>
              <a:t>79% had used Blackboard in the past</a:t>
            </a:r>
          </a:p>
          <a:p>
            <a:r>
              <a:rPr lang="en-US" dirty="0"/>
              <a:t>Only 25% had visited to Virtual Learning Commons shell</a:t>
            </a:r>
          </a:p>
          <a:p>
            <a:r>
              <a:rPr lang="en-US" dirty="0" smtClean="0"/>
              <a:t>79% had never used </a:t>
            </a:r>
            <a:r>
              <a:rPr lang="en-US" dirty="0" err="1" smtClean="0"/>
              <a:t>Brightspace</a:t>
            </a:r>
            <a:endParaRPr lang="en-US" dirty="0" smtClean="0"/>
          </a:p>
          <a:p>
            <a:r>
              <a:rPr lang="en-US" dirty="0" smtClean="0"/>
              <a:t>11</a:t>
            </a:r>
            <a:r>
              <a:rPr lang="en-US" dirty="0"/>
              <a:t>% of students had never taken a class at MCC before</a:t>
            </a:r>
          </a:p>
          <a:p>
            <a:endParaRPr lang="en-US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97430640"/>
              </p:ext>
            </p:extLst>
          </p:nvPr>
        </p:nvGraphicFramePr>
        <p:xfrm>
          <a:off x="5486400" y="1825625"/>
          <a:ext cx="6324600" cy="4270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526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Sampling – Who are the Students?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25624"/>
            <a:ext cx="3886200" cy="4270375"/>
          </a:xfrm>
        </p:spPr>
        <p:txBody>
          <a:bodyPr>
            <a:normAutofit fontScale="92500" lnSpcReduction="20000"/>
          </a:bodyPr>
          <a:lstStyle/>
          <a:p>
            <a:endParaRPr dirty="0"/>
          </a:p>
          <a:p>
            <a:r>
              <a:rPr lang="en-US" dirty="0" smtClean="0"/>
              <a:t>Extremely small sample (24 students)</a:t>
            </a:r>
            <a:endParaRPr lang="en-US" dirty="0"/>
          </a:p>
          <a:p>
            <a:r>
              <a:rPr lang="en-US" dirty="0" smtClean="0"/>
              <a:t>14 freshman-level students</a:t>
            </a:r>
            <a:endParaRPr lang="en-US" dirty="0"/>
          </a:p>
          <a:p>
            <a:r>
              <a:rPr lang="en-US" dirty="0" smtClean="0"/>
              <a:t>10 sophomore-level students</a:t>
            </a:r>
            <a:endParaRPr lang="en-US" dirty="0" smtClean="0"/>
          </a:p>
          <a:p>
            <a:r>
              <a:rPr lang="en-US" dirty="0" smtClean="0"/>
              <a:t>All students have declared majors in:</a:t>
            </a:r>
          </a:p>
          <a:p>
            <a:pPr lvl="1"/>
            <a:r>
              <a:rPr lang="en-US" dirty="0" smtClean="0"/>
              <a:t>Business (General or Management)</a:t>
            </a:r>
          </a:p>
          <a:p>
            <a:pPr lvl="1"/>
            <a:r>
              <a:rPr lang="en-US" dirty="0" smtClean="0"/>
              <a:t>Accounting</a:t>
            </a:r>
          </a:p>
          <a:p>
            <a:pPr lvl="1"/>
            <a:r>
              <a:rPr lang="en-US" dirty="0" smtClean="0"/>
              <a:t>Marketing</a:t>
            </a:r>
          </a:p>
          <a:p>
            <a:pPr lvl="1"/>
            <a:r>
              <a:rPr lang="en-US" dirty="0" smtClean="0"/>
              <a:t>Supply Chain/Operations Management</a:t>
            </a:r>
            <a:endParaRPr lang="en-US" dirty="0"/>
          </a:p>
          <a:p>
            <a:endParaRPr lang="en-US" dirty="0" smtClean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075761609"/>
              </p:ext>
            </p:extLst>
          </p:nvPr>
        </p:nvGraphicFramePr>
        <p:xfrm>
          <a:off x="6324600" y="1825625"/>
          <a:ext cx="4343400" cy="4270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2699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Why?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Recurring issues in </a:t>
            </a:r>
            <a:r>
              <a:rPr lang="en-US" dirty="0" err="1" smtClean="0"/>
              <a:t>Brightspace</a:t>
            </a:r>
            <a:endParaRPr lang="en-US" dirty="0" smtClean="0"/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semester to utilize </a:t>
            </a:r>
            <a:r>
              <a:rPr lang="en-US" dirty="0" err="1" smtClean="0"/>
              <a:t>Brightspace</a:t>
            </a:r>
            <a:r>
              <a:rPr lang="en-US" dirty="0" smtClean="0"/>
              <a:t> as “the only option”</a:t>
            </a:r>
          </a:p>
          <a:p>
            <a:pPr lvl="1"/>
            <a:r>
              <a:rPr lang="en-US" dirty="0" smtClean="0"/>
              <a:t>Transition from Bb to </a:t>
            </a:r>
            <a:r>
              <a:rPr lang="en-US" dirty="0" err="1" smtClean="0"/>
              <a:t>Brightspace</a:t>
            </a:r>
            <a:r>
              <a:rPr lang="en-US" dirty="0" smtClean="0"/>
              <a:t> was rocky at best for some faculty</a:t>
            </a:r>
          </a:p>
          <a:p>
            <a:pPr lvl="1"/>
            <a:r>
              <a:rPr lang="en-US" dirty="0" smtClean="0"/>
              <a:t>We had more questions than answers</a:t>
            </a:r>
          </a:p>
          <a:p>
            <a:r>
              <a:rPr lang="en-US" dirty="0" smtClean="0"/>
              <a:t>The “New Guy” syndrome</a:t>
            </a:r>
          </a:p>
          <a:p>
            <a:pPr lvl="1"/>
            <a:r>
              <a:rPr lang="en-US" dirty="0" smtClean="0"/>
              <a:t>Were the tools I was using to support instruction meaningful to my students?</a:t>
            </a:r>
          </a:p>
          <a:p>
            <a:pPr lvl="1"/>
            <a:r>
              <a:rPr lang="en-US" dirty="0" smtClean="0"/>
              <a:t>Did the use of these tools impact student outcomes?</a:t>
            </a:r>
          </a:p>
          <a:p>
            <a:pPr lvl="1"/>
            <a:r>
              <a:rPr lang="en-US" dirty="0" smtClean="0"/>
              <a:t>Was I doing the “right” thing?</a:t>
            </a:r>
            <a:endParaRPr lang="en-US" dirty="0"/>
          </a:p>
          <a:p>
            <a:pPr marL="0" lvl="1" indent="0">
              <a:buNone/>
            </a:pPr>
            <a:endParaRPr lang="en-US" dirty="0" smtClean="0"/>
          </a:p>
          <a:p>
            <a:pPr marL="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759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The “Hidden Variable”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Course Design and Approach</a:t>
            </a:r>
          </a:p>
          <a:p>
            <a:r>
              <a:rPr lang="en-US" dirty="0" smtClean="0"/>
              <a:t>Students are expected to use </a:t>
            </a:r>
            <a:r>
              <a:rPr lang="en-US" dirty="0" err="1" smtClean="0"/>
              <a:t>Brightspace</a:t>
            </a:r>
            <a:r>
              <a:rPr lang="en-US" dirty="0" smtClean="0"/>
              <a:t> appropriately</a:t>
            </a:r>
            <a:endParaRPr lang="en-US" dirty="0" smtClean="0"/>
          </a:p>
          <a:p>
            <a:pPr lvl="1"/>
            <a:r>
              <a:rPr lang="en-US" dirty="0" smtClean="0"/>
              <a:t>All assignments submitted and graded in </a:t>
            </a:r>
            <a:r>
              <a:rPr lang="en-US" dirty="0" err="1" smtClean="0"/>
              <a:t>Brightspace</a:t>
            </a:r>
            <a:endParaRPr lang="en-US" dirty="0" smtClean="0"/>
          </a:p>
          <a:p>
            <a:pPr lvl="1"/>
            <a:r>
              <a:rPr lang="en-US" dirty="0" smtClean="0"/>
              <a:t>All testing completed in </a:t>
            </a:r>
            <a:r>
              <a:rPr lang="en-US" dirty="0" err="1" smtClean="0"/>
              <a:t>Brightspace</a:t>
            </a:r>
            <a:endParaRPr lang="en-US" dirty="0" smtClean="0"/>
          </a:p>
          <a:p>
            <a:pPr lvl="1"/>
            <a:r>
              <a:rPr lang="en-US" dirty="0" smtClean="0"/>
              <a:t>All lecture notes and additional resources in </a:t>
            </a:r>
            <a:r>
              <a:rPr lang="en-US" dirty="0" err="1" smtClean="0"/>
              <a:t>Brightspace</a:t>
            </a:r>
            <a:endParaRPr lang="en-US" dirty="0" smtClean="0"/>
          </a:p>
          <a:p>
            <a:pPr lvl="1"/>
            <a:r>
              <a:rPr lang="en-US" dirty="0" smtClean="0"/>
              <a:t>All grades and attendance information is maintained in </a:t>
            </a:r>
            <a:r>
              <a:rPr lang="en-US" dirty="0" err="1" smtClean="0"/>
              <a:t>Brightspace</a:t>
            </a:r>
            <a:endParaRPr lang="en-US" dirty="0" smtClean="0"/>
          </a:p>
          <a:p>
            <a:pPr lvl="1"/>
            <a:r>
              <a:rPr lang="en-US" dirty="0" smtClean="0"/>
              <a:t>Classroom time is meant for lecture and discussion only</a:t>
            </a:r>
            <a:endParaRPr lang="en-US" dirty="0"/>
          </a:p>
          <a:p>
            <a:pPr marL="0" lvl="1" indent="0">
              <a:buNone/>
            </a:pPr>
            <a:endParaRPr lang="en-US" dirty="0" smtClean="0"/>
          </a:p>
          <a:p>
            <a:pPr marL="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14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398713" indent="-2398713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Results – How much more time spent “in class?”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9701744"/>
              </p:ext>
            </p:extLst>
          </p:nvPr>
        </p:nvGraphicFramePr>
        <p:xfrm>
          <a:off x="1524000" y="1828800"/>
          <a:ext cx="9144000" cy="4267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619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Results – What tools are being used?</a:t>
            </a:r>
            <a:endParaRPr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25624"/>
            <a:ext cx="3886200" cy="4270375"/>
          </a:xfrm>
        </p:spPr>
        <p:txBody>
          <a:bodyPr>
            <a:normAutofit/>
          </a:bodyPr>
          <a:lstStyle/>
          <a:p>
            <a:endParaRPr dirty="0"/>
          </a:p>
          <a:p>
            <a:r>
              <a:rPr lang="en-US" dirty="0" smtClean="0"/>
              <a:t>96% submitted an assignment using the Assignments tool</a:t>
            </a:r>
            <a:endParaRPr lang="en-US" dirty="0"/>
          </a:p>
          <a:p>
            <a:r>
              <a:rPr lang="en-US" dirty="0" smtClean="0"/>
              <a:t>87% completed an exam using the Quizzes tool</a:t>
            </a:r>
            <a:endParaRPr lang="en-US" dirty="0"/>
          </a:p>
          <a:p>
            <a:r>
              <a:rPr lang="en-US" dirty="0" smtClean="0"/>
              <a:t>79% used the Gradebook tool</a:t>
            </a:r>
            <a:endParaRPr lang="en-US" dirty="0" smtClean="0"/>
          </a:p>
          <a:p>
            <a:r>
              <a:rPr lang="en-US" dirty="0" smtClean="0"/>
              <a:t>54% used the Attendance tool</a:t>
            </a:r>
            <a:endParaRPr lang="en-US" dirty="0"/>
          </a:p>
          <a:p>
            <a:endParaRPr lang="en-US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683235818"/>
              </p:ext>
            </p:extLst>
          </p:nvPr>
        </p:nvGraphicFramePr>
        <p:xfrm>
          <a:off x="6324600" y="1825625"/>
          <a:ext cx="4419600" cy="4270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503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 Computer 16x9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2901026.potx" id="{FD85E87A-7813-4F67-9E59-69B5487A1910}" vid="{BDF94C36-3ACF-4CF1-939F-F4211E6D666F}"/>
    </a:ext>
  </a:extLst>
</a:theme>
</file>

<file path=ppt/theme/theme2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technology circuit board design presentation (widescreen)</Template>
  <TotalTime>399</TotalTime>
  <Words>666</Words>
  <Application>Microsoft Office PowerPoint</Application>
  <PresentationFormat>Widescreen</PresentationFormat>
  <Paragraphs>94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Candara</vt:lpstr>
      <vt:lpstr>Consolas</vt:lpstr>
      <vt:lpstr>Tech Computer 16x9</vt:lpstr>
      <vt:lpstr>Better Brightspace</vt:lpstr>
      <vt:lpstr>WIIFM – What’s In It For Me?</vt:lpstr>
      <vt:lpstr>Concept – How Did This Come About?</vt:lpstr>
      <vt:lpstr>Exposure to a Blended Environment</vt:lpstr>
      <vt:lpstr>Sampling – Who are the Students?</vt:lpstr>
      <vt:lpstr>Why?</vt:lpstr>
      <vt:lpstr>The “Hidden Variable”</vt:lpstr>
      <vt:lpstr>Results – How much more time spent “in class?”</vt:lpstr>
      <vt:lpstr>Results – What tools are being used?</vt:lpstr>
      <vt:lpstr>Results – How do students value the tools?</vt:lpstr>
      <vt:lpstr>Results – Are the tools easy to use?</vt:lpstr>
      <vt:lpstr>Summary of Results</vt:lpstr>
      <vt:lpstr>PowerPoint Presentation</vt:lpstr>
      <vt:lpstr>Yes!</vt:lpstr>
      <vt:lpstr>Yes!</vt:lpstr>
      <vt:lpstr>What’s Next?</vt:lpstr>
      <vt:lpstr>Reach Out!</vt:lpstr>
    </vt:vector>
  </TitlesOfParts>
  <Company>Mclennan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Better Brightspace</dc:title>
  <dc:creator>Michael Wilson</dc:creator>
  <cp:lastModifiedBy>Michael Wilson</cp:lastModifiedBy>
  <cp:revision>15</cp:revision>
  <dcterms:created xsi:type="dcterms:W3CDTF">2019-09-24T14:39:56Z</dcterms:created>
  <dcterms:modified xsi:type="dcterms:W3CDTF">2019-09-24T21:19:50Z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